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 id="2147483735" r:id="rId2"/>
  </p:sldMasterIdLst>
  <p:notesMasterIdLst>
    <p:notesMasterId r:id="rId55"/>
  </p:notesMasterIdLst>
  <p:handoutMasterIdLst>
    <p:handoutMasterId r:id="rId56"/>
  </p:handoutMasterIdLst>
  <p:sldIdLst>
    <p:sldId id="319" r:id="rId3"/>
    <p:sldId id="538" r:id="rId4"/>
    <p:sldId id="539" r:id="rId5"/>
    <p:sldId id="540" r:id="rId6"/>
    <p:sldId id="541" r:id="rId7"/>
    <p:sldId id="542" r:id="rId8"/>
    <p:sldId id="554" r:id="rId9"/>
    <p:sldId id="552" r:id="rId10"/>
    <p:sldId id="555" r:id="rId11"/>
    <p:sldId id="337" r:id="rId12"/>
    <p:sldId id="364" r:id="rId13"/>
    <p:sldId id="365" r:id="rId14"/>
    <p:sldId id="366" r:id="rId15"/>
    <p:sldId id="362" r:id="rId16"/>
    <p:sldId id="361" r:id="rId17"/>
    <p:sldId id="363" r:id="rId18"/>
    <p:sldId id="556" r:id="rId19"/>
    <p:sldId id="546" r:id="rId20"/>
    <p:sldId id="557" r:id="rId21"/>
    <p:sldId id="558" r:id="rId22"/>
    <p:sldId id="559" r:id="rId23"/>
    <p:sldId id="549" r:id="rId24"/>
    <p:sldId id="395" r:id="rId25"/>
    <p:sldId id="576" r:id="rId26"/>
    <p:sldId id="577" r:id="rId27"/>
    <p:sldId id="578" r:id="rId28"/>
    <p:sldId id="579" r:id="rId29"/>
    <p:sldId id="580" r:id="rId30"/>
    <p:sldId id="341" r:id="rId31"/>
    <p:sldId id="340" r:id="rId32"/>
    <p:sldId id="560" r:id="rId33"/>
    <p:sldId id="573" r:id="rId34"/>
    <p:sldId id="574" r:id="rId35"/>
    <p:sldId id="567" r:id="rId36"/>
    <p:sldId id="564" r:id="rId37"/>
    <p:sldId id="565" r:id="rId38"/>
    <p:sldId id="566" r:id="rId39"/>
    <p:sldId id="571" r:id="rId40"/>
    <p:sldId id="572" r:id="rId41"/>
    <p:sldId id="525" r:id="rId42"/>
    <p:sldId id="526" r:id="rId43"/>
    <p:sldId id="528" r:id="rId44"/>
    <p:sldId id="529" r:id="rId45"/>
    <p:sldId id="568" r:id="rId46"/>
    <p:sldId id="569" r:id="rId47"/>
    <p:sldId id="570" r:id="rId48"/>
    <p:sldId id="575" r:id="rId49"/>
    <p:sldId id="551" r:id="rId50"/>
    <p:sldId id="387" r:id="rId51"/>
    <p:sldId id="561" r:id="rId52"/>
    <p:sldId id="562" r:id="rId53"/>
    <p:sldId id="563" r:id="rId54"/>
  </p:sldIdLst>
  <p:sldSz cx="9144000" cy="6858000" type="screen4x3"/>
  <p:notesSz cx="6858000" cy="9296400"/>
  <p:defaultTextStyle>
    <a:defPPr>
      <a:defRPr lang="en-GB"/>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FFF66"/>
    <a:srgbClr val="EEB300"/>
    <a:srgbClr val="FCEDBE"/>
    <a:srgbClr val="006D86"/>
    <a:srgbClr val="006D22"/>
    <a:srgbClr val="99CC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2706" autoAdjust="0"/>
    <p:restoredTop sz="90029" autoAdjust="0"/>
  </p:normalViewPr>
  <p:slideViewPr>
    <p:cSldViewPr snapToGrid="0">
      <p:cViewPr>
        <p:scale>
          <a:sx n="123" d="100"/>
          <a:sy n="123" d="100"/>
        </p:scale>
        <p:origin x="-72" y="210"/>
      </p:cViewPr>
      <p:guideLst>
        <p:guide orient="horz" pos="1071"/>
        <p:guide pos="2880"/>
      </p:guideLst>
    </p:cSldViewPr>
  </p:slideViewPr>
  <p:outlineViewPr>
    <p:cViewPr>
      <p:scale>
        <a:sx n="33" d="100"/>
        <a:sy n="33" d="100"/>
      </p:scale>
      <p:origin x="0" y="13602"/>
    </p:cViewPr>
  </p:outlineViewPr>
  <p:notesTextViewPr>
    <p:cViewPr>
      <p:scale>
        <a:sx n="100" d="100"/>
        <a:sy n="100" d="100"/>
      </p:scale>
      <p:origin x="0" y="0"/>
    </p:cViewPr>
  </p:notesTextViewPr>
  <p:sorterViewPr>
    <p:cViewPr>
      <p:scale>
        <a:sx n="100" d="100"/>
        <a:sy n="100" d="100"/>
      </p:scale>
      <p:origin x="0" y="10092"/>
    </p:cViewPr>
  </p:sorterViewPr>
  <p:notesViewPr>
    <p:cSldViewPr snapToGrid="0">
      <p:cViewPr>
        <p:scale>
          <a:sx n="100" d="100"/>
          <a:sy n="100" d="100"/>
        </p:scale>
        <p:origin x="-2640" y="-210"/>
      </p:cViewPr>
      <p:guideLst>
        <p:guide orient="horz" pos="3382"/>
        <p:guide pos="16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ompanies\apt\NAP\Revenue%20modellin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Companies\apt\NAP\Revenue%20model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42"/>
  <c:chart>
    <c:plotArea>
      <c:layout>
        <c:manualLayout>
          <c:layoutTarget val="inner"/>
          <c:xMode val="edge"/>
          <c:yMode val="edge"/>
          <c:x val="6.1241986302553363E-2"/>
          <c:y val="1.5727236993926478E-2"/>
          <c:w val="0.8247546306163096"/>
          <c:h val="0.89456071614236521"/>
        </c:manualLayout>
      </c:layout>
      <c:areaChart>
        <c:grouping val="stacked"/>
        <c:ser>
          <c:idx val="3"/>
          <c:order val="0"/>
          <c:tx>
            <c:strRef>
              <c:f>'Do nothing forecast'!$A$48</c:f>
              <c:strCache>
                <c:ptCount val="1"/>
                <c:pt idx="0">
                  <c:v>Oslo</c:v>
                </c:pt>
              </c:strCache>
            </c:strRef>
          </c:tx>
          <c:spPr>
            <a:solidFill>
              <a:srgbClr val="92D050"/>
            </a:solidFill>
          </c:spPr>
          <c:dLbls>
            <c:dLbl>
              <c:idx val="0"/>
              <c:layout/>
              <c:tx>
                <c:rich>
                  <a:bodyPr/>
                  <a:lstStyle/>
                  <a:p>
                    <a:r>
                      <a:rPr smtClean="0"/>
                      <a:t>Product E</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forecast'!$C$48:$V$48</c:f>
              <c:numCache>
                <c:formatCode>0</c:formatCode>
                <c:ptCount val="20"/>
                <c:pt idx="0">
                  <c:v>215250</c:v>
                </c:pt>
                <c:pt idx="1">
                  <c:v>215250</c:v>
                </c:pt>
                <c:pt idx="2">
                  <c:v>215250</c:v>
                </c:pt>
                <c:pt idx="3">
                  <c:v>215250</c:v>
                </c:pt>
                <c:pt idx="4">
                  <c:v>215250</c:v>
                </c:pt>
                <c:pt idx="5">
                  <c:v>215250</c:v>
                </c:pt>
                <c:pt idx="6">
                  <c:v>215250</c:v>
                </c:pt>
                <c:pt idx="7">
                  <c:v>215250</c:v>
                </c:pt>
                <c:pt idx="8">
                  <c:v>202950</c:v>
                </c:pt>
                <c:pt idx="9">
                  <c:v>202950</c:v>
                </c:pt>
                <c:pt idx="10">
                  <c:v>202950</c:v>
                </c:pt>
                <c:pt idx="11">
                  <c:v>202950</c:v>
                </c:pt>
                <c:pt idx="12">
                  <c:v>191265</c:v>
                </c:pt>
                <c:pt idx="13">
                  <c:v>191265</c:v>
                </c:pt>
                <c:pt idx="14">
                  <c:v>191265</c:v>
                </c:pt>
                <c:pt idx="15">
                  <c:v>191265</c:v>
                </c:pt>
                <c:pt idx="16">
                  <c:v>180164.25</c:v>
                </c:pt>
                <c:pt idx="17">
                  <c:v>180164.25</c:v>
                </c:pt>
                <c:pt idx="18">
                  <c:v>180164.25</c:v>
                </c:pt>
                <c:pt idx="19">
                  <c:v>180164.25</c:v>
                </c:pt>
              </c:numCache>
            </c:numRef>
          </c:val>
        </c:ser>
        <c:ser>
          <c:idx val="4"/>
          <c:order val="1"/>
          <c:tx>
            <c:strRef>
              <c:f>'Do nothing forecast'!$A$49</c:f>
              <c:strCache>
                <c:ptCount val="1"/>
                <c:pt idx="0">
                  <c:v>Rio</c:v>
                </c:pt>
              </c:strCache>
            </c:strRef>
          </c:tx>
          <c:dLbls>
            <c:dLbl>
              <c:idx val="0"/>
              <c:layout/>
              <c:tx>
                <c:rich>
                  <a:bodyPr/>
                  <a:lstStyle/>
                  <a:p>
                    <a:r>
                      <a:rPr smtClean="0"/>
                      <a:t>Product D</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forecast'!$C$49:$V$49</c:f>
              <c:numCache>
                <c:formatCode>0</c:formatCode>
                <c:ptCount val="20"/>
                <c:pt idx="0">
                  <c:v>58800</c:v>
                </c:pt>
                <c:pt idx="1">
                  <c:v>58800</c:v>
                </c:pt>
                <c:pt idx="2">
                  <c:v>58800</c:v>
                </c:pt>
                <c:pt idx="3">
                  <c:v>58800</c:v>
                </c:pt>
                <c:pt idx="4">
                  <c:v>58800</c:v>
                </c:pt>
                <c:pt idx="5">
                  <c:v>58800</c:v>
                </c:pt>
                <c:pt idx="6">
                  <c:v>58800</c:v>
                </c:pt>
                <c:pt idx="7">
                  <c:v>58800</c:v>
                </c:pt>
                <c:pt idx="8">
                  <c:v>51660</c:v>
                </c:pt>
                <c:pt idx="9">
                  <c:v>51660</c:v>
                </c:pt>
                <c:pt idx="10">
                  <c:v>51660</c:v>
                </c:pt>
                <c:pt idx="11">
                  <c:v>51660</c:v>
                </c:pt>
                <c:pt idx="12">
                  <c:v>44877</c:v>
                </c:pt>
                <c:pt idx="13">
                  <c:v>44877</c:v>
                </c:pt>
                <c:pt idx="14">
                  <c:v>44877</c:v>
                </c:pt>
                <c:pt idx="15">
                  <c:v>44877</c:v>
                </c:pt>
                <c:pt idx="16">
                  <c:v>38433.150000000009</c:v>
                </c:pt>
                <c:pt idx="17">
                  <c:v>38433.150000000009</c:v>
                </c:pt>
                <c:pt idx="18">
                  <c:v>38433.150000000009</c:v>
                </c:pt>
                <c:pt idx="19">
                  <c:v>38433.150000000009</c:v>
                </c:pt>
              </c:numCache>
            </c:numRef>
          </c:val>
        </c:ser>
        <c:ser>
          <c:idx val="0"/>
          <c:order val="2"/>
          <c:tx>
            <c:strRef>
              <c:f>'Do nothing forecast'!$A$45</c:f>
              <c:strCache>
                <c:ptCount val="1"/>
                <c:pt idx="0">
                  <c:v>Eclipse</c:v>
                </c:pt>
              </c:strCache>
            </c:strRef>
          </c:tx>
          <c:dLbls>
            <c:dLbl>
              <c:idx val="0"/>
              <c:layout/>
              <c:tx>
                <c:rich>
                  <a:bodyPr/>
                  <a:lstStyle/>
                  <a:p>
                    <a:r>
                      <a:rPr lang="en-GB" smtClean="0"/>
                      <a:t>Product C</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forecast'!$C$45:$V$45</c:f>
              <c:numCache>
                <c:formatCode>0</c:formatCode>
                <c:ptCount val="20"/>
                <c:pt idx="0">
                  <c:v>385250</c:v>
                </c:pt>
                <c:pt idx="1">
                  <c:v>385250</c:v>
                </c:pt>
                <c:pt idx="2">
                  <c:v>385250</c:v>
                </c:pt>
                <c:pt idx="3">
                  <c:v>385250</c:v>
                </c:pt>
                <c:pt idx="4">
                  <c:v>117250</c:v>
                </c:pt>
                <c:pt idx="5">
                  <c:v>117250</c:v>
                </c:pt>
                <c:pt idx="6">
                  <c:v>117250</c:v>
                </c:pt>
                <c:pt idx="7">
                  <c:v>117250</c:v>
                </c:pt>
                <c:pt idx="8">
                  <c:v>100240</c:v>
                </c:pt>
                <c:pt idx="9">
                  <c:v>90842.5</c:v>
                </c:pt>
                <c:pt idx="10">
                  <c:v>81445</c:v>
                </c:pt>
                <c:pt idx="11">
                  <c:v>75180</c:v>
                </c:pt>
                <c:pt idx="12">
                  <c:v>64369.25</c:v>
                </c:pt>
                <c:pt idx="13">
                  <c:v>58517.5</c:v>
                </c:pt>
                <c:pt idx="14">
                  <c:v>52665.75</c:v>
                </c:pt>
                <c:pt idx="15">
                  <c:v>46814</c:v>
                </c:pt>
                <c:pt idx="16">
                  <c:v>38214.137499999997</c:v>
                </c:pt>
                <c:pt idx="17">
                  <c:v>32754.974999999999</c:v>
                </c:pt>
                <c:pt idx="18">
                  <c:v>30025.393749999996</c:v>
                </c:pt>
                <c:pt idx="19">
                  <c:v>27295.812499999996</c:v>
                </c:pt>
              </c:numCache>
            </c:numRef>
          </c:val>
        </c:ser>
        <c:ser>
          <c:idx val="1"/>
          <c:order val="3"/>
          <c:tx>
            <c:strRef>
              <c:f>'Do nothing forecast'!$A$46</c:f>
              <c:strCache>
                <c:ptCount val="1"/>
                <c:pt idx="0">
                  <c:v>Meridian</c:v>
                </c:pt>
              </c:strCache>
            </c:strRef>
          </c:tx>
          <c:dLbls>
            <c:dLbl>
              <c:idx val="0"/>
              <c:layout/>
              <c:tx>
                <c:rich>
                  <a:bodyPr/>
                  <a:lstStyle/>
                  <a:p>
                    <a:r>
                      <a:rPr smtClean="0"/>
                      <a:t>Product B</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forecast'!$C$46:$V$46</c:f>
              <c:numCache>
                <c:formatCode>0</c:formatCode>
                <c:ptCount val="20"/>
                <c:pt idx="0">
                  <c:v>122040</c:v>
                </c:pt>
                <c:pt idx="1">
                  <c:v>122040</c:v>
                </c:pt>
                <c:pt idx="2">
                  <c:v>122040</c:v>
                </c:pt>
                <c:pt idx="3">
                  <c:v>122040</c:v>
                </c:pt>
                <c:pt idx="4">
                  <c:v>122040</c:v>
                </c:pt>
                <c:pt idx="5">
                  <c:v>122040</c:v>
                </c:pt>
                <c:pt idx="6">
                  <c:v>122040</c:v>
                </c:pt>
                <c:pt idx="7">
                  <c:v>122040</c:v>
                </c:pt>
                <c:pt idx="8">
                  <c:v>110538</c:v>
                </c:pt>
                <c:pt idx="9">
                  <c:v>110538</c:v>
                </c:pt>
                <c:pt idx="10">
                  <c:v>110538</c:v>
                </c:pt>
                <c:pt idx="11">
                  <c:v>110538</c:v>
                </c:pt>
                <c:pt idx="12">
                  <c:v>99611.099999999977</c:v>
                </c:pt>
                <c:pt idx="13">
                  <c:v>99611.099999999977</c:v>
                </c:pt>
                <c:pt idx="14">
                  <c:v>99611.099999999977</c:v>
                </c:pt>
                <c:pt idx="15">
                  <c:v>99611.099999999977</c:v>
                </c:pt>
                <c:pt idx="16">
                  <c:v>89230.544999999969</c:v>
                </c:pt>
                <c:pt idx="17">
                  <c:v>89230.544999999969</c:v>
                </c:pt>
                <c:pt idx="18">
                  <c:v>89230.544999999969</c:v>
                </c:pt>
                <c:pt idx="19">
                  <c:v>89230.544999999969</c:v>
                </c:pt>
              </c:numCache>
            </c:numRef>
          </c:val>
        </c:ser>
        <c:ser>
          <c:idx val="2"/>
          <c:order val="4"/>
          <c:tx>
            <c:strRef>
              <c:f>'Do nothing forecast'!$A$47</c:f>
              <c:strCache>
                <c:ptCount val="1"/>
                <c:pt idx="0">
                  <c:v>Horizon</c:v>
                </c:pt>
              </c:strCache>
            </c:strRef>
          </c:tx>
          <c:dLbls>
            <c:dLbl>
              <c:idx val="0"/>
              <c:layout/>
              <c:tx>
                <c:rich>
                  <a:bodyPr/>
                  <a:lstStyle/>
                  <a:p>
                    <a:r>
                      <a:rPr smtClean="0"/>
                      <a:t>Product</a:t>
                    </a:r>
                    <a:r>
                      <a:rPr baseline="0" smtClean="0"/>
                      <a:t> A</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forecast'!$C$47:$V$47</c:f>
              <c:numCache>
                <c:formatCode>0</c:formatCode>
                <c:ptCount val="20"/>
                <c:pt idx="0">
                  <c:v>55000</c:v>
                </c:pt>
                <c:pt idx="1">
                  <c:v>55000</c:v>
                </c:pt>
                <c:pt idx="2">
                  <c:v>55000</c:v>
                </c:pt>
                <c:pt idx="3">
                  <c:v>55000</c:v>
                </c:pt>
                <c:pt idx="4">
                  <c:v>55000</c:v>
                </c:pt>
                <c:pt idx="5">
                  <c:v>55000</c:v>
                </c:pt>
                <c:pt idx="6">
                  <c:v>55000</c:v>
                </c:pt>
                <c:pt idx="7">
                  <c:v>55000</c:v>
                </c:pt>
                <c:pt idx="8">
                  <c:v>51375</c:v>
                </c:pt>
                <c:pt idx="9">
                  <c:v>51375</c:v>
                </c:pt>
                <c:pt idx="10">
                  <c:v>51375</c:v>
                </c:pt>
                <c:pt idx="11">
                  <c:v>51375</c:v>
                </c:pt>
                <c:pt idx="12">
                  <c:v>47931.25</c:v>
                </c:pt>
                <c:pt idx="13">
                  <c:v>47931.25</c:v>
                </c:pt>
                <c:pt idx="14">
                  <c:v>47931.25</c:v>
                </c:pt>
                <c:pt idx="15">
                  <c:v>47931.25</c:v>
                </c:pt>
                <c:pt idx="16">
                  <c:v>44659.687499999993</c:v>
                </c:pt>
                <c:pt idx="17">
                  <c:v>44659.687499999993</c:v>
                </c:pt>
                <c:pt idx="18">
                  <c:v>44659.687499999993</c:v>
                </c:pt>
                <c:pt idx="19">
                  <c:v>44659.687499999993</c:v>
                </c:pt>
              </c:numCache>
            </c:numRef>
          </c:val>
        </c:ser>
        <c:ser>
          <c:idx val="5"/>
          <c:order val="5"/>
          <c:tx>
            <c:strRef>
              <c:f>'Do nothing forecast'!$A$40</c:f>
              <c:strCache>
                <c:ptCount val="1"/>
                <c:pt idx="0">
                  <c:v>Horizon Heavy</c:v>
                </c:pt>
              </c:strCache>
            </c:strRef>
          </c:tx>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forecast'!$C$40:$V$40</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ser>
          <c:idx val="6"/>
          <c:order val="6"/>
          <c:tx>
            <c:strRef>
              <c:f>'Do nothing forecast'!$A$41</c:f>
              <c:strCache>
                <c:ptCount val="1"/>
                <c:pt idx="0">
                  <c:v>Turbo Horizon</c:v>
                </c:pt>
              </c:strCache>
            </c:strRef>
          </c:tx>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forecast'!$C$41:$V$41</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ser>
          <c:idx val="7"/>
          <c:order val="7"/>
          <c:tx>
            <c:strRef>
              <c:f>'Do nothing forecast'!$A$42</c:f>
              <c:strCache>
                <c:ptCount val="1"/>
                <c:pt idx="0">
                  <c:v>Turbo Meridian</c:v>
                </c:pt>
              </c:strCache>
            </c:strRef>
          </c:tx>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forecast'!$C$42:$V$42</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ser>
          <c:idx val="8"/>
          <c:order val="8"/>
          <c:tx>
            <c:strRef>
              <c:f>'Do nothing forecast'!$A$43</c:f>
              <c:strCache>
                <c:ptCount val="1"/>
                <c:pt idx="0">
                  <c:v>Turbo Eclipse</c:v>
                </c:pt>
              </c:strCache>
            </c:strRef>
          </c:tx>
          <c:dLbls>
            <c:dLbl>
              <c:idx val="0"/>
              <c:delet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forecast'!$C$43:$V$43</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ser>
          <c:idx val="9"/>
          <c:order val="9"/>
          <c:tx>
            <c:strRef>
              <c:f>'Do nothing forecast'!$A$44</c:f>
              <c:strCache>
                <c:ptCount val="1"/>
                <c:pt idx="0">
                  <c:v>Video Codec</c:v>
                </c:pt>
              </c:strCache>
            </c:strRef>
          </c:tx>
          <c:cat>
            <c:strRef>
              <c:f>'Do nothing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'Do nothing forecast'!$C$44:$V$44</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axId val="240667648"/>
        <c:axId val="240673536"/>
      </c:areaChart>
      <c:catAx>
        <c:axId val="240667648"/>
        <c:scaling>
          <c:orientation val="minMax"/>
        </c:scaling>
        <c:axPos val="b"/>
        <c:tickLblPos val="nextTo"/>
        <c:crossAx val="240673536"/>
        <c:crosses val="autoZero"/>
        <c:auto val="1"/>
        <c:lblAlgn val="ctr"/>
        <c:lblOffset val="100"/>
      </c:catAx>
      <c:valAx>
        <c:axId val="240673536"/>
        <c:scaling>
          <c:orientation val="minMax"/>
        </c:scaling>
        <c:axPos val="l"/>
        <c:majorGridlines/>
        <c:numFmt formatCode="&quot;£&quot;#,##0" sourceLinked="0"/>
        <c:tickLblPos val="nextTo"/>
        <c:crossAx val="240667648"/>
        <c:crosses val="autoZero"/>
        <c:crossBetween val="midCat"/>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42"/>
  <c:chart>
    <c:plotArea>
      <c:layout>
        <c:manualLayout>
          <c:layoutTarget val="inner"/>
          <c:xMode val="edge"/>
          <c:yMode val="edge"/>
          <c:x val="6.1241986302553356E-2"/>
          <c:y val="1.5727236993926478E-2"/>
          <c:w val="0.82475463061631005"/>
          <c:h val="0.89456071614236476"/>
        </c:manualLayout>
      </c:layout>
      <c:areaChart>
        <c:grouping val="stacked"/>
        <c:ser>
          <c:idx val="3"/>
          <c:order val="0"/>
          <c:tx>
            <c:strRef>
              <c:f>'Turbo Forecast'!$A$48</c:f>
              <c:strCache>
                <c:ptCount val="1"/>
                <c:pt idx="0">
                  <c:v>Oslo</c:v>
                </c:pt>
              </c:strCache>
            </c:strRef>
          </c:tx>
          <c:spPr>
            <a:solidFill>
              <a:srgbClr val="92D050"/>
            </a:solidFill>
          </c:spPr>
          <c:dLbls>
            <c:dLbl>
              <c:idx val="0"/>
              <c:layout/>
              <c:tx>
                <c:rich>
                  <a:bodyPr/>
                  <a:lstStyle/>
                  <a:p>
                    <a:r>
                      <a:rPr smtClean="0"/>
                      <a:t>Product E</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Forecast'!$C$48:$V$48</c:f>
              <c:numCache>
                <c:formatCode>0</c:formatCode>
                <c:ptCount val="20"/>
                <c:pt idx="0">
                  <c:v>215250</c:v>
                </c:pt>
                <c:pt idx="1">
                  <c:v>215250</c:v>
                </c:pt>
                <c:pt idx="2">
                  <c:v>215250</c:v>
                </c:pt>
                <c:pt idx="3">
                  <c:v>215250</c:v>
                </c:pt>
                <c:pt idx="4">
                  <c:v>215250</c:v>
                </c:pt>
                <c:pt idx="5">
                  <c:v>215250</c:v>
                </c:pt>
                <c:pt idx="6">
                  <c:v>215250</c:v>
                </c:pt>
                <c:pt idx="7">
                  <c:v>215250</c:v>
                </c:pt>
                <c:pt idx="8">
                  <c:v>202950</c:v>
                </c:pt>
                <c:pt idx="9">
                  <c:v>202950</c:v>
                </c:pt>
                <c:pt idx="10">
                  <c:v>202950</c:v>
                </c:pt>
                <c:pt idx="11">
                  <c:v>202950</c:v>
                </c:pt>
                <c:pt idx="12">
                  <c:v>191265</c:v>
                </c:pt>
                <c:pt idx="13">
                  <c:v>191265</c:v>
                </c:pt>
                <c:pt idx="14">
                  <c:v>191265</c:v>
                </c:pt>
                <c:pt idx="15">
                  <c:v>191265</c:v>
                </c:pt>
                <c:pt idx="16">
                  <c:v>180164.25</c:v>
                </c:pt>
                <c:pt idx="17">
                  <c:v>180164.25</c:v>
                </c:pt>
                <c:pt idx="18">
                  <c:v>180164.25</c:v>
                </c:pt>
                <c:pt idx="19">
                  <c:v>180164.25</c:v>
                </c:pt>
              </c:numCache>
            </c:numRef>
          </c:val>
        </c:ser>
        <c:ser>
          <c:idx val="4"/>
          <c:order val="1"/>
          <c:tx>
            <c:strRef>
              <c:f>'Turbo Forecast'!$A$49</c:f>
              <c:strCache>
                <c:ptCount val="1"/>
                <c:pt idx="0">
                  <c:v>Rio</c:v>
                </c:pt>
              </c:strCache>
            </c:strRef>
          </c:tx>
          <c:dLbls>
            <c:dLbl>
              <c:idx val="0"/>
              <c:layout/>
              <c:tx>
                <c:rich>
                  <a:bodyPr/>
                  <a:lstStyle/>
                  <a:p>
                    <a:r>
                      <a:rPr smtClean="0"/>
                      <a:t>Product D</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Forecast'!$C$49:$V$49</c:f>
              <c:numCache>
                <c:formatCode>0</c:formatCode>
                <c:ptCount val="20"/>
                <c:pt idx="0">
                  <c:v>58800</c:v>
                </c:pt>
                <c:pt idx="1">
                  <c:v>58800</c:v>
                </c:pt>
                <c:pt idx="2">
                  <c:v>58800</c:v>
                </c:pt>
                <c:pt idx="3">
                  <c:v>58800</c:v>
                </c:pt>
                <c:pt idx="4">
                  <c:v>58800</c:v>
                </c:pt>
                <c:pt idx="5">
                  <c:v>58800</c:v>
                </c:pt>
                <c:pt idx="6">
                  <c:v>58800</c:v>
                </c:pt>
                <c:pt idx="7">
                  <c:v>58800</c:v>
                </c:pt>
                <c:pt idx="8">
                  <c:v>51660</c:v>
                </c:pt>
                <c:pt idx="9">
                  <c:v>51660</c:v>
                </c:pt>
                <c:pt idx="10">
                  <c:v>51660</c:v>
                </c:pt>
                <c:pt idx="11">
                  <c:v>51660</c:v>
                </c:pt>
                <c:pt idx="12">
                  <c:v>44877</c:v>
                </c:pt>
                <c:pt idx="13">
                  <c:v>44877</c:v>
                </c:pt>
                <c:pt idx="14">
                  <c:v>44877</c:v>
                </c:pt>
                <c:pt idx="15">
                  <c:v>44877</c:v>
                </c:pt>
                <c:pt idx="16">
                  <c:v>38433.150000000009</c:v>
                </c:pt>
                <c:pt idx="17">
                  <c:v>38433.150000000009</c:v>
                </c:pt>
                <c:pt idx="18">
                  <c:v>38433.150000000009</c:v>
                </c:pt>
                <c:pt idx="19">
                  <c:v>38433.150000000009</c:v>
                </c:pt>
              </c:numCache>
            </c:numRef>
          </c:val>
        </c:ser>
        <c:ser>
          <c:idx val="0"/>
          <c:order val="2"/>
          <c:tx>
            <c:strRef>
              <c:f>'Turbo Forecast'!$A$45</c:f>
              <c:strCache>
                <c:ptCount val="1"/>
                <c:pt idx="0">
                  <c:v>Eclipse</c:v>
                </c:pt>
              </c:strCache>
            </c:strRef>
          </c:tx>
          <c:dLbls>
            <c:dLbl>
              <c:idx val="0"/>
              <c:layout/>
              <c:tx>
                <c:rich>
                  <a:bodyPr/>
                  <a:lstStyle/>
                  <a:p>
                    <a:r>
                      <a:rPr smtClean="0"/>
                      <a:t>Product</a:t>
                    </a:r>
                    <a:r>
                      <a:rPr baseline="0" smtClean="0"/>
                      <a:t> C</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Forecast'!$C$45:$V$45</c:f>
              <c:numCache>
                <c:formatCode>0</c:formatCode>
                <c:ptCount val="20"/>
                <c:pt idx="0">
                  <c:v>385250</c:v>
                </c:pt>
                <c:pt idx="1">
                  <c:v>385250</c:v>
                </c:pt>
                <c:pt idx="2">
                  <c:v>385250</c:v>
                </c:pt>
                <c:pt idx="3">
                  <c:v>385250</c:v>
                </c:pt>
                <c:pt idx="4">
                  <c:v>117250</c:v>
                </c:pt>
                <c:pt idx="5">
                  <c:v>117250</c:v>
                </c:pt>
                <c:pt idx="6">
                  <c:v>117250</c:v>
                </c:pt>
                <c:pt idx="7">
                  <c:v>117250</c:v>
                </c:pt>
                <c:pt idx="8">
                  <c:v>100240</c:v>
                </c:pt>
                <c:pt idx="9">
                  <c:v>90842.5</c:v>
                </c:pt>
                <c:pt idx="10">
                  <c:v>81445</c:v>
                </c:pt>
                <c:pt idx="11">
                  <c:v>31325</c:v>
                </c:pt>
                <c:pt idx="12">
                  <c:v>26332.875</c:v>
                </c:pt>
                <c:pt idx="13">
                  <c:v>23407</c:v>
                </c:pt>
                <c:pt idx="14">
                  <c:v>20481.125</c:v>
                </c:pt>
                <c:pt idx="15">
                  <c:v>17555.25</c:v>
                </c:pt>
                <c:pt idx="16">
                  <c:v>13647.906249999995</c:v>
                </c:pt>
                <c:pt idx="17">
                  <c:v>10918.324999999993</c:v>
                </c:pt>
                <c:pt idx="18">
                  <c:v>8188.7437499999996</c:v>
                </c:pt>
                <c:pt idx="19">
                  <c:v>5459.1625000000031</c:v>
                </c:pt>
              </c:numCache>
            </c:numRef>
          </c:val>
        </c:ser>
        <c:ser>
          <c:idx val="1"/>
          <c:order val="3"/>
          <c:tx>
            <c:strRef>
              <c:f>'Turbo Forecast'!$A$46</c:f>
              <c:strCache>
                <c:ptCount val="1"/>
                <c:pt idx="0">
                  <c:v>Meridian</c:v>
                </c:pt>
              </c:strCache>
            </c:strRef>
          </c:tx>
          <c:dLbls>
            <c:dLbl>
              <c:idx val="0"/>
              <c:layout/>
              <c:tx>
                <c:rich>
                  <a:bodyPr/>
                  <a:lstStyle/>
                  <a:p>
                    <a:r>
                      <a:rPr smtClean="0"/>
                      <a:t>Product B</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Forecast'!$C$46:$V$46</c:f>
              <c:numCache>
                <c:formatCode>0</c:formatCode>
                <c:ptCount val="20"/>
                <c:pt idx="0">
                  <c:v>122040</c:v>
                </c:pt>
                <c:pt idx="1">
                  <c:v>122040</c:v>
                </c:pt>
                <c:pt idx="2">
                  <c:v>122040</c:v>
                </c:pt>
                <c:pt idx="3">
                  <c:v>122040</c:v>
                </c:pt>
                <c:pt idx="4">
                  <c:v>122040</c:v>
                </c:pt>
                <c:pt idx="5">
                  <c:v>122040</c:v>
                </c:pt>
                <c:pt idx="6">
                  <c:v>122040</c:v>
                </c:pt>
                <c:pt idx="7">
                  <c:v>122040</c:v>
                </c:pt>
                <c:pt idx="8">
                  <c:v>109002.75</c:v>
                </c:pt>
                <c:pt idx="9">
                  <c:v>107467.5</c:v>
                </c:pt>
                <c:pt idx="10">
                  <c:v>105932.25</c:v>
                </c:pt>
                <c:pt idx="11">
                  <c:v>104397</c:v>
                </c:pt>
                <c:pt idx="12">
                  <c:v>27669.749999999993</c:v>
                </c:pt>
                <c:pt idx="13">
                  <c:v>26286.262500000001</c:v>
                </c:pt>
                <c:pt idx="14">
                  <c:v>24902.774999999994</c:v>
                </c:pt>
                <c:pt idx="15">
                  <c:v>23519.287500000006</c:v>
                </c:pt>
                <c:pt idx="16">
                  <c:v>19829.009999999984</c:v>
                </c:pt>
                <c:pt idx="17">
                  <c:v>18589.696874999994</c:v>
                </c:pt>
                <c:pt idx="18">
                  <c:v>17350.383749999994</c:v>
                </c:pt>
                <c:pt idx="19">
                  <c:v>16111.070624999991</c:v>
                </c:pt>
              </c:numCache>
            </c:numRef>
          </c:val>
        </c:ser>
        <c:ser>
          <c:idx val="2"/>
          <c:order val="4"/>
          <c:tx>
            <c:strRef>
              <c:f>'Turbo Forecast'!$A$47</c:f>
              <c:strCache>
                <c:ptCount val="1"/>
                <c:pt idx="0">
                  <c:v>Horizon</c:v>
                </c:pt>
              </c:strCache>
            </c:strRef>
          </c:tx>
          <c:dLbls>
            <c:dLbl>
              <c:idx val="0"/>
              <c:layout/>
              <c:tx>
                <c:rich>
                  <a:bodyPr/>
                  <a:lstStyle/>
                  <a:p>
                    <a:r>
                      <a:rPr smtClean="0"/>
                      <a:t>Product A</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Forecast'!$C$47:$V$47</c:f>
              <c:numCache>
                <c:formatCode>0</c:formatCode>
                <c:ptCount val="20"/>
                <c:pt idx="0">
                  <c:v>55000</c:v>
                </c:pt>
                <c:pt idx="1">
                  <c:v>55000</c:v>
                </c:pt>
                <c:pt idx="2">
                  <c:v>55000</c:v>
                </c:pt>
                <c:pt idx="3">
                  <c:v>55000</c:v>
                </c:pt>
                <c:pt idx="4">
                  <c:v>55000</c:v>
                </c:pt>
                <c:pt idx="5">
                  <c:v>55000</c:v>
                </c:pt>
                <c:pt idx="6">
                  <c:v>55000</c:v>
                </c:pt>
                <c:pt idx="7">
                  <c:v>55000</c:v>
                </c:pt>
                <c:pt idx="8">
                  <c:v>50347.5</c:v>
                </c:pt>
                <c:pt idx="9">
                  <c:v>49320</c:v>
                </c:pt>
                <c:pt idx="10">
                  <c:v>48292.5</c:v>
                </c:pt>
                <c:pt idx="11">
                  <c:v>47265</c:v>
                </c:pt>
                <c:pt idx="12">
                  <c:v>19172.5</c:v>
                </c:pt>
                <c:pt idx="13">
                  <c:v>18213.875</c:v>
                </c:pt>
                <c:pt idx="14">
                  <c:v>17255.25</c:v>
                </c:pt>
                <c:pt idx="15">
                  <c:v>16296.625</c:v>
                </c:pt>
                <c:pt idx="16">
                  <c:v>14291.099999999993</c:v>
                </c:pt>
                <c:pt idx="17">
                  <c:v>13397.906249999995</c:v>
                </c:pt>
                <c:pt idx="18">
                  <c:v>12504.712499999998</c:v>
                </c:pt>
                <c:pt idx="19">
                  <c:v>11611.518749999999</c:v>
                </c:pt>
              </c:numCache>
            </c:numRef>
          </c:val>
        </c:ser>
        <c:ser>
          <c:idx val="5"/>
          <c:order val="5"/>
          <c:tx>
            <c:strRef>
              <c:f>'Turbo Forecast'!$A$40</c:f>
              <c:strCache>
                <c:ptCount val="1"/>
                <c:pt idx="0">
                  <c:v>Horizon Heavy</c:v>
                </c:pt>
              </c:strCache>
            </c:strRef>
          </c:tx>
          <c:spPr>
            <a:solidFill>
              <a:schemeClr val="bg2">
                <a:lumMod val="40000"/>
                <a:lumOff val="60000"/>
              </a:schemeClr>
            </a:solidFill>
          </c:spPr>
          <c:dLbls>
            <c:dLbl>
              <c:idx val="0"/>
              <c:layout>
                <c:manualLayout>
                  <c:x val="0.17858888393876141"/>
                  <c:y val="0.17176596886741846"/>
                </c:manualLayout>
              </c:layout>
              <c:tx>
                <c:rich>
                  <a:bodyPr/>
                  <a:lstStyle/>
                  <a:p>
                    <a:r>
                      <a:rPr lang="en-GB" dirty="0" smtClean="0"/>
                      <a:t>New Product</a:t>
                    </a:r>
                    <a:r>
                      <a:rPr lang="en-GB" baseline="0" dirty="0" smtClean="0"/>
                      <a:t> F</a:t>
                    </a:r>
                    <a:endParaRPr/>
                  </a:p>
                </c:rich>
              </c:tx>
              <c:showSerName val="1"/>
            </c:dLbl>
            <c:txPr>
              <a:bodyPr/>
              <a:lstStyle/>
              <a:p>
                <a:pPr algn="ctr" rtl="0">
                  <a:defRPr lang="en-GB" sz="1400" b="1" i="0" u="none" strike="noStrike" kern="1200" baseline="0">
                    <a:solidFill>
                      <a:schemeClr val="tx1"/>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Forecast'!$C$40:$V$40</c:f>
              <c:numCache>
                <c:formatCode>0</c:formatCode>
                <c:ptCount val="20"/>
                <c:pt idx="0">
                  <c:v>0</c:v>
                </c:pt>
                <c:pt idx="1">
                  <c:v>0</c:v>
                </c:pt>
                <c:pt idx="2">
                  <c:v>0</c:v>
                </c:pt>
                <c:pt idx="3">
                  <c:v>0</c:v>
                </c:pt>
                <c:pt idx="4">
                  <c:v>0</c:v>
                </c:pt>
                <c:pt idx="5">
                  <c:v>0</c:v>
                </c:pt>
                <c:pt idx="6">
                  <c:v>0</c:v>
                </c:pt>
                <c:pt idx="7">
                  <c:v>0</c:v>
                </c:pt>
                <c:pt idx="8">
                  <c:v>0</c:v>
                </c:pt>
                <c:pt idx="9">
                  <c:v>0</c:v>
                </c:pt>
                <c:pt idx="10">
                  <c:v>125000</c:v>
                </c:pt>
                <c:pt idx="11">
                  <c:v>125000</c:v>
                </c:pt>
                <c:pt idx="12">
                  <c:v>118575</c:v>
                </c:pt>
                <c:pt idx="13">
                  <c:v>120900</c:v>
                </c:pt>
                <c:pt idx="14">
                  <c:v>123225</c:v>
                </c:pt>
                <c:pt idx="15">
                  <c:v>125550</c:v>
                </c:pt>
                <c:pt idx="16">
                  <c:v>118731.25</c:v>
                </c:pt>
                <c:pt idx="17">
                  <c:v>120890</c:v>
                </c:pt>
                <c:pt idx="18">
                  <c:v>123048.75</c:v>
                </c:pt>
                <c:pt idx="19">
                  <c:v>125207.5</c:v>
                </c:pt>
              </c:numCache>
            </c:numRef>
          </c:val>
        </c:ser>
        <c:ser>
          <c:idx val="6"/>
          <c:order val="6"/>
          <c:tx>
            <c:strRef>
              <c:f>'Turbo Forecast'!$A$41</c:f>
              <c:strCache>
                <c:ptCount val="1"/>
                <c:pt idx="0">
                  <c:v>Turbo Horizon</c:v>
                </c:pt>
              </c:strCache>
            </c:strRef>
          </c:tx>
          <c:spPr>
            <a:solidFill>
              <a:schemeClr val="bg2">
                <a:lumMod val="60000"/>
                <a:lumOff val="40000"/>
              </a:schemeClr>
            </a:solidFill>
          </c:spPr>
          <c:dLbls>
            <c:dLbl>
              <c:idx val="0"/>
              <c:layout>
                <c:manualLayout>
                  <c:x val="0.17860086943388487"/>
                  <c:y val="0.11594202898550726"/>
                </c:manualLayout>
              </c:layout>
              <c:tx>
                <c:rich>
                  <a:bodyPr/>
                  <a:lstStyle/>
                  <a:p>
                    <a:r>
                      <a:rPr smtClean="0"/>
                      <a:t>New Turbo B</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Forecast'!$C$41:$V$41</c:f>
              <c:numCache>
                <c:formatCode>0</c:formatCode>
                <c:ptCount val="20"/>
                <c:pt idx="0">
                  <c:v>0</c:v>
                </c:pt>
                <c:pt idx="1">
                  <c:v>0</c:v>
                </c:pt>
                <c:pt idx="2">
                  <c:v>0</c:v>
                </c:pt>
                <c:pt idx="3">
                  <c:v>0</c:v>
                </c:pt>
                <c:pt idx="4">
                  <c:v>0</c:v>
                </c:pt>
                <c:pt idx="5">
                  <c:v>0</c:v>
                </c:pt>
                <c:pt idx="6">
                  <c:v>0</c:v>
                </c:pt>
                <c:pt idx="7">
                  <c:v>0</c:v>
                </c:pt>
                <c:pt idx="8">
                  <c:v>0</c:v>
                </c:pt>
                <c:pt idx="9">
                  <c:v>0</c:v>
                </c:pt>
                <c:pt idx="10">
                  <c:v>10500</c:v>
                </c:pt>
                <c:pt idx="11">
                  <c:v>52500</c:v>
                </c:pt>
                <c:pt idx="12">
                  <c:v>49725</c:v>
                </c:pt>
                <c:pt idx="13">
                  <c:v>50700</c:v>
                </c:pt>
                <c:pt idx="14">
                  <c:v>51675</c:v>
                </c:pt>
                <c:pt idx="15">
                  <c:v>52650</c:v>
                </c:pt>
                <c:pt idx="16">
                  <c:v>49706.25</c:v>
                </c:pt>
                <c:pt idx="17">
                  <c:v>50610</c:v>
                </c:pt>
                <c:pt idx="18">
                  <c:v>51513.75</c:v>
                </c:pt>
                <c:pt idx="19">
                  <c:v>52417.5</c:v>
                </c:pt>
              </c:numCache>
            </c:numRef>
          </c:val>
        </c:ser>
        <c:ser>
          <c:idx val="7"/>
          <c:order val="7"/>
          <c:tx>
            <c:strRef>
              <c:f>'Turbo Forecast'!$A$42</c:f>
              <c:strCache>
                <c:ptCount val="1"/>
                <c:pt idx="0">
                  <c:v>Turbo Meridian</c:v>
                </c:pt>
              </c:strCache>
            </c:strRef>
          </c:tx>
          <c:dLbls>
            <c:dLbl>
              <c:idx val="0"/>
              <c:layout>
                <c:manualLayout>
                  <c:x val="0.18330533683289602"/>
                  <c:y val="7.0590193538419402E-2"/>
                </c:manualLayout>
              </c:layout>
              <c:tx>
                <c:rich>
                  <a:bodyPr/>
                  <a:lstStyle/>
                  <a:p>
                    <a:r>
                      <a:rPr smtClean="0"/>
                      <a:t>New</a:t>
                    </a:r>
                    <a:r>
                      <a:rPr baseline="0" smtClean="0"/>
                      <a:t> </a:t>
                    </a:r>
                    <a:r>
                      <a:rPr smtClean="0"/>
                      <a:t>Turbo C</a:t>
                    </a:r>
                    <a:endParaRPr/>
                  </a:p>
                </c:rich>
              </c:tx>
              <c:showSerName val="1"/>
            </c:dLbl>
            <c:txPr>
              <a:bodyPr/>
              <a:lstStyle/>
              <a:p>
                <a:pPr algn="ctr" rtl="0">
                  <a:defRPr lang="en-GB" sz="1400" b="1" i="0" u="none" strike="noStrike" kern="1200" baseline="0">
                    <a:solidFill>
                      <a:sysClr val="windowText" lastClr="000000"/>
                    </a:solidFill>
                    <a:latin typeface="+mn-lt"/>
                    <a:ea typeface="+mn-ea"/>
                    <a:cs typeface="+mn-cs"/>
                  </a:defRPr>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Forecast'!$C$42:$V$42</c:f>
              <c:numCache>
                <c:formatCode>0</c:formatCode>
                <c:ptCount val="20"/>
                <c:pt idx="0">
                  <c:v>0</c:v>
                </c:pt>
                <c:pt idx="1">
                  <c:v>0</c:v>
                </c:pt>
                <c:pt idx="2">
                  <c:v>0</c:v>
                </c:pt>
                <c:pt idx="3">
                  <c:v>0</c:v>
                </c:pt>
                <c:pt idx="4">
                  <c:v>0</c:v>
                </c:pt>
                <c:pt idx="5">
                  <c:v>0</c:v>
                </c:pt>
                <c:pt idx="6">
                  <c:v>0</c:v>
                </c:pt>
                <c:pt idx="7">
                  <c:v>0</c:v>
                </c:pt>
                <c:pt idx="8">
                  <c:v>0</c:v>
                </c:pt>
                <c:pt idx="9">
                  <c:v>0</c:v>
                </c:pt>
                <c:pt idx="10">
                  <c:v>0</c:v>
                </c:pt>
                <c:pt idx="11">
                  <c:v>36000</c:v>
                </c:pt>
                <c:pt idx="12">
                  <c:v>33000</c:v>
                </c:pt>
                <c:pt idx="13">
                  <c:v>33000</c:v>
                </c:pt>
                <c:pt idx="14">
                  <c:v>33000</c:v>
                </c:pt>
                <c:pt idx="15">
                  <c:v>33000</c:v>
                </c:pt>
                <c:pt idx="16">
                  <c:v>30150</c:v>
                </c:pt>
                <c:pt idx="17">
                  <c:v>30150</c:v>
                </c:pt>
                <c:pt idx="18">
                  <c:v>30150</c:v>
                </c:pt>
                <c:pt idx="19">
                  <c:v>30150</c:v>
                </c:pt>
              </c:numCache>
            </c:numRef>
          </c:val>
        </c:ser>
        <c:ser>
          <c:idx val="8"/>
          <c:order val="8"/>
          <c:tx>
            <c:strRef>
              <c:f>'Turbo Forecast'!$A$43</c:f>
              <c:strCache>
                <c:ptCount val="1"/>
                <c:pt idx="0">
                  <c:v>Turbo Eclipse</c:v>
                </c:pt>
              </c:strCache>
            </c:strRef>
          </c:tx>
          <c:spPr>
            <a:solidFill>
              <a:schemeClr val="bg2">
                <a:lumMod val="75000"/>
              </a:schemeClr>
            </a:solidFill>
          </c:spPr>
          <c:dLbls>
            <c:dLbl>
              <c:idx val="0"/>
              <c:layout>
                <c:manualLayout>
                  <c:x val="0.18375492125984252"/>
                  <c:y val="2.5554262862998244E-2"/>
                </c:manualLayout>
              </c:layout>
              <c:tx>
                <c:rich>
                  <a:bodyPr/>
                  <a:lstStyle/>
                  <a:p>
                    <a:r>
                      <a:rPr lang="en-GB" sz="1400" b="1" i="0" u="none" strike="noStrike" kern="1200" baseline="0" dirty="0" smtClean="0">
                        <a:solidFill>
                          <a:sysClr val="windowText" lastClr="000000"/>
                        </a:solidFill>
                        <a:latin typeface="+mn-lt"/>
                        <a:ea typeface="+mn-ea"/>
                        <a:cs typeface="+mn-cs"/>
                      </a:rPr>
                      <a:t>New Turbo A</a:t>
                    </a:r>
                    <a:endParaRPr lang="en-GB" sz="1400" b="1" i="0" u="none" strike="noStrike" kern="1200" baseline="0" dirty="0">
                      <a:solidFill>
                        <a:sysClr val="windowText" lastClr="000000"/>
                      </a:solidFill>
                      <a:latin typeface="+mn-lt"/>
                      <a:ea typeface="+mn-ea"/>
                      <a:cs typeface="+mn-cs"/>
                    </a:endParaRPr>
                  </a:p>
                </c:rich>
              </c:tx>
              <c:showSerName val="1"/>
            </c:dLbl>
            <c:txPr>
              <a:bodyPr/>
              <a:lstStyle/>
              <a:p>
                <a:pPr>
                  <a:defRPr sz="1400" b="1"/>
                </a:pPr>
                <a:endParaRPr lang="en-US"/>
              </a:p>
            </c:txPr>
            <c:showSerName val="1"/>
          </c:dLbls>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Forecast'!$C$43:$V$43</c:f>
              <c:numCache>
                <c:formatCode>0</c:formatCode>
                <c:ptCount val="20"/>
                <c:pt idx="0">
                  <c:v>0</c:v>
                </c:pt>
                <c:pt idx="1">
                  <c:v>0</c:v>
                </c:pt>
                <c:pt idx="2">
                  <c:v>0</c:v>
                </c:pt>
                <c:pt idx="3">
                  <c:v>0</c:v>
                </c:pt>
                <c:pt idx="4">
                  <c:v>0</c:v>
                </c:pt>
                <c:pt idx="5">
                  <c:v>0</c:v>
                </c:pt>
                <c:pt idx="6">
                  <c:v>0</c:v>
                </c:pt>
                <c:pt idx="7">
                  <c:v>0</c:v>
                </c:pt>
                <c:pt idx="8">
                  <c:v>0</c:v>
                </c:pt>
                <c:pt idx="9">
                  <c:v>0</c:v>
                </c:pt>
                <c:pt idx="10">
                  <c:v>0</c:v>
                </c:pt>
                <c:pt idx="11">
                  <c:v>60000</c:v>
                </c:pt>
                <c:pt idx="12">
                  <c:v>56100</c:v>
                </c:pt>
                <c:pt idx="13">
                  <c:v>57200</c:v>
                </c:pt>
                <c:pt idx="14">
                  <c:v>58300</c:v>
                </c:pt>
                <c:pt idx="15">
                  <c:v>59400</c:v>
                </c:pt>
                <c:pt idx="16">
                  <c:v>55275</c:v>
                </c:pt>
                <c:pt idx="17">
                  <c:v>56280</c:v>
                </c:pt>
                <c:pt idx="18">
                  <c:v>57285</c:v>
                </c:pt>
                <c:pt idx="19">
                  <c:v>58290</c:v>
                </c:pt>
              </c:numCache>
            </c:numRef>
          </c:val>
        </c:ser>
        <c:ser>
          <c:idx val="9"/>
          <c:order val="9"/>
          <c:tx>
            <c:strRef>
              <c:f>'Turbo Forecast'!$A$44</c:f>
              <c:strCache>
                <c:ptCount val="1"/>
                <c:pt idx="0">
                  <c:v>Video Codec</c:v>
                </c:pt>
              </c:strCache>
            </c:strRef>
          </c:tx>
          <c:cat>
            <c:strRef>
              <c:f>'Turbo Forecast'!$C$39:$V$39</c:f>
              <c:strCache>
                <c:ptCount val="20"/>
                <c:pt idx="0">
                  <c:v>Q1 08</c:v>
                </c:pt>
                <c:pt idx="1">
                  <c:v>Q2 08</c:v>
                </c:pt>
                <c:pt idx="2">
                  <c:v>Q3 08</c:v>
                </c:pt>
                <c:pt idx="3">
                  <c:v>Q4 08</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strCache>
            </c:strRef>
          </c:cat>
          <c:val>
            <c:numRef>
              <c:f>'Turbo Forecast'!$C$44:$V$44</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axId val="254229120"/>
        <c:axId val="240923008"/>
      </c:areaChart>
      <c:catAx>
        <c:axId val="254229120"/>
        <c:scaling>
          <c:orientation val="minMax"/>
        </c:scaling>
        <c:axPos val="b"/>
        <c:tickLblPos val="nextTo"/>
        <c:crossAx val="240923008"/>
        <c:crosses val="autoZero"/>
        <c:auto val="1"/>
        <c:lblAlgn val="ctr"/>
        <c:lblOffset val="100"/>
      </c:catAx>
      <c:valAx>
        <c:axId val="240923008"/>
        <c:scaling>
          <c:orientation val="minMax"/>
        </c:scaling>
        <c:axPos val="l"/>
        <c:majorGridlines/>
        <c:numFmt formatCode="&quot;£&quot;#,##0" sourceLinked="0"/>
        <c:tickLblPos val="nextTo"/>
        <c:crossAx val="254229120"/>
        <c:crosses val="autoZero"/>
        <c:crossBetween val="midCat"/>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D60B6-BDCD-4FB6-BBAA-10A45353E1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DA196D90-95E4-4B46-84DD-DF74D0099F7D}">
      <dgm:prSet phldrT="[Text]"/>
      <dgm:spPr>
        <a:solidFill>
          <a:schemeClr val="bg2">
            <a:lumMod val="20000"/>
            <a:lumOff val="80000"/>
          </a:schemeClr>
        </a:solidFill>
      </dgm:spPr>
      <dgm:t>
        <a:bodyPr/>
        <a:lstStyle/>
        <a:p>
          <a:r>
            <a:rPr lang="en-GB" b="1" dirty="0" smtClean="0">
              <a:solidFill>
                <a:schemeClr val="tx1"/>
              </a:solidFill>
            </a:rPr>
            <a:t>Do</a:t>
          </a:r>
          <a:r>
            <a:rPr lang="en-GB" b="1" dirty="0" smtClean="0"/>
            <a:t> </a:t>
          </a:r>
          <a:r>
            <a:rPr lang="en-GB" b="1" dirty="0" smtClean="0">
              <a:solidFill>
                <a:schemeClr val="tx1"/>
              </a:solidFill>
            </a:rPr>
            <a:t>Nothing</a:t>
          </a:r>
          <a:endParaRPr lang="en-GB" b="1" dirty="0">
            <a:solidFill>
              <a:schemeClr val="tx1"/>
            </a:solidFill>
          </a:endParaRPr>
        </a:p>
      </dgm:t>
    </dgm:pt>
    <dgm:pt modelId="{D64FF4AC-EB42-4982-A413-7F0B5D85600F}" type="parTrans" cxnId="{456F41AF-9441-41FA-99ED-A8207E01FCFF}">
      <dgm:prSet/>
      <dgm:spPr/>
      <dgm:t>
        <a:bodyPr/>
        <a:lstStyle/>
        <a:p>
          <a:endParaRPr lang="en-GB"/>
        </a:p>
      </dgm:t>
    </dgm:pt>
    <dgm:pt modelId="{1FEFE53F-3147-4C35-A761-0A88B62C5316}" type="sibTrans" cxnId="{456F41AF-9441-41FA-99ED-A8207E01FCFF}">
      <dgm:prSet/>
      <dgm:spPr/>
      <dgm:t>
        <a:bodyPr/>
        <a:lstStyle/>
        <a:p>
          <a:endParaRPr lang="en-GB"/>
        </a:p>
      </dgm:t>
    </dgm:pt>
    <dgm:pt modelId="{6D7F8F1C-C4C0-4B11-BCC9-CA6BA20F9B41}">
      <dgm:prSet phldrT="[Text]"/>
      <dgm:spPr/>
      <dgm:t>
        <a:bodyPr/>
        <a:lstStyle/>
        <a:p>
          <a:r>
            <a:rPr lang="en-GB" dirty="0" smtClean="0"/>
            <a:t>Stall and watch market</a:t>
          </a:r>
          <a:endParaRPr lang="en-GB" dirty="0"/>
        </a:p>
      </dgm:t>
    </dgm:pt>
    <dgm:pt modelId="{4CFA02B8-F351-4C03-9CB7-F2ACF2D319FB}" type="parTrans" cxnId="{B397C79C-68E4-4E1D-AFB8-5401092D6FD3}">
      <dgm:prSet/>
      <dgm:spPr/>
      <dgm:t>
        <a:bodyPr/>
        <a:lstStyle/>
        <a:p>
          <a:endParaRPr lang="en-GB"/>
        </a:p>
      </dgm:t>
    </dgm:pt>
    <dgm:pt modelId="{ED01C1B3-D489-4198-8931-EAA4CDEAD626}" type="sibTrans" cxnId="{B397C79C-68E4-4E1D-AFB8-5401092D6FD3}">
      <dgm:prSet/>
      <dgm:spPr/>
      <dgm:t>
        <a:bodyPr/>
        <a:lstStyle/>
        <a:p>
          <a:endParaRPr lang="en-GB"/>
        </a:p>
      </dgm:t>
    </dgm:pt>
    <dgm:pt modelId="{064FC391-39CF-4A36-9A41-87694C6548F2}">
      <dgm:prSet phldrT="[Text]"/>
      <dgm:spPr>
        <a:solidFill>
          <a:schemeClr val="bg2">
            <a:lumMod val="40000"/>
            <a:lumOff val="60000"/>
          </a:schemeClr>
        </a:solidFill>
      </dgm:spPr>
      <dgm:t>
        <a:bodyPr/>
        <a:lstStyle/>
        <a:p>
          <a:r>
            <a:rPr lang="en-GB" b="1" dirty="0" smtClean="0">
              <a:solidFill>
                <a:schemeClr val="tx1"/>
              </a:solidFill>
            </a:rPr>
            <a:t>Tactical Move</a:t>
          </a:r>
        </a:p>
      </dgm:t>
    </dgm:pt>
    <dgm:pt modelId="{2BCE09D7-6A54-4EE4-8FC8-C84C7A2222BB}" type="parTrans" cxnId="{9C76DA4A-5A98-432F-BCA1-78C8375604EA}">
      <dgm:prSet/>
      <dgm:spPr/>
      <dgm:t>
        <a:bodyPr/>
        <a:lstStyle/>
        <a:p>
          <a:endParaRPr lang="en-GB"/>
        </a:p>
      </dgm:t>
    </dgm:pt>
    <dgm:pt modelId="{9CC0CB1A-B536-4F27-97F3-3D6A506171AC}" type="sibTrans" cxnId="{9C76DA4A-5A98-432F-BCA1-78C8375604EA}">
      <dgm:prSet/>
      <dgm:spPr/>
      <dgm:t>
        <a:bodyPr/>
        <a:lstStyle/>
        <a:p>
          <a:endParaRPr lang="en-GB"/>
        </a:p>
      </dgm:t>
    </dgm:pt>
    <dgm:pt modelId="{F051D84A-E5AD-4A77-98E3-4603E8042737}">
      <dgm:prSet phldrT="[Text]"/>
      <dgm:spPr>
        <a:solidFill>
          <a:schemeClr val="bg2">
            <a:lumMod val="60000"/>
            <a:lumOff val="40000"/>
          </a:schemeClr>
        </a:solidFill>
      </dgm:spPr>
      <dgm:t>
        <a:bodyPr/>
        <a:lstStyle/>
        <a:p>
          <a:r>
            <a:rPr lang="en-GB" b="1" dirty="0" smtClean="0">
              <a:solidFill>
                <a:schemeClr val="tx1"/>
              </a:solidFill>
            </a:rPr>
            <a:t>Strategic Move</a:t>
          </a:r>
          <a:endParaRPr lang="en-GB" b="1" dirty="0">
            <a:solidFill>
              <a:schemeClr val="tx1"/>
            </a:solidFill>
          </a:endParaRPr>
        </a:p>
      </dgm:t>
    </dgm:pt>
    <dgm:pt modelId="{7A0517FA-DA6D-41E6-9731-7D1FD5C46F3A}" type="parTrans" cxnId="{AF1A1CB3-CB5A-4A1A-9F9C-5896237DB97E}">
      <dgm:prSet/>
      <dgm:spPr/>
      <dgm:t>
        <a:bodyPr/>
        <a:lstStyle/>
        <a:p>
          <a:endParaRPr lang="en-GB"/>
        </a:p>
      </dgm:t>
    </dgm:pt>
    <dgm:pt modelId="{13CE8EA2-0A9E-4B30-877A-C1BE7544A7EF}" type="sibTrans" cxnId="{AF1A1CB3-CB5A-4A1A-9F9C-5896237DB97E}">
      <dgm:prSet/>
      <dgm:spPr/>
      <dgm:t>
        <a:bodyPr/>
        <a:lstStyle/>
        <a:p>
          <a:endParaRPr lang="en-GB"/>
        </a:p>
      </dgm:t>
    </dgm:pt>
    <dgm:pt modelId="{3F06F03B-F102-47C1-8B1F-CE014EB77D52}">
      <dgm:prSet phldrT="[Text]"/>
      <dgm:spPr>
        <a:solidFill>
          <a:schemeClr val="bg2">
            <a:lumMod val="75000"/>
          </a:schemeClr>
        </a:solidFill>
      </dgm:spPr>
      <dgm:t>
        <a:bodyPr/>
        <a:lstStyle/>
        <a:p>
          <a:r>
            <a:rPr lang="en-GB" b="1" dirty="0" smtClean="0">
              <a:solidFill>
                <a:schemeClr val="tx1"/>
              </a:solidFill>
            </a:rPr>
            <a:t>Radical</a:t>
          </a:r>
          <a:endParaRPr lang="en-GB" b="1" dirty="0">
            <a:solidFill>
              <a:schemeClr val="tx1"/>
            </a:solidFill>
          </a:endParaRPr>
        </a:p>
      </dgm:t>
    </dgm:pt>
    <dgm:pt modelId="{3A52B41A-AF11-46D5-8F86-973D7B5CA875}" type="parTrans" cxnId="{2B06543E-5598-47CA-9842-5BAF376F4815}">
      <dgm:prSet/>
      <dgm:spPr/>
      <dgm:t>
        <a:bodyPr/>
        <a:lstStyle/>
        <a:p>
          <a:endParaRPr lang="en-GB"/>
        </a:p>
      </dgm:t>
    </dgm:pt>
    <dgm:pt modelId="{604BEA2E-17A4-481C-A523-7B875C68C1AE}" type="sibTrans" cxnId="{2B06543E-5598-47CA-9842-5BAF376F4815}">
      <dgm:prSet/>
      <dgm:spPr/>
      <dgm:t>
        <a:bodyPr/>
        <a:lstStyle/>
        <a:p>
          <a:endParaRPr lang="en-GB"/>
        </a:p>
      </dgm:t>
    </dgm:pt>
    <dgm:pt modelId="{8D3E4580-E907-4F86-8C42-1B0A3B987BF1}">
      <dgm:prSet phldrT="[Text]"/>
      <dgm:spPr/>
      <dgm:t>
        <a:bodyPr/>
        <a:lstStyle/>
        <a:p>
          <a:r>
            <a:rPr lang="en-GB" dirty="0" smtClean="0"/>
            <a:t>What would a new entrant do?</a:t>
          </a:r>
          <a:endParaRPr lang="en-GB" dirty="0"/>
        </a:p>
      </dgm:t>
    </dgm:pt>
    <dgm:pt modelId="{EBDB9573-889E-4E91-8E29-981A5A3658EB}" type="parTrans" cxnId="{D50E3FC5-1AE0-4C09-AE7A-61D3990DE4F1}">
      <dgm:prSet/>
      <dgm:spPr/>
      <dgm:t>
        <a:bodyPr/>
        <a:lstStyle/>
        <a:p>
          <a:endParaRPr lang="en-GB"/>
        </a:p>
      </dgm:t>
    </dgm:pt>
    <dgm:pt modelId="{24AB3307-7785-4A14-AC4D-687B4A14CD9F}" type="sibTrans" cxnId="{D50E3FC5-1AE0-4C09-AE7A-61D3990DE4F1}">
      <dgm:prSet/>
      <dgm:spPr/>
      <dgm:t>
        <a:bodyPr/>
        <a:lstStyle/>
        <a:p>
          <a:endParaRPr lang="en-GB"/>
        </a:p>
      </dgm:t>
    </dgm:pt>
    <dgm:pt modelId="{AC737B0F-BA89-4D8D-B587-FE1E67AE3620}">
      <dgm:prSet phldrT="[Text]"/>
      <dgm:spPr/>
      <dgm:t>
        <a:bodyPr/>
        <a:lstStyle/>
        <a:p>
          <a:r>
            <a:rPr lang="en-GB" dirty="0" smtClean="0"/>
            <a:t>Minimum to exploit </a:t>
          </a:r>
          <a:r>
            <a:rPr lang="en-GB" dirty="0" smtClean="0"/>
            <a:t>near term</a:t>
          </a:r>
          <a:endParaRPr lang="en-GB" dirty="0"/>
        </a:p>
      </dgm:t>
    </dgm:pt>
    <dgm:pt modelId="{102D0F01-A6A3-4760-94B6-15B897B1B211}" type="parTrans" cxnId="{EC52B065-83CF-43EF-8FF2-D56FCE88578C}">
      <dgm:prSet/>
      <dgm:spPr/>
      <dgm:t>
        <a:bodyPr/>
        <a:lstStyle/>
        <a:p>
          <a:endParaRPr lang="en-GB"/>
        </a:p>
      </dgm:t>
    </dgm:pt>
    <dgm:pt modelId="{D373D0F2-59C4-421D-9397-0A7C004A435E}" type="sibTrans" cxnId="{EC52B065-83CF-43EF-8FF2-D56FCE88578C}">
      <dgm:prSet/>
      <dgm:spPr/>
      <dgm:t>
        <a:bodyPr/>
        <a:lstStyle/>
        <a:p>
          <a:endParaRPr lang="en-GB"/>
        </a:p>
      </dgm:t>
    </dgm:pt>
    <dgm:pt modelId="{510D4F45-2DFC-482D-9BC5-1BD460F24DC7}">
      <dgm:prSet phldrT="[Text]"/>
      <dgm:spPr/>
      <dgm:t>
        <a:bodyPr/>
        <a:lstStyle/>
        <a:p>
          <a:r>
            <a:rPr lang="en-GB" dirty="0" smtClean="0"/>
            <a:t>Invest for the future</a:t>
          </a:r>
          <a:endParaRPr lang="en-GB" dirty="0"/>
        </a:p>
      </dgm:t>
    </dgm:pt>
    <dgm:pt modelId="{0A2D4C25-4FD0-4ED1-9857-3BE2DB7611E1}" type="parTrans" cxnId="{074F846E-16D6-4CAA-9557-6628327708AE}">
      <dgm:prSet/>
      <dgm:spPr/>
      <dgm:t>
        <a:bodyPr/>
        <a:lstStyle/>
        <a:p>
          <a:endParaRPr lang="en-GB"/>
        </a:p>
      </dgm:t>
    </dgm:pt>
    <dgm:pt modelId="{0E2A2755-73CB-481C-B475-45C7BAF070C9}" type="sibTrans" cxnId="{074F846E-16D6-4CAA-9557-6628327708AE}">
      <dgm:prSet/>
      <dgm:spPr/>
      <dgm:t>
        <a:bodyPr/>
        <a:lstStyle/>
        <a:p>
          <a:endParaRPr lang="en-GB"/>
        </a:p>
      </dgm:t>
    </dgm:pt>
    <dgm:pt modelId="{3EA2D94E-0F08-44A4-BC55-0D335886EC9F}" type="pres">
      <dgm:prSet presAssocID="{8FBD60B6-BDCD-4FB6-BBAA-10A45353E133}" presName="linearFlow" presStyleCnt="0">
        <dgm:presLayoutVars>
          <dgm:dir/>
          <dgm:animLvl val="lvl"/>
          <dgm:resizeHandles val="exact"/>
        </dgm:presLayoutVars>
      </dgm:prSet>
      <dgm:spPr/>
      <dgm:t>
        <a:bodyPr/>
        <a:lstStyle/>
        <a:p>
          <a:endParaRPr lang="en-GB"/>
        </a:p>
      </dgm:t>
    </dgm:pt>
    <dgm:pt modelId="{F9E112D4-541C-4B14-85A6-FD5E72B3DFA0}" type="pres">
      <dgm:prSet presAssocID="{DA196D90-95E4-4B46-84DD-DF74D0099F7D}" presName="composite" presStyleCnt="0"/>
      <dgm:spPr/>
    </dgm:pt>
    <dgm:pt modelId="{7C0FA70B-4C3C-4F80-BC73-1F3A7161C710}" type="pres">
      <dgm:prSet presAssocID="{DA196D90-95E4-4B46-84DD-DF74D0099F7D}" presName="parentText" presStyleLbl="alignNode1" presStyleIdx="0" presStyleCnt="4">
        <dgm:presLayoutVars>
          <dgm:chMax val="1"/>
          <dgm:bulletEnabled val="1"/>
        </dgm:presLayoutVars>
      </dgm:prSet>
      <dgm:spPr/>
      <dgm:t>
        <a:bodyPr/>
        <a:lstStyle/>
        <a:p>
          <a:endParaRPr lang="en-GB"/>
        </a:p>
      </dgm:t>
    </dgm:pt>
    <dgm:pt modelId="{22DB1C89-F223-4D67-A25B-5E9596E4743E}" type="pres">
      <dgm:prSet presAssocID="{DA196D90-95E4-4B46-84DD-DF74D0099F7D}" presName="descendantText" presStyleLbl="alignAcc1" presStyleIdx="0" presStyleCnt="4">
        <dgm:presLayoutVars>
          <dgm:bulletEnabled val="1"/>
        </dgm:presLayoutVars>
      </dgm:prSet>
      <dgm:spPr/>
      <dgm:t>
        <a:bodyPr/>
        <a:lstStyle/>
        <a:p>
          <a:endParaRPr lang="en-GB"/>
        </a:p>
      </dgm:t>
    </dgm:pt>
    <dgm:pt modelId="{2EF2031C-8806-4527-AE5E-F430C7F41EA3}" type="pres">
      <dgm:prSet presAssocID="{1FEFE53F-3147-4C35-A761-0A88B62C5316}" presName="sp" presStyleCnt="0"/>
      <dgm:spPr/>
    </dgm:pt>
    <dgm:pt modelId="{787B29E0-2C07-446A-9D44-5DAF3BF13370}" type="pres">
      <dgm:prSet presAssocID="{064FC391-39CF-4A36-9A41-87694C6548F2}" presName="composite" presStyleCnt="0"/>
      <dgm:spPr/>
    </dgm:pt>
    <dgm:pt modelId="{BF7A60E6-3E10-42F1-96FA-A91F7C029914}" type="pres">
      <dgm:prSet presAssocID="{064FC391-39CF-4A36-9A41-87694C6548F2}" presName="parentText" presStyleLbl="alignNode1" presStyleIdx="1" presStyleCnt="4">
        <dgm:presLayoutVars>
          <dgm:chMax val="1"/>
          <dgm:bulletEnabled val="1"/>
        </dgm:presLayoutVars>
      </dgm:prSet>
      <dgm:spPr/>
      <dgm:t>
        <a:bodyPr/>
        <a:lstStyle/>
        <a:p>
          <a:endParaRPr lang="en-GB"/>
        </a:p>
      </dgm:t>
    </dgm:pt>
    <dgm:pt modelId="{9D4E801F-3AE1-45C4-8DB2-04A139D44191}" type="pres">
      <dgm:prSet presAssocID="{064FC391-39CF-4A36-9A41-87694C6548F2}" presName="descendantText" presStyleLbl="alignAcc1" presStyleIdx="1" presStyleCnt="4">
        <dgm:presLayoutVars>
          <dgm:bulletEnabled val="1"/>
        </dgm:presLayoutVars>
      </dgm:prSet>
      <dgm:spPr/>
      <dgm:t>
        <a:bodyPr/>
        <a:lstStyle/>
        <a:p>
          <a:endParaRPr lang="en-GB"/>
        </a:p>
      </dgm:t>
    </dgm:pt>
    <dgm:pt modelId="{DB68FF1E-69B8-4AE3-8955-B53ACE9C3BB3}" type="pres">
      <dgm:prSet presAssocID="{9CC0CB1A-B536-4F27-97F3-3D6A506171AC}" presName="sp" presStyleCnt="0"/>
      <dgm:spPr/>
    </dgm:pt>
    <dgm:pt modelId="{DAEA73E9-B52F-476E-91C0-D49C43D04F81}" type="pres">
      <dgm:prSet presAssocID="{F051D84A-E5AD-4A77-98E3-4603E8042737}" presName="composite" presStyleCnt="0"/>
      <dgm:spPr/>
    </dgm:pt>
    <dgm:pt modelId="{2510F895-E897-4F06-AF3E-FDA2484E8854}" type="pres">
      <dgm:prSet presAssocID="{F051D84A-E5AD-4A77-98E3-4603E8042737}" presName="parentText" presStyleLbl="alignNode1" presStyleIdx="2" presStyleCnt="4">
        <dgm:presLayoutVars>
          <dgm:chMax val="1"/>
          <dgm:bulletEnabled val="1"/>
        </dgm:presLayoutVars>
      </dgm:prSet>
      <dgm:spPr/>
      <dgm:t>
        <a:bodyPr/>
        <a:lstStyle/>
        <a:p>
          <a:endParaRPr lang="en-GB"/>
        </a:p>
      </dgm:t>
    </dgm:pt>
    <dgm:pt modelId="{5986F69F-BF98-4208-BB8F-D06D96EF4892}" type="pres">
      <dgm:prSet presAssocID="{F051D84A-E5AD-4A77-98E3-4603E8042737}" presName="descendantText" presStyleLbl="alignAcc1" presStyleIdx="2" presStyleCnt="4">
        <dgm:presLayoutVars>
          <dgm:bulletEnabled val="1"/>
        </dgm:presLayoutVars>
      </dgm:prSet>
      <dgm:spPr/>
      <dgm:t>
        <a:bodyPr/>
        <a:lstStyle/>
        <a:p>
          <a:endParaRPr lang="en-GB"/>
        </a:p>
      </dgm:t>
    </dgm:pt>
    <dgm:pt modelId="{BA6F992C-D1E0-48A0-A756-A23ACFA64CDE}" type="pres">
      <dgm:prSet presAssocID="{13CE8EA2-0A9E-4B30-877A-C1BE7544A7EF}" presName="sp" presStyleCnt="0"/>
      <dgm:spPr/>
    </dgm:pt>
    <dgm:pt modelId="{327086DD-B284-4AF0-B895-A7ABE6DE33D4}" type="pres">
      <dgm:prSet presAssocID="{3F06F03B-F102-47C1-8B1F-CE014EB77D52}" presName="composite" presStyleCnt="0"/>
      <dgm:spPr/>
    </dgm:pt>
    <dgm:pt modelId="{FAB2F569-8CDE-4E59-91A4-A71F709761D7}" type="pres">
      <dgm:prSet presAssocID="{3F06F03B-F102-47C1-8B1F-CE014EB77D52}" presName="parentText" presStyleLbl="alignNode1" presStyleIdx="3" presStyleCnt="4">
        <dgm:presLayoutVars>
          <dgm:chMax val="1"/>
          <dgm:bulletEnabled val="1"/>
        </dgm:presLayoutVars>
      </dgm:prSet>
      <dgm:spPr/>
      <dgm:t>
        <a:bodyPr/>
        <a:lstStyle/>
        <a:p>
          <a:endParaRPr lang="en-GB"/>
        </a:p>
      </dgm:t>
    </dgm:pt>
    <dgm:pt modelId="{FE4556C5-9B7F-4909-BD86-CC1866409E04}" type="pres">
      <dgm:prSet presAssocID="{3F06F03B-F102-47C1-8B1F-CE014EB77D52}" presName="descendantText" presStyleLbl="alignAcc1" presStyleIdx="3" presStyleCnt="4">
        <dgm:presLayoutVars>
          <dgm:bulletEnabled val="1"/>
        </dgm:presLayoutVars>
      </dgm:prSet>
      <dgm:spPr/>
      <dgm:t>
        <a:bodyPr/>
        <a:lstStyle/>
        <a:p>
          <a:endParaRPr lang="en-GB"/>
        </a:p>
      </dgm:t>
    </dgm:pt>
  </dgm:ptLst>
  <dgm:cxnLst>
    <dgm:cxn modelId="{074F846E-16D6-4CAA-9557-6628327708AE}" srcId="{F051D84A-E5AD-4A77-98E3-4603E8042737}" destId="{510D4F45-2DFC-482D-9BC5-1BD460F24DC7}" srcOrd="0" destOrd="0" parTransId="{0A2D4C25-4FD0-4ED1-9857-3BE2DB7611E1}" sibTransId="{0E2A2755-73CB-481C-B475-45C7BAF070C9}"/>
    <dgm:cxn modelId="{2B06543E-5598-47CA-9842-5BAF376F4815}" srcId="{8FBD60B6-BDCD-4FB6-BBAA-10A45353E133}" destId="{3F06F03B-F102-47C1-8B1F-CE014EB77D52}" srcOrd="3" destOrd="0" parTransId="{3A52B41A-AF11-46D5-8F86-973D7B5CA875}" sibTransId="{604BEA2E-17A4-481C-A523-7B875C68C1AE}"/>
    <dgm:cxn modelId="{4749375D-929E-4942-A798-6E6CBE828DCC}" type="presOf" srcId="{DA196D90-95E4-4B46-84DD-DF74D0099F7D}" destId="{7C0FA70B-4C3C-4F80-BC73-1F3A7161C710}" srcOrd="0" destOrd="0" presId="urn:microsoft.com/office/officeart/2005/8/layout/chevron2"/>
    <dgm:cxn modelId="{D50E3FC5-1AE0-4C09-AE7A-61D3990DE4F1}" srcId="{3F06F03B-F102-47C1-8B1F-CE014EB77D52}" destId="{8D3E4580-E907-4F86-8C42-1B0A3B987BF1}" srcOrd="0" destOrd="0" parTransId="{EBDB9573-889E-4E91-8E29-981A5A3658EB}" sibTransId="{24AB3307-7785-4A14-AC4D-687B4A14CD9F}"/>
    <dgm:cxn modelId="{EC52B065-83CF-43EF-8FF2-D56FCE88578C}" srcId="{064FC391-39CF-4A36-9A41-87694C6548F2}" destId="{AC737B0F-BA89-4D8D-B587-FE1E67AE3620}" srcOrd="0" destOrd="0" parTransId="{102D0F01-A6A3-4760-94B6-15B897B1B211}" sibTransId="{D373D0F2-59C4-421D-9397-0A7C004A435E}"/>
    <dgm:cxn modelId="{B397C79C-68E4-4E1D-AFB8-5401092D6FD3}" srcId="{DA196D90-95E4-4B46-84DD-DF74D0099F7D}" destId="{6D7F8F1C-C4C0-4B11-BCC9-CA6BA20F9B41}" srcOrd="0" destOrd="0" parTransId="{4CFA02B8-F351-4C03-9CB7-F2ACF2D319FB}" sibTransId="{ED01C1B3-D489-4198-8931-EAA4CDEAD626}"/>
    <dgm:cxn modelId="{9C76DA4A-5A98-432F-BCA1-78C8375604EA}" srcId="{8FBD60B6-BDCD-4FB6-BBAA-10A45353E133}" destId="{064FC391-39CF-4A36-9A41-87694C6548F2}" srcOrd="1" destOrd="0" parTransId="{2BCE09D7-6A54-4EE4-8FC8-C84C7A2222BB}" sibTransId="{9CC0CB1A-B536-4F27-97F3-3D6A506171AC}"/>
    <dgm:cxn modelId="{14A0FDA1-3CB8-454D-8CAF-3BB550AE7F84}" type="presOf" srcId="{8D3E4580-E907-4F86-8C42-1B0A3B987BF1}" destId="{FE4556C5-9B7F-4909-BD86-CC1866409E04}" srcOrd="0" destOrd="0" presId="urn:microsoft.com/office/officeart/2005/8/layout/chevron2"/>
    <dgm:cxn modelId="{BA2F32DA-6597-493E-8603-B0D7D34B5F53}" type="presOf" srcId="{8FBD60B6-BDCD-4FB6-BBAA-10A45353E133}" destId="{3EA2D94E-0F08-44A4-BC55-0D335886EC9F}" srcOrd="0" destOrd="0" presId="urn:microsoft.com/office/officeart/2005/8/layout/chevron2"/>
    <dgm:cxn modelId="{456F41AF-9441-41FA-99ED-A8207E01FCFF}" srcId="{8FBD60B6-BDCD-4FB6-BBAA-10A45353E133}" destId="{DA196D90-95E4-4B46-84DD-DF74D0099F7D}" srcOrd="0" destOrd="0" parTransId="{D64FF4AC-EB42-4982-A413-7F0B5D85600F}" sibTransId="{1FEFE53F-3147-4C35-A761-0A88B62C5316}"/>
    <dgm:cxn modelId="{17C33189-E054-43EF-B79C-AFD85837D9CE}" type="presOf" srcId="{064FC391-39CF-4A36-9A41-87694C6548F2}" destId="{BF7A60E6-3E10-42F1-96FA-A91F7C029914}" srcOrd="0" destOrd="0" presId="urn:microsoft.com/office/officeart/2005/8/layout/chevron2"/>
    <dgm:cxn modelId="{AF1A1CB3-CB5A-4A1A-9F9C-5896237DB97E}" srcId="{8FBD60B6-BDCD-4FB6-BBAA-10A45353E133}" destId="{F051D84A-E5AD-4A77-98E3-4603E8042737}" srcOrd="2" destOrd="0" parTransId="{7A0517FA-DA6D-41E6-9731-7D1FD5C46F3A}" sibTransId="{13CE8EA2-0A9E-4B30-877A-C1BE7544A7EF}"/>
    <dgm:cxn modelId="{387EF73D-6015-4938-AE20-F186573858E2}" type="presOf" srcId="{F051D84A-E5AD-4A77-98E3-4603E8042737}" destId="{2510F895-E897-4F06-AF3E-FDA2484E8854}" srcOrd="0" destOrd="0" presId="urn:microsoft.com/office/officeart/2005/8/layout/chevron2"/>
    <dgm:cxn modelId="{937B2E89-DDC3-444A-A48B-20E76C325C2A}" type="presOf" srcId="{6D7F8F1C-C4C0-4B11-BCC9-CA6BA20F9B41}" destId="{22DB1C89-F223-4D67-A25B-5E9596E4743E}" srcOrd="0" destOrd="0" presId="urn:microsoft.com/office/officeart/2005/8/layout/chevron2"/>
    <dgm:cxn modelId="{6680C7DE-2760-4D94-BB03-503B391711E1}" type="presOf" srcId="{3F06F03B-F102-47C1-8B1F-CE014EB77D52}" destId="{FAB2F569-8CDE-4E59-91A4-A71F709761D7}" srcOrd="0" destOrd="0" presId="urn:microsoft.com/office/officeart/2005/8/layout/chevron2"/>
    <dgm:cxn modelId="{79F19519-6573-4A92-A3D7-DBDB467AE4C4}" type="presOf" srcId="{AC737B0F-BA89-4D8D-B587-FE1E67AE3620}" destId="{9D4E801F-3AE1-45C4-8DB2-04A139D44191}" srcOrd="0" destOrd="0" presId="urn:microsoft.com/office/officeart/2005/8/layout/chevron2"/>
    <dgm:cxn modelId="{BDBD9CD5-72CB-4839-93CE-A01035A1E0C6}" type="presOf" srcId="{510D4F45-2DFC-482D-9BC5-1BD460F24DC7}" destId="{5986F69F-BF98-4208-BB8F-D06D96EF4892}" srcOrd="0" destOrd="0" presId="urn:microsoft.com/office/officeart/2005/8/layout/chevron2"/>
    <dgm:cxn modelId="{C27DE2CC-5539-4DFF-9CBC-E05FBE5CD61D}" type="presParOf" srcId="{3EA2D94E-0F08-44A4-BC55-0D335886EC9F}" destId="{F9E112D4-541C-4B14-85A6-FD5E72B3DFA0}" srcOrd="0" destOrd="0" presId="urn:microsoft.com/office/officeart/2005/8/layout/chevron2"/>
    <dgm:cxn modelId="{23477731-2F3E-443F-875B-50D789AAC42A}" type="presParOf" srcId="{F9E112D4-541C-4B14-85A6-FD5E72B3DFA0}" destId="{7C0FA70B-4C3C-4F80-BC73-1F3A7161C710}" srcOrd="0" destOrd="0" presId="urn:microsoft.com/office/officeart/2005/8/layout/chevron2"/>
    <dgm:cxn modelId="{37E8E6D6-0C65-4FC2-9660-68CADA358A6F}" type="presParOf" srcId="{F9E112D4-541C-4B14-85A6-FD5E72B3DFA0}" destId="{22DB1C89-F223-4D67-A25B-5E9596E4743E}" srcOrd="1" destOrd="0" presId="urn:microsoft.com/office/officeart/2005/8/layout/chevron2"/>
    <dgm:cxn modelId="{DA273CB0-888A-44B3-A0A7-BFCEB30C8644}" type="presParOf" srcId="{3EA2D94E-0F08-44A4-BC55-0D335886EC9F}" destId="{2EF2031C-8806-4527-AE5E-F430C7F41EA3}" srcOrd="1" destOrd="0" presId="urn:microsoft.com/office/officeart/2005/8/layout/chevron2"/>
    <dgm:cxn modelId="{588B1242-31C9-4CA6-B001-385F7A187A98}" type="presParOf" srcId="{3EA2D94E-0F08-44A4-BC55-0D335886EC9F}" destId="{787B29E0-2C07-446A-9D44-5DAF3BF13370}" srcOrd="2" destOrd="0" presId="urn:microsoft.com/office/officeart/2005/8/layout/chevron2"/>
    <dgm:cxn modelId="{6C798581-9F79-4583-ADDE-49CB4E74CE20}" type="presParOf" srcId="{787B29E0-2C07-446A-9D44-5DAF3BF13370}" destId="{BF7A60E6-3E10-42F1-96FA-A91F7C029914}" srcOrd="0" destOrd="0" presId="urn:microsoft.com/office/officeart/2005/8/layout/chevron2"/>
    <dgm:cxn modelId="{51F70E7F-8C36-4A17-96B0-F965E613F11F}" type="presParOf" srcId="{787B29E0-2C07-446A-9D44-5DAF3BF13370}" destId="{9D4E801F-3AE1-45C4-8DB2-04A139D44191}" srcOrd="1" destOrd="0" presId="urn:microsoft.com/office/officeart/2005/8/layout/chevron2"/>
    <dgm:cxn modelId="{8A683AD9-2387-4C33-8F7C-27B2DFDF5149}" type="presParOf" srcId="{3EA2D94E-0F08-44A4-BC55-0D335886EC9F}" destId="{DB68FF1E-69B8-4AE3-8955-B53ACE9C3BB3}" srcOrd="3" destOrd="0" presId="urn:microsoft.com/office/officeart/2005/8/layout/chevron2"/>
    <dgm:cxn modelId="{38288BD6-0B37-4CBC-84D9-B5FAC5B0CB0E}" type="presParOf" srcId="{3EA2D94E-0F08-44A4-BC55-0D335886EC9F}" destId="{DAEA73E9-B52F-476E-91C0-D49C43D04F81}" srcOrd="4" destOrd="0" presId="urn:microsoft.com/office/officeart/2005/8/layout/chevron2"/>
    <dgm:cxn modelId="{2CEB489D-BF1A-46E6-8A2D-CC1C0703EC37}" type="presParOf" srcId="{DAEA73E9-B52F-476E-91C0-D49C43D04F81}" destId="{2510F895-E897-4F06-AF3E-FDA2484E8854}" srcOrd="0" destOrd="0" presId="urn:microsoft.com/office/officeart/2005/8/layout/chevron2"/>
    <dgm:cxn modelId="{22D4C773-4F72-4776-8258-9BA0AA4F6D05}" type="presParOf" srcId="{DAEA73E9-B52F-476E-91C0-D49C43D04F81}" destId="{5986F69F-BF98-4208-BB8F-D06D96EF4892}" srcOrd="1" destOrd="0" presId="urn:microsoft.com/office/officeart/2005/8/layout/chevron2"/>
    <dgm:cxn modelId="{DBD9B127-5122-4A45-8584-6B2B387C62BC}" type="presParOf" srcId="{3EA2D94E-0F08-44A4-BC55-0D335886EC9F}" destId="{BA6F992C-D1E0-48A0-A756-A23ACFA64CDE}" srcOrd="5" destOrd="0" presId="urn:microsoft.com/office/officeart/2005/8/layout/chevron2"/>
    <dgm:cxn modelId="{91AF42FC-B9F9-4B0F-BC98-ED35EE49F429}" type="presParOf" srcId="{3EA2D94E-0F08-44A4-BC55-0D335886EC9F}" destId="{327086DD-B284-4AF0-B895-A7ABE6DE33D4}" srcOrd="6" destOrd="0" presId="urn:microsoft.com/office/officeart/2005/8/layout/chevron2"/>
    <dgm:cxn modelId="{0D6D0114-8F75-4A10-8689-270A82815E46}" type="presParOf" srcId="{327086DD-B284-4AF0-B895-A7ABE6DE33D4}" destId="{FAB2F569-8CDE-4E59-91A4-A71F709761D7}" srcOrd="0" destOrd="0" presId="urn:microsoft.com/office/officeart/2005/8/layout/chevron2"/>
    <dgm:cxn modelId="{A58C3FA8-15F6-401C-B9D8-FA194765DC15}" type="presParOf" srcId="{327086DD-B284-4AF0-B895-A7ABE6DE33D4}" destId="{FE4556C5-9B7F-4909-BD86-CC1866409E0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0.35912</cdr:x>
      <cdr:y>0.02268</cdr:y>
    </cdr:from>
    <cdr:to>
      <cdr:x>0.35924</cdr:x>
      <cdr:y>0.90996</cdr:y>
    </cdr:to>
    <cdr:sp macro="" textlink="">
      <cdr:nvSpPr>
        <cdr:cNvPr id="3" name="Straight Connector 2"/>
        <cdr:cNvSpPr/>
      </cdr:nvSpPr>
      <cdr:spPr>
        <a:xfrm xmlns:a="http://schemas.openxmlformats.org/drawingml/2006/main" rot="5400000" flipH="1" flipV="1">
          <a:off x="4675982" y="134145"/>
          <a:ext cx="1589" cy="5248276"/>
        </a:xfrm>
        <a:prstGeom xmlns:a="http://schemas.openxmlformats.org/drawingml/2006/main" prst="line">
          <a:avLst/>
        </a:prstGeom>
        <a:ln xmlns:a="http://schemas.openxmlformats.org/drawingml/2006/main" w="2222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0.35912</cdr:x>
      <cdr:y>0.02268</cdr:y>
    </cdr:from>
    <cdr:to>
      <cdr:x>0.35924</cdr:x>
      <cdr:y>0.90996</cdr:y>
    </cdr:to>
    <cdr:sp macro="" textlink="">
      <cdr:nvSpPr>
        <cdr:cNvPr id="3" name="Straight Connector 2"/>
        <cdr:cNvSpPr/>
      </cdr:nvSpPr>
      <cdr:spPr>
        <a:xfrm xmlns:a="http://schemas.openxmlformats.org/drawingml/2006/main" rot="5400000" flipH="1" flipV="1">
          <a:off x="4675982" y="134145"/>
          <a:ext cx="1589" cy="5248276"/>
        </a:xfrm>
        <a:prstGeom xmlns:a="http://schemas.openxmlformats.org/drawingml/2006/main" prst="line">
          <a:avLst/>
        </a:prstGeom>
        <a:ln xmlns:a="http://schemas.openxmlformats.org/drawingml/2006/main" w="2222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1914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1914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1914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05DE5AB1-0078-44A0-A31E-43288201A9E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4"/>
          <p:cNvSpPr>
            <a:spLocks noGrp="1" noRot="1" noChangeAspect="1" noChangeArrowheads="1" noTextEdit="1"/>
          </p:cNvSpPr>
          <p:nvPr>
            <p:ph type="sldImg" idx="2"/>
          </p:nvPr>
        </p:nvSpPr>
        <p:spPr bwMode="auto">
          <a:xfrm>
            <a:off x="158750" y="471488"/>
            <a:ext cx="1627188" cy="13906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207963" y="5467350"/>
            <a:ext cx="6491287" cy="3508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grpSp>
        <p:nvGrpSpPr>
          <p:cNvPr id="51204" name="Group 12"/>
          <p:cNvGrpSpPr>
            <a:grpSpLocks/>
          </p:cNvGrpSpPr>
          <p:nvPr/>
        </p:nvGrpSpPr>
        <p:grpSpPr bwMode="auto">
          <a:xfrm>
            <a:off x="200025" y="8975725"/>
            <a:ext cx="6543675" cy="428625"/>
            <a:chOff x="131" y="5550"/>
            <a:chExt cx="4122" cy="270"/>
          </a:xfrm>
        </p:grpSpPr>
        <p:sp>
          <p:nvSpPr>
            <p:cNvPr id="4109" name="Line 13"/>
            <p:cNvSpPr>
              <a:spLocks noChangeShapeType="1"/>
            </p:cNvSpPr>
            <p:nvPr/>
          </p:nvSpPr>
          <p:spPr bwMode="auto">
            <a:xfrm>
              <a:off x="131" y="5550"/>
              <a:ext cx="4122" cy="0"/>
            </a:xfrm>
            <a:prstGeom prst="line">
              <a:avLst/>
            </a:prstGeom>
            <a:noFill/>
            <a:ln w="12700">
              <a:solidFill>
                <a:schemeClr val="tx2"/>
              </a:solidFill>
              <a:round/>
              <a:headEnd type="none" w="sm" len="sm"/>
              <a:tailEnd type="none" w="sm" len="sm"/>
            </a:ln>
            <a:effectLst/>
          </p:spPr>
          <p:txBody>
            <a:bodyPr wrap="none" anchor="ctr"/>
            <a:lstStyle/>
            <a:p>
              <a:pPr>
                <a:defRPr/>
              </a:pPr>
              <a:endParaRPr lang="en-GB" sz="1800">
                <a:latin typeface="Arial" charset="0"/>
              </a:endParaRPr>
            </a:p>
          </p:txBody>
        </p:sp>
        <p:sp>
          <p:nvSpPr>
            <p:cNvPr id="4110" name="Line 14"/>
            <p:cNvSpPr>
              <a:spLocks noChangeShapeType="1"/>
            </p:cNvSpPr>
            <p:nvPr/>
          </p:nvSpPr>
          <p:spPr bwMode="auto">
            <a:xfrm>
              <a:off x="4253" y="5550"/>
              <a:ext cx="0" cy="270"/>
            </a:xfrm>
            <a:prstGeom prst="line">
              <a:avLst/>
            </a:prstGeom>
            <a:noFill/>
            <a:ln w="12700">
              <a:solidFill>
                <a:schemeClr val="tx2"/>
              </a:solidFill>
              <a:round/>
              <a:headEnd type="none" w="sm" len="sm"/>
              <a:tailEnd type="none" w="sm" len="sm"/>
            </a:ln>
            <a:effectLst/>
          </p:spPr>
          <p:txBody>
            <a:bodyPr wrap="none" anchor="ctr"/>
            <a:lstStyle/>
            <a:p>
              <a:pPr>
                <a:defRPr/>
              </a:pPr>
              <a:endParaRPr lang="en-GB" sz="1800">
                <a:latin typeface="Arial" charset="0"/>
              </a:endParaRPr>
            </a:p>
          </p:txBody>
        </p:sp>
      </p:grpSp>
      <p:sp>
        <p:nvSpPr>
          <p:cNvPr id="4112" name="Rectangle 16"/>
          <p:cNvSpPr>
            <a:spLocks noChangeArrowheads="1"/>
          </p:cNvSpPr>
          <p:nvPr/>
        </p:nvSpPr>
        <p:spPr bwMode="auto">
          <a:xfrm>
            <a:off x="6056313" y="9021763"/>
            <a:ext cx="696912" cy="274637"/>
          </a:xfrm>
          <a:prstGeom prst="rect">
            <a:avLst/>
          </a:prstGeom>
          <a:noFill/>
          <a:ln w="9525" algn="ctr">
            <a:noFill/>
            <a:miter lim="800000"/>
            <a:headEnd/>
            <a:tailEnd/>
          </a:ln>
          <a:effectLst/>
        </p:spPr>
        <p:txBody>
          <a:bodyPr wrap="none">
            <a:spAutoFit/>
          </a:bodyPr>
          <a:lstStyle/>
          <a:p>
            <a:pPr>
              <a:defRPr/>
            </a:pPr>
            <a:r>
              <a:rPr lang="en-US">
                <a:latin typeface="Times" pitchFamily="18" charset="0"/>
              </a:rPr>
              <a:t>Page </a:t>
            </a:r>
            <a:fld id="{EA5B22C8-28B4-4D23-8C3F-2AF7EFCF9B80}" type="slidenum">
              <a:rPr lang="en-US">
                <a:latin typeface="Times" pitchFamily="18" charset="0"/>
              </a:rPr>
              <a:pPr>
                <a:defRPr/>
              </a:pPr>
              <a:t>‹#›</a:t>
            </a:fld>
            <a:endParaRPr lang="en-US">
              <a:latin typeface="Times" pitchFamily="18" charset="0"/>
            </a:endParaRPr>
          </a:p>
        </p:txBody>
      </p:sp>
      <p:sp>
        <p:nvSpPr>
          <p:cNvPr id="4114" name="Text Box 18"/>
          <p:cNvSpPr txBox="1">
            <a:spLocks noChangeArrowheads="1"/>
          </p:cNvSpPr>
          <p:nvPr/>
        </p:nvSpPr>
        <p:spPr bwMode="auto">
          <a:xfrm>
            <a:off x="34925" y="0"/>
            <a:ext cx="6823075" cy="274638"/>
          </a:xfrm>
          <a:prstGeom prst="rect">
            <a:avLst/>
          </a:prstGeom>
          <a:noFill/>
          <a:ln w="12700">
            <a:noFill/>
            <a:miter lim="800000"/>
            <a:headEnd type="none" w="sm" len="sm"/>
            <a:tailEnd type="none" w="sm" len="sm"/>
          </a:ln>
          <a:effectLst/>
        </p:spPr>
        <p:txBody>
          <a:bodyPr>
            <a:spAutoFit/>
          </a:bodyPr>
          <a:lstStyle/>
          <a:p>
            <a:pPr eaLnBrk="0" hangingPunct="0">
              <a:defRPr/>
            </a:pPr>
            <a:r>
              <a:rPr lang="en-US" b="1">
                <a:solidFill>
                  <a:srgbClr val="006D86"/>
                </a:solidFill>
                <a:latin typeface="Arial" charset="0"/>
              </a:rPr>
              <a:t>Feature-Creep Proposition</a:t>
            </a:r>
          </a:p>
        </p:txBody>
      </p:sp>
      <p:sp>
        <p:nvSpPr>
          <p:cNvPr id="4115" name="Line 19"/>
          <p:cNvSpPr>
            <a:spLocks noChangeShapeType="1"/>
          </p:cNvSpPr>
          <p:nvPr/>
        </p:nvSpPr>
        <p:spPr bwMode="auto">
          <a:xfrm>
            <a:off x="123825" y="241300"/>
            <a:ext cx="6629400" cy="0"/>
          </a:xfrm>
          <a:prstGeom prst="line">
            <a:avLst/>
          </a:prstGeom>
          <a:noFill/>
          <a:ln w="12700">
            <a:solidFill>
              <a:schemeClr val="tx1"/>
            </a:solidFill>
            <a:round/>
            <a:headEnd type="none" w="sm" len="sm"/>
            <a:tailEnd type="none" w="sm" len="sm"/>
          </a:ln>
          <a:effectLst/>
        </p:spPr>
        <p:txBody>
          <a:bodyPr wrap="none" anchor="ctr"/>
          <a:lstStyle/>
          <a:p>
            <a:pPr>
              <a:defRPr/>
            </a:pPr>
            <a:endParaRPr lang="en-GB" sz="1800">
              <a:latin typeface="Arial" charset="0"/>
            </a:endParaRPr>
          </a:p>
        </p:txBody>
      </p:sp>
      <p:sp>
        <p:nvSpPr>
          <p:cNvPr id="4116" name="Line 20"/>
          <p:cNvSpPr>
            <a:spLocks noChangeShapeType="1"/>
          </p:cNvSpPr>
          <p:nvPr/>
        </p:nvSpPr>
        <p:spPr bwMode="auto">
          <a:xfrm>
            <a:off x="114300" y="5224463"/>
            <a:ext cx="6629400" cy="0"/>
          </a:xfrm>
          <a:prstGeom prst="line">
            <a:avLst/>
          </a:prstGeom>
          <a:noFill/>
          <a:ln w="12700">
            <a:solidFill>
              <a:schemeClr val="tx1"/>
            </a:solidFill>
            <a:round/>
            <a:headEnd type="none" w="sm" len="sm"/>
            <a:tailEnd type="none" w="sm" len="sm"/>
          </a:ln>
          <a:effectLst/>
        </p:spPr>
        <p:txBody>
          <a:bodyPr wrap="none" anchor="ctr"/>
          <a:lstStyle/>
          <a:p>
            <a:pPr>
              <a:defRPr/>
            </a:pPr>
            <a:endParaRPr lang="en-GB" sz="1800">
              <a:latin typeface="Arial" charset="0"/>
            </a:endParaRPr>
          </a:p>
        </p:txBody>
      </p:sp>
      <p:sp>
        <p:nvSpPr>
          <p:cNvPr id="4119" name="Text Box 23"/>
          <p:cNvSpPr txBox="1">
            <a:spLocks noChangeArrowheads="1"/>
          </p:cNvSpPr>
          <p:nvPr/>
        </p:nvSpPr>
        <p:spPr bwMode="auto">
          <a:xfrm>
            <a:off x="123825" y="8975725"/>
            <a:ext cx="4818063" cy="396875"/>
          </a:xfrm>
          <a:prstGeom prst="rect">
            <a:avLst/>
          </a:prstGeom>
          <a:noFill/>
          <a:ln w="9525" algn="ctr">
            <a:noFill/>
            <a:miter lim="800000"/>
            <a:headEnd/>
            <a:tailEnd/>
          </a:ln>
          <a:effectLst/>
        </p:spPr>
        <p:txBody>
          <a:bodyPr>
            <a:spAutoFit/>
          </a:bodyPr>
          <a:lstStyle/>
          <a:p>
            <a:pPr>
              <a:defRPr/>
            </a:pPr>
            <a:r>
              <a:rPr lang="en-US" sz="500">
                <a:latin typeface="Arial" charset="0"/>
              </a:rPr>
              <a:t>© 2006 Feature-Creep Ltd. This document is the copyright of Feature-Creep and is issued in confidence only for the purpose for which it is supplied. It must not be reproduced, in whole or in part, for any other reason without the consent in writing of Feature-Creep, and then only on condition that this note be included in such reproduction. Feature-Creep has made reasonable endeavors to ensure that all statements contained in this document are accurate, but cannot be held responsible for any errors or omissions.</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6488" y="698500"/>
            <a:ext cx="4645025" cy="3484563"/>
          </a:xfrm>
          <a:ln/>
        </p:spPr>
      </p:sp>
      <p:sp>
        <p:nvSpPr>
          <p:cNvPr id="52227"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AFD8BA4E-7DA2-44EC-A104-B1A338D7EBDD}" type="slidenum">
              <a:rPr lang="en-GB" sz="1800"/>
              <a:pPr/>
              <a:t>10</a:t>
            </a:fld>
            <a:endParaRPr lang="en-GB" sz="1800"/>
          </a:p>
        </p:txBody>
      </p:sp>
      <p:sp>
        <p:nvSpPr>
          <p:cNvPr id="61443" name="Rectangle 2"/>
          <p:cNvSpPr>
            <a:spLocks noGrp="1" noRot="1" noChangeAspect="1" noChangeArrowheads="1" noTextEdit="1"/>
          </p:cNvSpPr>
          <p:nvPr>
            <p:ph type="sldImg"/>
          </p:nvPr>
        </p:nvSpPr>
        <p:spPr>
          <a:xfrm>
            <a:off x="46038" y="473075"/>
            <a:ext cx="1851025" cy="1389063"/>
          </a:xfrm>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B86CE802-E6AB-4194-9B2E-2024962F2157}" type="slidenum">
              <a:rPr lang="en-US" sz="1000" i="1">
                <a:latin typeface="Times New Roman" pitchFamily="18" charset="0"/>
              </a:rPr>
              <a:pPr algn="r" defTabSz="909638" eaLnBrk="0" hangingPunct="0"/>
              <a:t>17</a:t>
            </a:fld>
            <a:endParaRPr lang="en-US" sz="1000" i="1">
              <a:latin typeface="Times New Roman" pitchFamily="18" charset="0"/>
            </a:endParaRPr>
          </a:p>
        </p:txBody>
      </p:sp>
      <p:sp>
        <p:nvSpPr>
          <p:cNvPr id="62467" name="Rectangle 2"/>
          <p:cNvSpPr>
            <a:spLocks noChangeArrowheads="1" noTextEdit="1"/>
          </p:cNvSpPr>
          <p:nvPr>
            <p:ph type="sldImg"/>
          </p:nvPr>
        </p:nvSpPr>
        <p:spPr>
          <a:xfrm>
            <a:off x="1116013" y="704850"/>
            <a:ext cx="4627562" cy="3470275"/>
          </a:xfrm>
          <a:ln/>
        </p:spPr>
      </p:sp>
      <p:sp>
        <p:nvSpPr>
          <p:cNvPr id="62468"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8785061E-271F-42BC-9332-6C5C4EA1D397}" type="slidenum">
              <a:rPr lang="en-GB" sz="1000" i="1">
                <a:latin typeface="Times New Roman" pitchFamily="18" charset="0"/>
              </a:rPr>
              <a:pPr algn="r" defTabSz="909638" eaLnBrk="0" hangingPunct="0"/>
              <a:t>18</a:t>
            </a:fld>
            <a:endParaRPr lang="en-GB" sz="1000" i="1">
              <a:latin typeface="Times New Roman" pitchFamily="18" charset="0"/>
            </a:endParaRPr>
          </a:p>
        </p:txBody>
      </p:sp>
      <p:sp>
        <p:nvSpPr>
          <p:cNvPr id="63491" name="Rectangle 2"/>
          <p:cNvSpPr>
            <a:spLocks noRot="1" noChangeArrowheads="1" noTextEdit="1"/>
          </p:cNvSpPr>
          <p:nvPr>
            <p:ph type="sldImg"/>
          </p:nvPr>
        </p:nvSpPr>
        <p:spPr>
          <a:xfrm>
            <a:off x="1116013" y="704850"/>
            <a:ext cx="4627562" cy="3470275"/>
          </a:xfrm>
          <a:ln/>
        </p:spPr>
      </p:sp>
      <p:sp>
        <p:nvSpPr>
          <p:cNvPr id="63492"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6038" y="471488"/>
            <a:ext cx="1852612" cy="1390650"/>
          </a:xfrm>
          <a:ln/>
        </p:spPr>
      </p:sp>
      <p:sp>
        <p:nvSpPr>
          <p:cNvPr id="645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451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A81EC82B-39B5-4E1F-9733-74C3E962EC39}" type="slidenum">
              <a:rPr lang="en-US" sz="1800"/>
              <a:pPr/>
              <a:t>19</a:t>
            </a:fld>
            <a:endParaRPr lang="en-US"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6038" y="471488"/>
            <a:ext cx="1852612" cy="1390650"/>
          </a:xfrm>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554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4085C8D9-35C1-481B-983F-2B805DF49FA6}" type="slidenum">
              <a:rPr lang="en-US" sz="1800"/>
              <a:pPr/>
              <a:t>20</a:t>
            </a:fld>
            <a:endParaRPr lang="en-US"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4450" y="471488"/>
            <a:ext cx="1855788" cy="1390650"/>
          </a:xfrm>
          <a:ln/>
        </p:spPr>
      </p:sp>
      <p:sp>
        <p:nvSpPr>
          <p:cNvPr id="665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656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FEB17A0F-8310-4BA9-9C99-E8AE415FD79D}" type="slidenum">
              <a:rPr lang="en-US" sz="1800"/>
              <a:pPr/>
              <a:t>21</a:t>
            </a:fld>
            <a:endParaRPr lang="en-US"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16013" y="704850"/>
            <a:ext cx="4627562" cy="3470275"/>
          </a:xfrm>
          <a:ln/>
        </p:spPr>
      </p:sp>
      <p:sp>
        <p:nvSpPr>
          <p:cNvPr id="67587"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67588"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0F109C63-B529-4AA7-ABD2-CF953856682F}" type="slidenum">
              <a:rPr lang="en-US" sz="1000" i="1">
                <a:latin typeface="Times New Roman" pitchFamily="18" charset="0"/>
              </a:rPr>
              <a:pPr algn="r" defTabSz="909638" eaLnBrk="0" hangingPunct="0"/>
              <a:t>22</a:t>
            </a:fld>
            <a:endParaRPr lang="en-US" sz="1000" i="1">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095375" y="685800"/>
            <a:ext cx="4684713" cy="3513138"/>
          </a:xfrm>
          <a:ln/>
        </p:spPr>
      </p:sp>
      <p:sp>
        <p:nvSpPr>
          <p:cNvPr id="19459" name="Rectangle 3"/>
          <p:cNvSpPr>
            <a:spLocks noGrp="1" noChangeArrowheads="1"/>
          </p:cNvSpPr>
          <p:nvPr>
            <p:ph type="body" idx="1"/>
          </p:nvPr>
        </p:nvSpPr>
        <p:spPr>
          <a:xfrm>
            <a:off x="898525" y="4424363"/>
            <a:ext cx="5075238" cy="4198937"/>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6038" y="471488"/>
            <a:ext cx="1852612" cy="1390650"/>
          </a:xfrm>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lstStyle/>
          <a:p>
            <a:fld id="{D5B082B5-71A9-4880-8E13-07AB536C614D}" type="slidenum">
              <a:rPr lang="en-US" sz="1800"/>
              <a:pPr/>
              <a:t>29</a:t>
            </a:fld>
            <a:endParaRPr lang="en-US"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6038" y="471488"/>
            <a:ext cx="1852612" cy="1390650"/>
          </a:xfrm>
          <a:ln/>
        </p:spPr>
      </p:sp>
      <p:sp>
        <p:nvSpPr>
          <p:cNvPr id="69635" name="Notes Placeholder 2"/>
          <p:cNvSpPr>
            <a:spLocks noGrp="1"/>
          </p:cNvSpPr>
          <p:nvPr>
            <p:ph type="body" idx="1"/>
          </p:nvPr>
        </p:nvSpPr>
        <p:spPr>
          <a:noFill/>
          <a:ln/>
        </p:spPr>
        <p:txBody>
          <a:bodyPr/>
          <a:lstStyle/>
          <a:p>
            <a:pPr eaLnBrk="1" hangingPunct="1"/>
            <a:endParaRPr lang="en-US" smtClean="0">
              <a:latin typeface="Times" charset="0"/>
            </a:endParaRPr>
          </a:p>
        </p:txBody>
      </p:sp>
      <p:sp>
        <p:nvSpPr>
          <p:cNvPr id="6963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lstStyle/>
          <a:p>
            <a:fld id="{45646F08-440A-4F0C-83CA-80486AFCBCFD}" type="slidenum">
              <a:rPr lang="en-US" sz="1800">
                <a:latin typeface="Times" charset="0"/>
              </a:rPr>
              <a:pPr/>
              <a:t>30</a:t>
            </a:fld>
            <a:endParaRPr lang="en-US" sz="18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AA4F9780-AF46-4A8C-A0CE-1BEB5D3661BE}" type="slidenum">
              <a:rPr lang="en-US" sz="1000" i="1">
                <a:latin typeface="Times New Roman" pitchFamily="18" charset="0"/>
              </a:rPr>
              <a:pPr algn="r" defTabSz="909638" eaLnBrk="0" hangingPunct="0"/>
              <a:t>2</a:t>
            </a:fld>
            <a:endParaRPr lang="en-US" sz="1000" i="1">
              <a:latin typeface="Times New Roman" pitchFamily="18" charset="0"/>
            </a:endParaRPr>
          </a:p>
        </p:txBody>
      </p:sp>
      <p:sp>
        <p:nvSpPr>
          <p:cNvPr id="53251" name="Rectangle 2"/>
          <p:cNvSpPr>
            <a:spLocks noChangeArrowheads="1" noTextEdit="1"/>
          </p:cNvSpPr>
          <p:nvPr>
            <p:ph type="sldImg"/>
          </p:nvPr>
        </p:nvSpPr>
        <p:spPr>
          <a:xfrm>
            <a:off x="1116013" y="704850"/>
            <a:ext cx="4627562" cy="3470275"/>
          </a:xfrm>
          <a:ln/>
        </p:spPr>
      </p:sp>
      <p:sp>
        <p:nvSpPr>
          <p:cNvPr id="53252"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F8F7238C-FD7C-4BF0-961A-EC80CBA0D9A2}" type="slidenum">
              <a:rPr lang="en-US" sz="1000" i="1">
                <a:latin typeface="Times New Roman" pitchFamily="18" charset="0"/>
              </a:rPr>
              <a:pPr algn="r" defTabSz="909638" eaLnBrk="0" hangingPunct="0"/>
              <a:t>31</a:t>
            </a:fld>
            <a:endParaRPr lang="en-US" sz="1000" i="1">
              <a:latin typeface="Times New Roman" pitchFamily="18" charset="0"/>
            </a:endParaRPr>
          </a:p>
        </p:txBody>
      </p:sp>
      <p:sp>
        <p:nvSpPr>
          <p:cNvPr id="70659" name="Rectangle 2"/>
          <p:cNvSpPr>
            <a:spLocks noChangeArrowheads="1" noTextEdit="1"/>
          </p:cNvSpPr>
          <p:nvPr>
            <p:ph type="sldImg"/>
          </p:nvPr>
        </p:nvSpPr>
        <p:spPr>
          <a:xfrm>
            <a:off x="1116013" y="704850"/>
            <a:ext cx="4627562" cy="3470275"/>
          </a:xfrm>
          <a:ln/>
        </p:spPr>
      </p:sp>
      <p:sp>
        <p:nvSpPr>
          <p:cNvPr id="70660"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C3B84505-74CB-45BA-B06E-429250386246}" type="slidenum">
              <a:rPr lang="en-US" sz="1000" i="1">
                <a:latin typeface="Times New Roman" pitchFamily="18" charset="0"/>
              </a:rPr>
              <a:pPr algn="r" defTabSz="909638" eaLnBrk="0" hangingPunct="0"/>
              <a:t>34</a:t>
            </a:fld>
            <a:endParaRPr lang="en-US" sz="1000" i="1">
              <a:latin typeface="Times New Roman" pitchFamily="18" charset="0"/>
            </a:endParaRPr>
          </a:p>
        </p:txBody>
      </p:sp>
      <p:sp>
        <p:nvSpPr>
          <p:cNvPr id="71683" name="Rectangle 2"/>
          <p:cNvSpPr>
            <a:spLocks noChangeArrowheads="1" noTextEdit="1"/>
          </p:cNvSpPr>
          <p:nvPr>
            <p:ph type="sldImg"/>
          </p:nvPr>
        </p:nvSpPr>
        <p:spPr>
          <a:xfrm>
            <a:off x="1116013" y="704850"/>
            <a:ext cx="4627562" cy="3470275"/>
          </a:xfrm>
          <a:ln/>
        </p:spPr>
      </p:sp>
      <p:sp>
        <p:nvSpPr>
          <p:cNvPr id="71684"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16013" y="704850"/>
            <a:ext cx="4627562" cy="3470275"/>
          </a:xfrm>
          <a:ln/>
        </p:spPr>
      </p:sp>
      <p:sp>
        <p:nvSpPr>
          <p:cNvPr id="72707"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2708"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4443AD4E-7170-48DF-A13B-820558B615CF}" type="slidenum">
              <a:rPr lang="en-US" sz="1000" i="1">
                <a:latin typeface="Times New Roman" pitchFamily="18" charset="0"/>
              </a:rPr>
              <a:pPr algn="r" defTabSz="909638" eaLnBrk="0" hangingPunct="0"/>
              <a:t>38</a:t>
            </a:fld>
            <a:endParaRPr lang="en-US" sz="1000" i="1">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16013" y="704850"/>
            <a:ext cx="4627562" cy="3470275"/>
          </a:xfrm>
          <a:ln/>
        </p:spPr>
      </p:sp>
      <p:sp>
        <p:nvSpPr>
          <p:cNvPr id="73731"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3732"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224834C3-D426-4C82-BF71-4F58DE5E36B6}" type="slidenum">
              <a:rPr lang="en-US" sz="1000" i="1">
                <a:latin typeface="Times New Roman" pitchFamily="18" charset="0"/>
              </a:rPr>
              <a:pPr algn="r" defTabSz="909638" eaLnBrk="0" hangingPunct="0"/>
              <a:t>39</a:t>
            </a:fld>
            <a:endParaRPr lang="en-US" sz="1000" i="1">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16013" y="704850"/>
            <a:ext cx="4627562" cy="3470275"/>
          </a:xfrm>
          <a:ln/>
        </p:spPr>
      </p:sp>
      <p:sp>
        <p:nvSpPr>
          <p:cNvPr id="74755"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4756"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339AB376-C1B9-41A5-A4F3-EB4B8813CFBC}" type="slidenum">
              <a:rPr lang="en-US" sz="1000" i="1">
                <a:latin typeface="Times New Roman" pitchFamily="18" charset="0"/>
              </a:rPr>
              <a:pPr algn="r" defTabSz="909638" eaLnBrk="0" hangingPunct="0"/>
              <a:t>40</a:t>
            </a:fld>
            <a:endParaRPr lang="en-US" sz="1000" i="1">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16013" y="704850"/>
            <a:ext cx="4627562" cy="3470275"/>
          </a:xfrm>
          <a:ln/>
        </p:spPr>
      </p:sp>
      <p:sp>
        <p:nvSpPr>
          <p:cNvPr id="75779"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5780"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A34D996D-4068-4DB1-933B-441D5DCD6713}" type="slidenum">
              <a:rPr lang="en-US" sz="1000" i="1">
                <a:latin typeface="Times New Roman" pitchFamily="18" charset="0"/>
              </a:rPr>
              <a:pPr algn="r" defTabSz="909638" eaLnBrk="0" hangingPunct="0"/>
              <a:t>41</a:t>
            </a:fld>
            <a:endParaRPr lang="en-US" sz="1000" i="1">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16013" y="704850"/>
            <a:ext cx="4627562" cy="3470275"/>
          </a:xfrm>
          <a:ln/>
        </p:spPr>
      </p:sp>
      <p:sp>
        <p:nvSpPr>
          <p:cNvPr id="76803"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6804"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C2954E22-683F-48E7-98C6-75256ACB253B}" type="slidenum">
              <a:rPr lang="en-US" sz="1000" i="1">
                <a:latin typeface="Times New Roman" pitchFamily="18" charset="0"/>
              </a:rPr>
              <a:pPr algn="r" defTabSz="909638" eaLnBrk="0" hangingPunct="0"/>
              <a:t>42</a:t>
            </a:fld>
            <a:endParaRPr lang="en-US" sz="1000" i="1">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16013" y="704850"/>
            <a:ext cx="4627562" cy="3470275"/>
          </a:xfrm>
          <a:ln/>
        </p:spPr>
      </p:sp>
      <p:sp>
        <p:nvSpPr>
          <p:cNvPr id="77827"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7828"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DD783B08-7009-4442-B022-388D053493C1}" type="slidenum">
              <a:rPr lang="en-US" sz="1000" i="1">
                <a:latin typeface="Times New Roman" pitchFamily="18" charset="0"/>
              </a:rPr>
              <a:pPr algn="r" defTabSz="909638" eaLnBrk="0" hangingPunct="0"/>
              <a:t>43</a:t>
            </a:fld>
            <a:endParaRPr lang="en-US" sz="1000" i="1">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16013" y="704850"/>
            <a:ext cx="4627562" cy="3470275"/>
          </a:xfrm>
          <a:ln/>
        </p:spPr>
      </p:sp>
      <p:sp>
        <p:nvSpPr>
          <p:cNvPr id="78851"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8852"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18647606-EFC9-4D44-8040-57E7649089F4}" type="slidenum">
              <a:rPr lang="en-US" sz="1000" i="1">
                <a:latin typeface="Times New Roman" pitchFamily="18" charset="0"/>
              </a:rPr>
              <a:pPr algn="r" defTabSz="909638" eaLnBrk="0" hangingPunct="0"/>
              <a:t>44</a:t>
            </a:fld>
            <a:endParaRPr lang="en-US" sz="1000" i="1">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16013" y="704850"/>
            <a:ext cx="4627562" cy="3470275"/>
          </a:xfrm>
          <a:ln/>
        </p:spPr>
      </p:sp>
      <p:sp>
        <p:nvSpPr>
          <p:cNvPr id="79875"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79876"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57DE2F14-ECD0-4D4B-8A0E-6980C38CCE31}" type="slidenum">
              <a:rPr lang="en-US" sz="1000" i="1">
                <a:latin typeface="Times New Roman" pitchFamily="18" charset="0"/>
              </a:rPr>
              <a:pPr algn="r" defTabSz="909638" eaLnBrk="0" hangingPunct="0"/>
              <a:t>45</a:t>
            </a:fld>
            <a:endParaRPr lang="en-US" sz="1000" i="1">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CD81F433-5830-405A-97BD-8387E3AB1A06}" type="slidenum">
              <a:rPr lang="en-US" sz="1800"/>
              <a:pPr/>
              <a:t>3</a:t>
            </a:fld>
            <a:endParaRPr lang="en-US" sz="1800"/>
          </a:p>
        </p:txBody>
      </p:sp>
      <p:sp>
        <p:nvSpPr>
          <p:cNvPr id="54275" name="Rectangle 2"/>
          <p:cNvSpPr>
            <a:spLocks noChangeArrowheads="1"/>
          </p:cNvSpPr>
          <p:nvPr/>
        </p:nvSpPr>
        <p:spPr bwMode="auto">
          <a:xfrm>
            <a:off x="3884613" y="-6350"/>
            <a:ext cx="2974975" cy="471488"/>
          </a:xfrm>
          <a:prstGeom prst="rect">
            <a:avLst/>
          </a:prstGeom>
          <a:noFill/>
          <a:ln w="9525">
            <a:noFill/>
            <a:miter lim="800000"/>
            <a:headEnd/>
            <a:tailEnd/>
          </a:ln>
        </p:spPr>
        <p:txBody>
          <a:bodyPr wrap="none" anchor="ctr"/>
          <a:lstStyle/>
          <a:p>
            <a:endParaRPr lang="en-US" sz="1800"/>
          </a:p>
        </p:txBody>
      </p:sp>
      <p:sp>
        <p:nvSpPr>
          <p:cNvPr id="54276" name="Rectangle 3"/>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a:t>
            </a:r>
          </a:p>
        </p:txBody>
      </p:sp>
      <p:sp>
        <p:nvSpPr>
          <p:cNvPr id="54277" name="Rectangle 4"/>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54278" name="Rectangle 5"/>
          <p:cNvSpPr>
            <a:spLocks noChangeArrowheads="1"/>
          </p:cNvSpPr>
          <p:nvPr/>
        </p:nvSpPr>
        <p:spPr bwMode="auto">
          <a:xfrm>
            <a:off x="-1588" y="-6350"/>
            <a:ext cx="2971801" cy="471488"/>
          </a:xfrm>
          <a:prstGeom prst="rect">
            <a:avLst/>
          </a:prstGeom>
          <a:noFill/>
          <a:ln w="9525">
            <a:noFill/>
            <a:miter lim="800000"/>
            <a:headEnd/>
            <a:tailEnd/>
          </a:ln>
        </p:spPr>
        <p:txBody>
          <a:bodyPr wrap="none" anchor="ctr"/>
          <a:lstStyle/>
          <a:p>
            <a:endParaRPr lang="en-US" sz="1800"/>
          </a:p>
        </p:txBody>
      </p:sp>
      <p:sp>
        <p:nvSpPr>
          <p:cNvPr id="54279" name="Rectangle 6"/>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endParaRPr lang="en-US" sz="1800"/>
          </a:p>
        </p:txBody>
      </p:sp>
      <p:sp>
        <p:nvSpPr>
          <p:cNvPr id="54280" name="Rectangle 7"/>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37</a:t>
            </a:r>
          </a:p>
        </p:txBody>
      </p:sp>
      <p:sp>
        <p:nvSpPr>
          <p:cNvPr id="54281" name="Rectangle 8"/>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54282" name="Rectangle 9"/>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endParaRPr lang="en-US" sz="1800"/>
          </a:p>
        </p:txBody>
      </p:sp>
      <p:sp>
        <p:nvSpPr>
          <p:cNvPr id="54283" name="Rectangle 10"/>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endParaRPr lang="en-US" sz="1800"/>
          </a:p>
        </p:txBody>
      </p:sp>
      <p:sp>
        <p:nvSpPr>
          <p:cNvPr id="54284" name="Rectangle 11"/>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23</a:t>
            </a:r>
          </a:p>
        </p:txBody>
      </p:sp>
      <p:sp>
        <p:nvSpPr>
          <p:cNvPr id="54285" name="Rectangle 12"/>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54286" name="Rectangle 13"/>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endParaRPr lang="en-US" sz="1800"/>
          </a:p>
        </p:txBody>
      </p:sp>
      <p:sp>
        <p:nvSpPr>
          <p:cNvPr id="54287" name="Rectangle 14"/>
          <p:cNvSpPr>
            <a:spLocks noGrp="1" noRot="1" noChangeAspect="1" noChangeArrowheads="1" noTextEdit="1"/>
          </p:cNvSpPr>
          <p:nvPr>
            <p:ph type="sldImg"/>
          </p:nvPr>
        </p:nvSpPr>
        <p:spPr>
          <a:xfrm>
            <a:off x="1106488" y="711200"/>
            <a:ext cx="4646612" cy="3484563"/>
          </a:xfrm>
          <a:ln cap="flat"/>
        </p:spPr>
      </p:sp>
      <p:sp>
        <p:nvSpPr>
          <p:cNvPr id="54288" name="Rectangle 15"/>
          <p:cNvSpPr>
            <a:spLocks noGrp="1" noChangeArrowheads="1"/>
          </p:cNvSpPr>
          <p:nvPr>
            <p:ph type="body" idx="1"/>
          </p:nvPr>
        </p:nvSpPr>
        <p:spPr>
          <a:xfrm>
            <a:off x="911225" y="4413250"/>
            <a:ext cx="5033963" cy="4179888"/>
          </a:xfrm>
          <a:noFill/>
          <a:ln/>
        </p:spPr>
        <p:txBody>
          <a:bodyPr lIns="90846" tIns="45425" rIns="90846" bIns="45425"/>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9E8F3349-933B-47A0-B2C8-58207E787845}" type="slidenum">
              <a:rPr lang="en-US" sz="1000" i="1">
                <a:latin typeface="Times New Roman" pitchFamily="18" charset="0"/>
              </a:rPr>
              <a:pPr algn="r" defTabSz="909638" eaLnBrk="0" hangingPunct="0"/>
              <a:t>46</a:t>
            </a:fld>
            <a:endParaRPr lang="en-US" sz="1000" i="1">
              <a:latin typeface="Times New Roman" pitchFamily="18" charset="0"/>
            </a:endParaRPr>
          </a:p>
        </p:txBody>
      </p:sp>
      <p:sp>
        <p:nvSpPr>
          <p:cNvPr id="80899" name="Rectangle 2"/>
          <p:cNvSpPr>
            <a:spLocks noChangeArrowheads="1" noTextEdit="1"/>
          </p:cNvSpPr>
          <p:nvPr>
            <p:ph type="sldImg"/>
          </p:nvPr>
        </p:nvSpPr>
        <p:spPr>
          <a:xfrm>
            <a:off x="1116013" y="704850"/>
            <a:ext cx="4627562" cy="3470275"/>
          </a:xfrm>
          <a:ln/>
        </p:spPr>
      </p:sp>
      <p:sp>
        <p:nvSpPr>
          <p:cNvPr id="80900"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9FA0DA99-F0A5-4DF2-9EAE-A586A5D7B740}" type="slidenum">
              <a:rPr lang="en-US" sz="1000" i="1">
                <a:latin typeface="Times New Roman" pitchFamily="18" charset="0"/>
              </a:rPr>
              <a:pPr algn="r" defTabSz="909638" eaLnBrk="0" hangingPunct="0"/>
              <a:t>47</a:t>
            </a:fld>
            <a:endParaRPr lang="en-US" sz="1000" i="1">
              <a:latin typeface="Times New Roman" pitchFamily="18" charset="0"/>
            </a:endParaRPr>
          </a:p>
        </p:txBody>
      </p:sp>
      <p:sp>
        <p:nvSpPr>
          <p:cNvPr id="81923" name="Rectangle 2"/>
          <p:cNvSpPr>
            <a:spLocks noChangeArrowheads="1" noTextEdit="1"/>
          </p:cNvSpPr>
          <p:nvPr>
            <p:ph type="sldImg"/>
          </p:nvPr>
        </p:nvSpPr>
        <p:spPr>
          <a:xfrm>
            <a:off x="1116013" y="704850"/>
            <a:ext cx="4627562" cy="3470275"/>
          </a:xfrm>
          <a:ln/>
        </p:spPr>
      </p:sp>
      <p:sp>
        <p:nvSpPr>
          <p:cNvPr id="81924"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16013" y="704850"/>
            <a:ext cx="4627562" cy="3470275"/>
          </a:xfrm>
          <a:ln/>
        </p:spPr>
      </p:sp>
      <p:sp>
        <p:nvSpPr>
          <p:cNvPr id="82947"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82948"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584222E1-DB0B-42FF-B33E-3BF35E60584E}" type="slidenum">
              <a:rPr lang="en-US" sz="1000" i="1">
                <a:latin typeface="Times New Roman" pitchFamily="18" charset="0"/>
              </a:rPr>
              <a:pPr algn="r" defTabSz="909638" eaLnBrk="0" hangingPunct="0"/>
              <a:t>48</a:t>
            </a:fld>
            <a:endParaRPr lang="en-US" sz="1000" i="1">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6013" y="704850"/>
            <a:ext cx="4627562" cy="3470275"/>
          </a:xfrm>
          <a:ln/>
        </p:spPr>
      </p:sp>
      <p:sp>
        <p:nvSpPr>
          <p:cNvPr id="83971" name="Rectangle 3"/>
          <p:cNvSpPr>
            <a:spLocks noGrp="1" noChangeArrowheads="1"/>
          </p:cNvSpPr>
          <p:nvPr>
            <p:ph type="body" idx="1"/>
          </p:nvPr>
        </p:nvSpPr>
        <p:spPr>
          <a:xfrm>
            <a:off x="911225" y="4413250"/>
            <a:ext cx="5033963" cy="418147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7763" y="706438"/>
            <a:ext cx="4624387" cy="3468687"/>
          </a:xfrm>
          <a:ln/>
        </p:spPr>
      </p:sp>
      <p:sp>
        <p:nvSpPr>
          <p:cNvPr id="84995" name="Rectangle 3"/>
          <p:cNvSpPr>
            <a:spLocks noGrp="1" noChangeArrowheads="1"/>
          </p:cNvSpPr>
          <p:nvPr>
            <p:ph type="body" idx="1"/>
          </p:nvPr>
        </p:nvSpPr>
        <p:spPr>
          <a:xfrm>
            <a:off x="882650" y="4411663"/>
            <a:ext cx="5076825" cy="41783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7763" y="706438"/>
            <a:ext cx="4624387" cy="3468687"/>
          </a:xfrm>
          <a:ln/>
        </p:spPr>
      </p:sp>
      <p:sp>
        <p:nvSpPr>
          <p:cNvPr id="86019" name="Rectangle 3"/>
          <p:cNvSpPr>
            <a:spLocks noGrp="1" noChangeArrowheads="1"/>
          </p:cNvSpPr>
          <p:nvPr>
            <p:ph type="body" idx="1"/>
          </p:nvPr>
        </p:nvSpPr>
        <p:spPr>
          <a:xfrm>
            <a:off x="882650" y="4411663"/>
            <a:ext cx="5076825" cy="41783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16013" y="704850"/>
            <a:ext cx="4627562" cy="3470275"/>
          </a:xfrm>
          <a:ln/>
        </p:spPr>
      </p:sp>
      <p:sp>
        <p:nvSpPr>
          <p:cNvPr id="55299" name="Rectangle 3"/>
          <p:cNvSpPr>
            <a:spLocks noGrp="1" noChangeArrowheads="1"/>
          </p:cNvSpPr>
          <p:nvPr>
            <p:ph type="body" idx="1"/>
          </p:nvPr>
        </p:nvSpPr>
        <p:spPr>
          <a:xfrm>
            <a:off x="911225" y="4413250"/>
            <a:ext cx="5033963" cy="418147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16013" y="704850"/>
            <a:ext cx="4627562" cy="3470275"/>
          </a:xfrm>
          <a:ln/>
        </p:spPr>
      </p:sp>
      <p:sp>
        <p:nvSpPr>
          <p:cNvPr id="56323" name="Notes Placeholder 2"/>
          <p:cNvSpPr>
            <a:spLocks noGrp="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
        <p:nvSpPr>
          <p:cNvPr id="56324" name="Slide Number Placeholder 3"/>
          <p:cNvSpPr txBox="1">
            <a:spLocks noGrp="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20D005C9-766D-46A9-92A0-8E85B101D3D5}" type="slidenum">
              <a:rPr lang="en-US" sz="1000" i="1">
                <a:latin typeface="Times New Roman" pitchFamily="18" charset="0"/>
              </a:rPr>
              <a:pPr algn="r" defTabSz="909638" eaLnBrk="0" hangingPunct="0"/>
              <a:t>5</a:t>
            </a:fld>
            <a:endParaRPr lang="en-US" sz="1000" i="1">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C82995B1-E173-4A88-8F8A-1E56DDA48AC3}" type="slidenum">
              <a:rPr lang="en-US" sz="1000" i="1">
                <a:latin typeface="Times New Roman" pitchFamily="18" charset="0"/>
              </a:rPr>
              <a:pPr algn="r" defTabSz="909638" eaLnBrk="0" hangingPunct="0"/>
              <a:t>6</a:t>
            </a:fld>
            <a:endParaRPr lang="en-US" sz="1000" i="1">
              <a:latin typeface="Times New Roman" pitchFamily="18" charset="0"/>
            </a:endParaRPr>
          </a:p>
        </p:txBody>
      </p:sp>
      <p:sp>
        <p:nvSpPr>
          <p:cNvPr id="57347" name="Rectangle 2"/>
          <p:cNvSpPr>
            <a:spLocks noChangeArrowheads="1"/>
          </p:cNvSpPr>
          <p:nvPr/>
        </p:nvSpPr>
        <p:spPr bwMode="auto">
          <a:xfrm>
            <a:off x="3884613" y="-6350"/>
            <a:ext cx="2974975" cy="471488"/>
          </a:xfrm>
          <a:prstGeom prst="rect">
            <a:avLst/>
          </a:prstGeom>
          <a:noFill/>
          <a:ln w="9525">
            <a:noFill/>
            <a:miter lim="800000"/>
            <a:headEnd/>
            <a:tailEnd/>
          </a:ln>
        </p:spPr>
        <p:txBody>
          <a:bodyPr wrap="none" anchor="ctr"/>
          <a:lstStyle/>
          <a:p>
            <a:pPr algn="ctr">
              <a:lnSpc>
                <a:spcPct val="85000"/>
              </a:lnSpc>
            </a:pPr>
            <a:endParaRPr lang="en-US" sz="1800"/>
          </a:p>
        </p:txBody>
      </p:sp>
      <p:sp>
        <p:nvSpPr>
          <p:cNvPr id="57348" name="Rectangle 3"/>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a:t>
            </a:r>
          </a:p>
        </p:txBody>
      </p:sp>
      <p:sp>
        <p:nvSpPr>
          <p:cNvPr id="57349" name="Rectangle 4"/>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pPr algn="ctr">
              <a:lnSpc>
                <a:spcPct val="85000"/>
              </a:lnSpc>
            </a:pPr>
            <a:endParaRPr lang="en-US" sz="1800"/>
          </a:p>
        </p:txBody>
      </p:sp>
      <p:sp>
        <p:nvSpPr>
          <p:cNvPr id="57350" name="Rectangle 5"/>
          <p:cNvSpPr>
            <a:spLocks noChangeArrowheads="1"/>
          </p:cNvSpPr>
          <p:nvPr/>
        </p:nvSpPr>
        <p:spPr bwMode="auto">
          <a:xfrm>
            <a:off x="-1588" y="-6350"/>
            <a:ext cx="2971801" cy="471488"/>
          </a:xfrm>
          <a:prstGeom prst="rect">
            <a:avLst/>
          </a:prstGeom>
          <a:noFill/>
          <a:ln w="9525">
            <a:noFill/>
            <a:miter lim="800000"/>
            <a:headEnd/>
            <a:tailEnd/>
          </a:ln>
        </p:spPr>
        <p:txBody>
          <a:bodyPr wrap="none" anchor="ctr"/>
          <a:lstStyle/>
          <a:p>
            <a:pPr algn="ctr">
              <a:lnSpc>
                <a:spcPct val="85000"/>
              </a:lnSpc>
            </a:pPr>
            <a:endParaRPr lang="en-US" sz="1800"/>
          </a:p>
        </p:txBody>
      </p:sp>
      <p:sp>
        <p:nvSpPr>
          <p:cNvPr id="57351" name="Rectangle 6"/>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pPr algn="ctr">
              <a:lnSpc>
                <a:spcPct val="85000"/>
              </a:lnSpc>
            </a:pPr>
            <a:endParaRPr lang="en-US" sz="1800"/>
          </a:p>
        </p:txBody>
      </p:sp>
      <p:sp>
        <p:nvSpPr>
          <p:cNvPr id="57352" name="Rectangle 7"/>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37</a:t>
            </a:r>
          </a:p>
        </p:txBody>
      </p:sp>
      <p:sp>
        <p:nvSpPr>
          <p:cNvPr id="57353" name="Rectangle 8"/>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pPr algn="ctr">
              <a:lnSpc>
                <a:spcPct val="85000"/>
              </a:lnSpc>
            </a:pPr>
            <a:endParaRPr lang="en-US" sz="1800"/>
          </a:p>
        </p:txBody>
      </p:sp>
      <p:sp>
        <p:nvSpPr>
          <p:cNvPr id="57354" name="Rectangle 9"/>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pPr algn="ctr">
              <a:lnSpc>
                <a:spcPct val="85000"/>
              </a:lnSpc>
            </a:pPr>
            <a:endParaRPr lang="en-US" sz="1800"/>
          </a:p>
        </p:txBody>
      </p:sp>
      <p:sp>
        <p:nvSpPr>
          <p:cNvPr id="57355" name="Rectangle 10"/>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pPr algn="ctr">
              <a:lnSpc>
                <a:spcPct val="85000"/>
              </a:lnSpc>
            </a:pPr>
            <a:endParaRPr lang="en-US" sz="1800"/>
          </a:p>
        </p:txBody>
      </p:sp>
      <p:sp>
        <p:nvSpPr>
          <p:cNvPr id="57356" name="Rectangle 11"/>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23</a:t>
            </a:r>
          </a:p>
        </p:txBody>
      </p:sp>
      <p:sp>
        <p:nvSpPr>
          <p:cNvPr id="57357" name="Rectangle 12"/>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pPr algn="ctr">
              <a:lnSpc>
                <a:spcPct val="85000"/>
              </a:lnSpc>
            </a:pPr>
            <a:endParaRPr lang="en-US" sz="1800"/>
          </a:p>
        </p:txBody>
      </p:sp>
      <p:sp>
        <p:nvSpPr>
          <p:cNvPr id="57358" name="Rectangle 13"/>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pPr algn="ctr">
              <a:lnSpc>
                <a:spcPct val="85000"/>
              </a:lnSpc>
            </a:pPr>
            <a:endParaRPr lang="en-US" sz="1800"/>
          </a:p>
        </p:txBody>
      </p:sp>
      <p:sp>
        <p:nvSpPr>
          <p:cNvPr id="57359" name="Rectangle 14"/>
          <p:cNvSpPr>
            <a:spLocks noChangeArrowheads="1" noTextEdit="1"/>
          </p:cNvSpPr>
          <p:nvPr>
            <p:ph type="sldImg"/>
          </p:nvPr>
        </p:nvSpPr>
        <p:spPr>
          <a:xfrm>
            <a:off x="1106488" y="711200"/>
            <a:ext cx="4646612" cy="3484563"/>
          </a:xfrm>
          <a:ln cap="flat"/>
        </p:spPr>
      </p:sp>
      <p:sp>
        <p:nvSpPr>
          <p:cNvPr id="57360" name="Rectangle 15"/>
          <p:cNvSpPr>
            <a:spLocks noGrp="1" noChangeArrowheads="1"/>
          </p:cNvSpPr>
          <p:nvPr>
            <p:ph type="body" idx="1"/>
          </p:nvPr>
        </p:nvSpPr>
        <p:spPr>
          <a:xfrm>
            <a:off x="911225" y="4413250"/>
            <a:ext cx="5033963" cy="4179888"/>
          </a:xfrm>
          <a:noFill/>
          <a:ln/>
        </p:spPr>
        <p:txBody>
          <a:bodyPr lIns="90846" tIns="45425" rIns="90846" bIns="45425"/>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6EE2AF04-DA52-4AF3-A287-001D5BA99517}" type="slidenum">
              <a:rPr lang="en-US" sz="1000" i="1">
                <a:latin typeface="Times New Roman" pitchFamily="18" charset="0"/>
              </a:rPr>
              <a:pPr algn="r" defTabSz="909638" eaLnBrk="0" hangingPunct="0"/>
              <a:t>7</a:t>
            </a:fld>
            <a:endParaRPr lang="en-US" sz="1000" i="1">
              <a:latin typeface="Times New Roman" pitchFamily="18" charset="0"/>
            </a:endParaRPr>
          </a:p>
        </p:txBody>
      </p:sp>
      <p:sp>
        <p:nvSpPr>
          <p:cNvPr id="58371" name="Rectangle 2"/>
          <p:cNvSpPr>
            <a:spLocks noChangeArrowheads="1" noTextEdit="1"/>
          </p:cNvSpPr>
          <p:nvPr>
            <p:ph type="sldImg"/>
          </p:nvPr>
        </p:nvSpPr>
        <p:spPr>
          <a:xfrm>
            <a:off x="1116013" y="704850"/>
            <a:ext cx="4627562" cy="3470275"/>
          </a:xfrm>
          <a:ln/>
        </p:spPr>
      </p:sp>
      <p:sp>
        <p:nvSpPr>
          <p:cNvPr id="58372"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xfrm>
            <a:off x="1116013" y="704850"/>
            <a:ext cx="4627562" cy="3470275"/>
          </a:xfrm>
          <a:ln/>
        </p:spPr>
      </p:sp>
      <p:sp>
        <p:nvSpPr>
          <p:cNvPr id="59395"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lIns="18972" tIns="0" rIns="18972" bIns="0" anchor="b"/>
          <a:lstStyle/>
          <a:p>
            <a:pPr algn="r" defTabSz="909638" eaLnBrk="0" hangingPunct="0"/>
            <a:fld id="{9C03319D-349C-478A-BF08-C3EEED08B82C}" type="slidenum">
              <a:rPr lang="en-US" sz="1000" i="1">
                <a:latin typeface="Times New Roman" pitchFamily="18" charset="0"/>
              </a:rPr>
              <a:pPr algn="r" defTabSz="909638" eaLnBrk="0" hangingPunct="0"/>
              <a:t>9</a:t>
            </a:fld>
            <a:endParaRPr lang="en-US" sz="1000" i="1">
              <a:latin typeface="Times New Roman" pitchFamily="18" charset="0"/>
            </a:endParaRPr>
          </a:p>
        </p:txBody>
      </p:sp>
      <p:sp>
        <p:nvSpPr>
          <p:cNvPr id="60419" name="Rectangle 2"/>
          <p:cNvSpPr>
            <a:spLocks noChangeArrowheads="1" noTextEdit="1"/>
          </p:cNvSpPr>
          <p:nvPr>
            <p:ph type="sldImg"/>
          </p:nvPr>
        </p:nvSpPr>
        <p:spPr>
          <a:xfrm>
            <a:off x="1116013" y="704850"/>
            <a:ext cx="4627562" cy="3470275"/>
          </a:xfrm>
          <a:ln/>
        </p:spPr>
      </p:sp>
      <p:sp>
        <p:nvSpPr>
          <p:cNvPr id="60420" name="Rectangle 3"/>
          <p:cNvSpPr>
            <a:spLocks noGrp="1" noChangeArrowheads="1"/>
          </p:cNvSpPr>
          <p:nvPr>
            <p:ph type="body" idx="1"/>
          </p:nvPr>
        </p:nvSpPr>
        <p:spPr>
          <a:xfrm>
            <a:off x="911225" y="4413250"/>
            <a:ext cx="5033963" cy="4181475"/>
          </a:xfrm>
          <a:noFill/>
          <a:ln/>
        </p:spPr>
        <p:txBody>
          <a:bodyPr lIns="91709" tIns="45853" rIns="91709" bIns="45853"/>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C5B886E6-8B96-42AA-BEA6-E68F0B4A8A7A}"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2192DCF9-9004-4E41-BA8C-67235AC6DCE3}" type="datetimeFigureOut">
              <a:rPr lang="en-US"/>
              <a:pPr>
                <a:defRPr/>
              </a:pPr>
              <a:t>9/15/2008</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0540E2DB-DC15-4FB2-93DB-3D6E4FC04DA4}"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0091196C-EDB7-45A8-B6FC-FB71174AC41B}" type="datetimeFigureOut">
              <a:rPr lang="en-US"/>
              <a:pPr>
                <a:defRPr/>
              </a:pPr>
              <a:t>9/15/2008</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pPr lvl="0"/>
            <a:endParaRPr lang="en-GB"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2BB402EF-18C7-4FBE-AC49-FDA2943A61D5}"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DB743CB8-E8DC-4B56-ADD9-4E3A6BA48483}" type="datetimeFigureOut">
              <a:rPr lang="en-US"/>
              <a:pPr>
                <a:defRPr/>
              </a:pPr>
              <a:t>9/15/2008</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789F5D62-A079-470F-BC57-F353C1B95D4B}"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D8410595-CA8C-4FD8-AEC0-A845719DCE53}" type="datetimeFigureOut">
              <a:rPr lang="en-US"/>
              <a:pPr>
                <a:defRPr/>
              </a:pPr>
              <a:t>9/15/2008</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FE25435D-EB55-4CCD-94AE-DE898CE00DE5}" type="datetimeFigureOut">
              <a:rPr lang="en-US"/>
              <a:pPr>
                <a:defRPr/>
              </a:pPr>
              <a:t>9/15/2008</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endParaRPr lang="en-GB"/>
          </a:p>
        </p:txBody>
      </p:sp>
      <p:sp>
        <p:nvSpPr>
          <p:cNvPr id="6" name="Rectangle 18"/>
          <p:cNvSpPr>
            <a:spLocks noGrp="1" noChangeArrowheads="1"/>
          </p:cNvSpPr>
          <p:nvPr>
            <p:ph type="sldNum" sz="quarter" idx="12"/>
          </p:nvPr>
        </p:nvSpPr>
        <p:spPr>
          <a:ln/>
        </p:spPr>
        <p:txBody>
          <a:bodyPr/>
          <a:lstStyle>
            <a:lvl1pPr>
              <a:defRPr/>
            </a:lvl1pPr>
          </a:lstStyle>
          <a:p>
            <a:pPr>
              <a:defRPr/>
            </a:pPr>
            <a:fld id="{A6265AC4-87AC-4BF9-BA7E-61BEF10218F5}" type="slidenum">
              <a:rPr lang="en-GB"/>
              <a:pPr>
                <a:defRPr/>
              </a:pPr>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0559FA4A-4361-4054-9C36-467E96AE38F1}" type="datetimeFigureOut">
              <a:rPr lang="en-US"/>
              <a:pPr>
                <a:defRPr/>
              </a:pPr>
              <a:t>9/15/2008</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endParaRPr lang="en-GB"/>
          </a:p>
        </p:txBody>
      </p:sp>
      <p:sp>
        <p:nvSpPr>
          <p:cNvPr id="6" name="Rectangle 18"/>
          <p:cNvSpPr>
            <a:spLocks noGrp="1" noChangeArrowheads="1"/>
          </p:cNvSpPr>
          <p:nvPr>
            <p:ph type="sldNum" sz="quarter" idx="12"/>
          </p:nvPr>
        </p:nvSpPr>
        <p:spPr>
          <a:ln/>
        </p:spPr>
        <p:txBody>
          <a:bodyPr/>
          <a:lstStyle>
            <a:lvl1pPr>
              <a:defRPr/>
            </a:lvl1pPr>
          </a:lstStyle>
          <a:p>
            <a:pPr>
              <a:defRPr/>
            </a:pPr>
            <a:fld id="{D93774E2-892A-4D71-B6D5-D821CB22D819}" type="slidenum">
              <a:rPr lang="en-GB"/>
              <a:pPr>
                <a:defRPr/>
              </a:pPr>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fld id="{BE958E50-7A3A-4A1A-A8EC-44E8501ED4DF}" type="datetimeFigureOut">
              <a:rPr lang="en-US"/>
              <a:pPr>
                <a:defRPr/>
              </a:pPr>
              <a:t>9/15/2008</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endParaRPr lang="en-GB"/>
          </a:p>
        </p:txBody>
      </p:sp>
      <p:sp>
        <p:nvSpPr>
          <p:cNvPr id="6" name="Rectangle 18"/>
          <p:cNvSpPr>
            <a:spLocks noGrp="1" noChangeArrowheads="1"/>
          </p:cNvSpPr>
          <p:nvPr>
            <p:ph type="sldNum" sz="quarter" idx="12"/>
          </p:nvPr>
        </p:nvSpPr>
        <p:spPr>
          <a:ln/>
        </p:spPr>
        <p:txBody>
          <a:bodyPr/>
          <a:lstStyle>
            <a:lvl1pPr>
              <a:defRPr/>
            </a:lvl1pPr>
          </a:lstStyle>
          <a:p>
            <a:pPr>
              <a:defRPr/>
            </a:pPr>
            <a:fld id="{1F428821-FF0C-4EFC-8151-DF1E92A5D69D}" type="slidenum">
              <a:rPr lang="en-GB"/>
              <a:pPr>
                <a:defRPr/>
              </a:pPr>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dt" sz="half" idx="10"/>
          </p:nvPr>
        </p:nvSpPr>
        <p:spPr>
          <a:ln/>
        </p:spPr>
        <p:txBody>
          <a:bodyPr/>
          <a:lstStyle>
            <a:lvl1pPr>
              <a:defRPr/>
            </a:lvl1pPr>
          </a:lstStyle>
          <a:p>
            <a:pPr>
              <a:defRPr/>
            </a:pPr>
            <a:fld id="{ECDA83DB-0A33-4078-B445-26D68DA96137}" type="datetimeFigureOut">
              <a:rPr lang="en-US"/>
              <a:pPr>
                <a:defRPr/>
              </a:pPr>
              <a:t>9/15/2008</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endParaRPr lang="en-GB"/>
          </a:p>
        </p:txBody>
      </p:sp>
      <p:sp>
        <p:nvSpPr>
          <p:cNvPr id="7" name="Rectangle 18"/>
          <p:cNvSpPr>
            <a:spLocks noGrp="1" noChangeArrowheads="1"/>
          </p:cNvSpPr>
          <p:nvPr>
            <p:ph type="sldNum" sz="quarter" idx="12"/>
          </p:nvPr>
        </p:nvSpPr>
        <p:spPr>
          <a:ln/>
        </p:spPr>
        <p:txBody>
          <a:bodyPr/>
          <a:lstStyle>
            <a:lvl1pPr>
              <a:defRPr/>
            </a:lvl1pPr>
          </a:lstStyle>
          <a:p>
            <a:pPr>
              <a:defRPr/>
            </a:pPr>
            <a:fld id="{65713CBA-D005-45D9-A3D3-BE038784D354}" type="slidenum">
              <a:rPr lang="en-GB"/>
              <a:pPr>
                <a:defRPr/>
              </a:pPr>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dt" sz="half" idx="10"/>
          </p:nvPr>
        </p:nvSpPr>
        <p:spPr>
          <a:ln/>
        </p:spPr>
        <p:txBody>
          <a:bodyPr/>
          <a:lstStyle>
            <a:lvl1pPr>
              <a:defRPr/>
            </a:lvl1pPr>
          </a:lstStyle>
          <a:p>
            <a:pPr>
              <a:defRPr/>
            </a:pPr>
            <a:fld id="{9CC3EB41-D87A-46AA-A197-B50DF1D4CF7E}" type="datetimeFigureOut">
              <a:rPr lang="en-US"/>
              <a:pPr>
                <a:defRPr/>
              </a:pPr>
              <a:t>9/15/2008</a:t>
            </a:fld>
            <a:endParaRPr lang="en-GB"/>
          </a:p>
        </p:txBody>
      </p:sp>
      <p:sp>
        <p:nvSpPr>
          <p:cNvPr id="8" name="Rectangle 17"/>
          <p:cNvSpPr>
            <a:spLocks noGrp="1" noChangeArrowheads="1"/>
          </p:cNvSpPr>
          <p:nvPr>
            <p:ph type="ftr" sz="quarter" idx="11"/>
          </p:nvPr>
        </p:nvSpPr>
        <p:spPr>
          <a:ln/>
        </p:spPr>
        <p:txBody>
          <a:bodyPr/>
          <a:lstStyle>
            <a:lvl1pPr>
              <a:defRPr/>
            </a:lvl1pPr>
          </a:lstStyle>
          <a:p>
            <a:pPr>
              <a:defRPr/>
            </a:pPr>
            <a:endParaRPr lang="en-GB"/>
          </a:p>
        </p:txBody>
      </p:sp>
      <p:sp>
        <p:nvSpPr>
          <p:cNvPr id="9" name="Rectangle 18"/>
          <p:cNvSpPr>
            <a:spLocks noGrp="1" noChangeArrowheads="1"/>
          </p:cNvSpPr>
          <p:nvPr>
            <p:ph type="sldNum" sz="quarter" idx="12"/>
          </p:nvPr>
        </p:nvSpPr>
        <p:spPr>
          <a:ln/>
        </p:spPr>
        <p:txBody>
          <a:bodyPr/>
          <a:lstStyle>
            <a:lvl1pPr>
              <a:defRPr/>
            </a:lvl1pPr>
          </a:lstStyle>
          <a:p>
            <a:pPr>
              <a:defRPr/>
            </a:pPr>
            <a:fld id="{4376D945-F9DE-4D9B-8AF4-4A10CBBCB368}" type="slidenum">
              <a:rPr lang="en-GB"/>
              <a:pPr>
                <a:defRPr/>
              </a:pPr>
              <a:t>‹#›</a:t>
            </a:fld>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dt" sz="half" idx="10"/>
          </p:nvPr>
        </p:nvSpPr>
        <p:spPr>
          <a:ln/>
        </p:spPr>
        <p:txBody>
          <a:bodyPr/>
          <a:lstStyle>
            <a:lvl1pPr>
              <a:defRPr/>
            </a:lvl1pPr>
          </a:lstStyle>
          <a:p>
            <a:pPr>
              <a:defRPr/>
            </a:pPr>
            <a:fld id="{C24B3E81-26E6-42EC-9A7D-6C2D24FA1756}" type="datetimeFigureOut">
              <a:rPr lang="en-US"/>
              <a:pPr>
                <a:defRPr/>
              </a:pPr>
              <a:t>9/15/2008</a:t>
            </a:fld>
            <a:endParaRPr lang="en-GB"/>
          </a:p>
        </p:txBody>
      </p:sp>
      <p:sp>
        <p:nvSpPr>
          <p:cNvPr id="4" name="Rectangle 17"/>
          <p:cNvSpPr>
            <a:spLocks noGrp="1" noChangeArrowheads="1"/>
          </p:cNvSpPr>
          <p:nvPr>
            <p:ph type="ftr" sz="quarter" idx="11"/>
          </p:nvPr>
        </p:nvSpPr>
        <p:spPr>
          <a:ln/>
        </p:spPr>
        <p:txBody>
          <a:bodyPr/>
          <a:lstStyle>
            <a:lvl1pPr>
              <a:defRPr/>
            </a:lvl1pPr>
          </a:lstStyle>
          <a:p>
            <a:pPr>
              <a:defRPr/>
            </a:pPr>
            <a:endParaRPr lang="en-GB"/>
          </a:p>
        </p:txBody>
      </p:sp>
      <p:sp>
        <p:nvSpPr>
          <p:cNvPr id="5" name="Rectangle 18"/>
          <p:cNvSpPr>
            <a:spLocks noGrp="1" noChangeArrowheads="1"/>
          </p:cNvSpPr>
          <p:nvPr>
            <p:ph type="sldNum" sz="quarter" idx="12"/>
          </p:nvPr>
        </p:nvSpPr>
        <p:spPr>
          <a:ln/>
        </p:spPr>
        <p:txBody>
          <a:bodyPr/>
          <a:lstStyle>
            <a:lvl1pPr>
              <a:defRPr/>
            </a:lvl1pPr>
          </a:lstStyle>
          <a:p>
            <a:pPr>
              <a:defRPr/>
            </a:pPr>
            <a:fld id="{C5F77179-B3DB-4F66-BEC8-9230D7088DEC}" type="slidenum">
              <a:rPr lang="en-GB"/>
              <a:pPr>
                <a:defRPr/>
              </a:pPr>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fld id="{AF7C0C70-A468-462F-9A63-6D5717863F51}" type="datetimeFigureOut">
              <a:rPr lang="en-US"/>
              <a:pPr>
                <a:defRPr/>
              </a:pPr>
              <a:t>9/15/2008</a:t>
            </a:fld>
            <a:endParaRPr lang="en-GB"/>
          </a:p>
        </p:txBody>
      </p:sp>
      <p:sp>
        <p:nvSpPr>
          <p:cNvPr id="3" name="Rectangle 17"/>
          <p:cNvSpPr>
            <a:spLocks noGrp="1" noChangeArrowheads="1"/>
          </p:cNvSpPr>
          <p:nvPr>
            <p:ph type="ftr" sz="quarter" idx="11"/>
          </p:nvPr>
        </p:nvSpPr>
        <p:spPr>
          <a:ln/>
        </p:spPr>
        <p:txBody>
          <a:bodyPr/>
          <a:lstStyle>
            <a:lvl1pPr>
              <a:defRPr/>
            </a:lvl1pPr>
          </a:lstStyle>
          <a:p>
            <a:pPr>
              <a:defRPr/>
            </a:pPr>
            <a:endParaRPr lang="en-GB"/>
          </a:p>
        </p:txBody>
      </p:sp>
      <p:sp>
        <p:nvSpPr>
          <p:cNvPr id="4" name="Rectangle 18"/>
          <p:cNvSpPr>
            <a:spLocks noGrp="1" noChangeArrowheads="1"/>
          </p:cNvSpPr>
          <p:nvPr>
            <p:ph type="sldNum" sz="quarter" idx="12"/>
          </p:nvPr>
        </p:nvSpPr>
        <p:spPr>
          <a:ln/>
        </p:spPr>
        <p:txBody>
          <a:bodyPr/>
          <a:lstStyle>
            <a:lvl1pPr>
              <a:defRPr/>
            </a:lvl1pPr>
          </a:lstStyle>
          <a:p>
            <a:pPr>
              <a:defRPr/>
            </a:pPr>
            <a:fld id="{7F971698-83C6-4AD5-B501-218C8BD1D477}"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FCFD4FA0-BF34-41D8-B2E1-4B82905D62FB}"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F97B2020-14DB-4A91-A0C2-6B5BC9D26B10}" type="datetimeFigureOut">
              <a:rPr lang="en-US"/>
              <a:pPr>
                <a:defRPr/>
              </a:pPr>
              <a:t>9/15/2008</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24413381-148E-4158-8228-59698C36969C}" type="datetimeFigureOut">
              <a:rPr lang="en-US"/>
              <a:pPr>
                <a:defRPr/>
              </a:pPr>
              <a:t>9/15/2008</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endParaRPr lang="en-GB"/>
          </a:p>
        </p:txBody>
      </p:sp>
      <p:sp>
        <p:nvSpPr>
          <p:cNvPr id="7" name="Rectangle 18"/>
          <p:cNvSpPr>
            <a:spLocks noGrp="1" noChangeArrowheads="1"/>
          </p:cNvSpPr>
          <p:nvPr>
            <p:ph type="sldNum" sz="quarter" idx="12"/>
          </p:nvPr>
        </p:nvSpPr>
        <p:spPr>
          <a:ln/>
        </p:spPr>
        <p:txBody>
          <a:bodyPr/>
          <a:lstStyle>
            <a:lvl1pPr>
              <a:defRPr/>
            </a:lvl1pPr>
          </a:lstStyle>
          <a:p>
            <a:pPr>
              <a:defRPr/>
            </a:pPr>
            <a:fld id="{C5DB398B-1312-4999-A446-A7E5F8B5BDE5}" type="slidenum">
              <a:rPr lang="en-GB"/>
              <a:pPr>
                <a:defRPr/>
              </a:pPr>
              <a:t>‹#›</a:t>
            </a:fld>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fld id="{446470CC-DB28-4428-917C-09E1875D3C4C}" type="datetimeFigureOut">
              <a:rPr lang="en-US"/>
              <a:pPr>
                <a:defRPr/>
              </a:pPr>
              <a:t>9/15/2008</a:t>
            </a:fld>
            <a:endParaRPr lang="en-GB"/>
          </a:p>
        </p:txBody>
      </p:sp>
      <p:sp>
        <p:nvSpPr>
          <p:cNvPr id="6" name="Rectangle 17"/>
          <p:cNvSpPr>
            <a:spLocks noGrp="1" noChangeArrowheads="1"/>
          </p:cNvSpPr>
          <p:nvPr>
            <p:ph type="ftr" sz="quarter" idx="11"/>
          </p:nvPr>
        </p:nvSpPr>
        <p:spPr>
          <a:ln/>
        </p:spPr>
        <p:txBody>
          <a:bodyPr/>
          <a:lstStyle>
            <a:lvl1pPr>
              <a:defRPr/>
            </a:lvl1pPr>
          </a:lstStyle>
          <a:p>
            <a:pPr>
              <a:defRPr/>
            </a:pPr>
            <a:endParaRPr lang="en-GB"/>
          </a:p>
        </p:txBody>
      </p:sp>
      <p:sp>
        <p:nvSpPr>
          <p:cNvPr id="7" name="Rectangle 18"/>
          <p:cNvSpPr>
            <a:spLocks noGrp="1" noChangeArrowheads="1"/>
          </p:cNvSpPr>
          <p:nvPr>
            <p:ph type="sldNum" sz="quarter" idx="12"/>
          </p:nvPr>
        </p:nvSpPr>
        <p:spPr>
          <a:ln/>
        </p:spPr>
        <p:txBody>
          <a:bodyPr/>
          <a:lstStyle>
            <a:lvl1pPr>
              <a:defRPr/>
            </a:lvl1pPr>
          </a:lstStyle>
          <a:p>
            <a:pPr>
              <a:defRPr/>
            </a:pPr>
            <a:fld id="{995D20E0-808E-476A-BB7C-B492FC050771}" type="slidenum">
              <a:rPr lang="en-GB"/>
              <a:pPr>
                <a:defRPr/>
              </a:pPr>
              <a:t>‹#›</a:t>
            </a:fld>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01CA07EB-EE4A-4DC2-B159-FFFD560A4DEB}" type="datetimeFigureOut">
              <a:rPr lang="en-US"/>
              <a:pPr>
                <a:defRPr/>
              </a:pPr>
              <a:t>9/15/2008</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endParaRPr lang="en-GB"/>
          </a:p>
        </p:txBody>
      </p:sp>
      <p:sp>
        <p:nvSpPr>
          <p:cNvPr id="6" name="Rectangle 18"/>
          <p:cNvSpPr>
            <a:spLocks noGrp="1" noChangeArrowheads="1"/>
          </p:cNvSpPr>
          <p:nvPr>
            <p:ph type="sldNum" sz="quarter" idx="12"/>
          </p:nvPr>
        </p:nvSpPr>
        <p:spPr>
          <a:ln/>
        </p:spPr>
        <p:txBody>
          <a:bodyPr/>
          <a:lstStyle>
            <a:lvl1pPr>
              <a:defRPr/>
            </a:lvl1pPr>
          </a:lstStyle>
          <a:p>
            <a:pPr>
              <a:defRPr/>
            </a:pPr>
            <a:fld id="{224D19D8-AA41-476A-9EEC-4A5580F219BA}" type="slidenum">
              <a:rPr lang="en-GB"/>
              <a:pPr>
                <a:defRPr/>
              </a:pPr>
              <a:t>‹#›</a:t>
            </a:fld>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dt" sz="half" idx="10"/>
          </p:nvPr>
        </p:nvSpPr>
        <p:spPr>
          <a:ln/>
        </p:spPr>
        <p:txBody>
          <a:bodyPr/>
          <a:lstStyle>
            <a:lvl1pPr>
              <a:defRPr/>
            </a:lvl1pPr>
          </a:lstStyle>
          <a:p>
            <a:pPr>
              <a:defRPr/>
            </a:pPr>
            <a:fld id="{2BF28E24-2E57-4541-87AC-3A6BAE00DD9D}" type="datetimeFigureOut">
              <a:rPr lang="en-US"/>
              <a:pPr>
                <a:defRPr/>
              </a:pPr>
              <a:t>9/15/2008</a:t>
            </a:fld>
            <a:endParaRPr lang="en-GB"/>
          </a:p>
        </p:txBody>
      </p:sp>
      <p:sp>
        <p:nvSpPr>
          <p:cNvPr id="5" name="Rectangle 17"/>
          <p:cNvSpPr>
            <a:spLocks noGrp="1" noChangeArrowheads="1"/>
          </p:cNvSpPr>
          <p:nvPr>
            <p:ph type="ftr" sz="quarter" idx="11"/>
          </p:nvPr>
        </p:nvSpPr>
        <p:spPr>
          <a:ln/>
        </p:spPr>
        <p:txBody>
          <a:bodyPr/>
          <a:lstStyle>
            <a:lvl1pPr>
              <a:defRPr/>
            </a:lvl1pPr>
          </a:lstStyle>
          <a:p>
            <a:pPr>
              <a:defRPr/>
            </a:pPr>
            <a:endParaRPr lang="en-GB"/>
          </a:p>
        </p:txBody>
      </p:sp>
      <p:sp>
        <p:nvSpPr>
          <p:cNvPr id="6" name="Rectangle 18"/>
          <p:cNvSpPr>
            <a:spLocks noGrp="1" noChangeArrowheads="1"/>
          </p:cNvSpPr>
          <p:nvPr>
            <p:ph type="sldNum" sz="quarter" idx="12"/>
          </p:nvPr>
        </p:nvSpPr>
        <p:spPr>
          <a:ln/>
        </p:spPr>
        <p:txBody>
          <a:bodyPr/>
          <a:lstStyle>
            <a:lvl1pPr>
              <a:defRPr/>
            </a:lvl1pPr>
          </a:lstStyle>
          <a:p>
            <a:pPr>
              <a:defRPr/>
            </a:pPr>
            <a:fld id="{7522F978-40BA-47BB-A4AD-18785B5D103C}"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813B3679-ED05-43EE-BF98-9455BBBD1D51}"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E728E0E4-0334-4DA5-8370-F78DAA5A5888}" type="datetimeFigureOut">
              <a:rPr lang="en-US"/>
              <a:pPr>
                <a:defRPr/>
              </a:pPr>
              <a:t>9/15/2008</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A1344051-A540-45E4-AED5-8FD02D29CFD8}" type="slidenum">
              <a:rPr lang="en-GB"/>
              <a:pPr>
                <a:defRPr/>
              </a:pPr>
              <a:t>‹#›</a:t>
            </a:fld>
            <a:endParaRPr lang="en-GB"/>
          </a:p>
        </p:txBody>
      </p:sp>
      <p:sp>
        <p:nvSpPr>
          <p:cNvPr id="9" name="Rectangle 16"/>
          <p:cNvSpPr>
            <a:spLocks noGrp="1" noChangeArrowheads="1"/>
          </p:cNvSpPr>
          <p:nvPr>
            <p:ph type="dt" sz="half" idx="12"/>
          </p:nvPr>
        </p:nvSpPr>
        <p:spPr>
          <a:ln/>
        </p:spPr>
        <p:txBody>
          <a:bodyPr/>
          <a:lstStyle>
            <a:lvl1pPr>
              <a:defRPr/>
            </a:lvl1pPr>
          </a:lstStyle>
          <a:p>
            <a:pPr>
              <a:defRPr/>
            </a:pPr>
            <a:fld id="{7C867148-369E-4306-8B4E-1BA26A9AEF0B}" type="datetimeFigureOut">
              <a:rPr lang="en-US"/>
              <a:pPr>
                <a:defRPr/>
              </a:pPr>
              <a:t>9/15/2008</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F0883D67-E30C-42F0-9543-6F1AA7539DA5}"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fld id="{319FE1F5-9DDD-48DE-8E56-3124D80612BA}" type="datetimeFigureOut">
              <a:rPr lang="en-US"/>
              <a:pPr>
                <a:defRPr/>
              </a:pPr>
              <a:t>9/15/2008</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FEACA151-7265-4DF6-9EBA-B51F439B3372}"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fld id="{38F8E8A6-2F92-4F63-992C-9D2FC3D488B4}" type="datetimeFigureOut">
              <a:rPr lang="en-US"/>
              <a:pPr>
                <a:defRPr/>
              </a:pPr>
              <a:t>9/15/2008</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FFC0138F-1A16-41B5-896F-ED50542A7204}"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861A7148-2048-479B-8D74-76D87D03DE4D}" type="datetimeFigureOut">
              <a:rPr lang="en-US"/>
              <a:pPr>
                <a:defRPr/>
              </a:pPr>
              <a:t>9/15/2008</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2D291BE1-9351-4EB5-A6DA-4D4A91A54515}"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743E43FB-D654-4BEA-ADE6-3E5F987A1132}" type="datetimeFigureOut">
              <a:rPr lang="en-US"/>
              <a:pPr>
                <a:defRPr/>
              </a:pPr>
              <a:t>9/15/2008</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26B5B520-8A2A-4281-AD34-B1F4D4E6392B}"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51713FCD-B86F-4979-9EAA-8BD57336BA74}" type="datetimeFigureOut">
              <a:rPr lang="en-US"/>
              <a:pPr>
                <a:defRPr/>
              </a:pPr>
              <a:t>9/15/2008</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GB"/>
          </a:p>
        </p:txBody>
      </p:sp>
      <p:sp>
        <p:nvSpPr>
          <p:cNvPr id="7885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0FDAA4E1-A137-4F2C-BBB0-62ABBBA571EE}" type="slidenum">
              <a:rPr lang="en-GB"/>
              <a:pPr>
                <a:defRPr/>
              </a:pPr>
              <a:t>‹#›</a:t>
            </a:fld>
            <a:endParaRPr lang="en-GB"/>
          </a:p>
        </p:txBody>
      </p:sp>
      <p:grpSp>
        <p:nvGrpSpPr>
          <p:cNvPr id="3076" name="Group 4"/>
          <p:cNvGrpSpPr>
            <a:grpSpLocks/>
          </p:cNvGrpSpPr>
          <p:nvPr/>
        </p:nvGrpSpPr>
        <p:grpSpPr bwMode="auto">
          <a:xfrm>
            <a:off x="0" y="0"/>
            <a:ext cx="9144000" cy="546100"/>
            <a:chOff x="0" y="0"/>
            <a:chExt cx="5760" cy="344"/>
          </a:xfrm>
        </p:grpSpPr>
        <p:sp>
          <p:nvSpPr>
            <p:cNvPr id="788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88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7885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7885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7885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7885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7885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7886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7886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7886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88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49FE1F6A-7614-4ACB-A4D3-4E73D296C701}" type="datetimeFigureOut">
              <a:rPr lang="en-US"/>
              <a:pPr>
                <a:defRPr/>
              </a:pPr>
              <a:t>9/15/2008</a:t>
            </a:fld>
            <a:endParaRPr lang="en-GB"/>
          </a:p>
        </p:txBody>
      </p:sp>
      <p:pic>
        <p:nvPicPr>
          <p:cNvPr id="3080" name="Picture 19" descr="feature creep with text and transparencyt.gif"/>
          <p:cNvPicPr>
            <a:picLocks noChangeAspect="1"/>
          </p:cNvPicPr>
          <p:nvPr userDrawn="1"/>
        </p:nvPicPr>
        <p:blipFill>
          <a:blip r:embed="rId14"/>
          <a:srcRect/>
          <a:stretch>
            <a:fillRect/>
          </a:stretch>
        </p:blipFill>
        <p:spPr bwMode="auto">
          <a:xfrm>
            <a:off x="0" y="0"/>
            <a:ext cx="1179513" cy="550863"/>
          </a:xfrm>
          <a:prstGeom prst="rect">
            <a:avLst/>
          </a:prstGeom>
          <a:noFill/>
          <a:ln w="9525">
            <a:noFill/>
            <a:miter lim="800000"/>
            <a:headEnd/>
            <a:tailEnd/>
          </a:ln>
        </p:spPr>
      </p:pic>
      <p:sp>
        <p:nvSpPr>
          <p:cNvPr id="21" name="TextBox 20"/>
          <p:cNvSpPr txBox="1"/>
          <p:nvPr userDrawn="1"/>
        </p:nvSpPr>
        <p:spPr>
          <a:xfrm>
            <a:off x="7683500" y="0"/>
            <a:ext cx="1460500" cy="200025"/>
          </a:xfrm>
          <a:prstGeom prst="rect">
            <a:avLst/>
          </a:prstGeom>
          <a:noFill/>
        </p:spPr>
        <p:txBody>
          <a:bodyPr wrap="none">
            <a:spAutoFit/>
          </a:bodyPr>
          <a:lstStyle/>
          <a:p>
            <a:pPr>
              <a:defRPr/>
            </a:pPr>
            <a:r>
              <a:rPr lang="en-GB" sz="700" b="1" dirty="0">
                <a:latin typeface="Arial" charset="0"/>
              </a:rPr>
              <a:t>Copyright Feature Creep 2008</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5pPr>
      <a:lvl6pPr marL="4572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6pPr>
      <a:lvl7pPr marL="9144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7pPr>
      <a:lvl8pPr marL="13716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8pPr>
      <a:lvl9pPr marL="18288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22"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3"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4110" name="Group 5"/>
            <p:cNvGrpSpPr>
              <a:grpSpLocks/>
            </p:cNvGrpSpPr>
            <p:nvPr/>
          </p:nvGrpSpPr>
          <p:grpSpPr bwMode="auto">
            <a:xfrm>
              <a:off x="0" y="672"/>
              <a:ext cx="1806" cy="1989"/>
              <a:chOff x="0" y="672"/>
              <a:chExt cx="1806" cy="1989"/>
            </a:xfrm>
          </p:grpSpPr>
          <p:sp>
            <p:nvSpPr>
              <p:cNvPr id="25"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26"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27"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28"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29"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30"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31"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32"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33"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34"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pic>
        <p:nvPicPr>
          <p:cNvPr id="4099" name="Picture 34" descr="feature creep with text and transparencyt.gif"/>
          <p:cNvPicPr>
            <a:picLocks noChangeAspect="1"/>
          </p:cNvPicPr>
          <p:nvPr/>
        </p:nvPicPr>
        <p:blipFill>
          <a:blip r:embed="rId13"/>
          <a:srcRect/>
          <a:stretch>
            <a:fillRect/>
          </a:stretch>
        </p:blipFill>
        <p:spPr bwMode="auto">
          <a:xfrm>
            <a:off x="0" y="0"/>
            <a:ext cx="1179513" cy="550863"/>
          </a:xfrm>
          <a:prstGeom prst="rect">
            <a:avLst/>
          </a:prstGeom>
          <a:noFill/>
          <a:ln w="9525">
            <a:noFill/>
            <a:miter lim="800000"/>
            <a:headEnd/>
            <a:tailEnd/>
          </a:ln>
        </p:spPr>
      </p:pic>
      <p:sp>
        <p:nvSpPr>
          <p:cNvPr id="36" name="TextBox 35"/>
          <p:cNvSpPr txBox="1"/>
          <p:nvPr/>
        </p:nvSpPr>
        <p:spPr>
          <a:xfrm>
            <a:off x="7683500" y="0"/>
            <a:ext cx="1460500" cy="200025"/>
          </a:xfrm>
          <a:prstGeom prst="rect">
            <a:avLst/>
          </a:prstGeom>
          <a:noFill/>
        </p:spPr>
        <p:txBody>
          <a:bodyPr wrap="none">
            <a:spAutoFit/>
          </a:bodyPr>
          <a:lstStyle/>
          <a:p>
            <a:pPr>
              <a:defRPr/>
            </a:pPr>
            <a:r>
              <a:rPr lang="en-GB" sz="700" b="1" dirty="0">
                <a:latin typeface="Arial" charset="0"/>
              </a:rPr>
              <a:t>Copyright Feature Creep 2008</a:t>
            </a:r>
          </a:p>
        </p:txBody>
      </p:sp>
      <p:sp>
        <p:nvSpPr>
          <p:cNvPr id="4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7" name="Rectangle 16"/>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atin typeface="+mn-lt"/>
              </a:defRPr>
            </a:lvl1pPr>
          </a:lstStyle>
          <a:p>
            <a:pPr>
              <a:defRPr/>
            </a:pPr>
            <a:fld id="{9CB92648-39A0-436F-A393-D6DF451EF6D8}" type="datetimeFigureOut">
              <a:rPr lang="en-US"/>
              <a:pPr>
                <a:defRPr/>
              </a:pPr>
              <a:t>9/15/2008</a:t>
            </a:fld>
            <a:endParaRPr lang="en-GB"/>
          </a:p>
        </p:txBody>
      </p:sp>
      <p:sp>
        <p:nvSpPr>
          <p:cNvPr id="38" name="Rectangle 17"/>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a:latin typeface="+mn-lt"/>
              </a:defRPr>
            </a:lvl1pPr>
          </a:lstStyle>
          <a:p>
            <a:pPr>
              <a:defRPr/>
            </a:pPr>
            <a:endParaRPr lang="en-GB"/>
          </a:p>
        </p:txBody>
      </p:sp>
      <p:sp>
        <p:nvSpPr>
          <p:cNvPr id="39" name="Rectangle 18"/>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a:latin typeface="Arial Black" pitchFamily="34" charset="0"/>
              </a:defRPr>
            </a:lvl1pPr>
          </a:lstStyle>
          <a:p>
            <a:pPr>
              <a:defRPr/>
            </a:pPr>
            <a:fld id="{EF6AB362-8474-4024-8F9C-C8201D2D8D32}" type="slidenum">
              <a:rPr lang="en-GB"/>
              <a:pPr>
                <a:defRPr/>
              </a:pPr>
              <a:t>‹#›</a:t>
            </a:fld>
            <a:endParaRPr lang="en-GB"/>
          </a:p>
        </p:txBody>
      </p:sp>
      <p:pic>
        <p:nvPicPr>
          <p:cNvPr id="4106" name="Picture 19" descr="feature creep with text and transparencyt.gif"/>
          <p:cNvPicPr>
            <a:picLocks noChangeAspect="1"/>
          </p:cNvPicPr>
          <p:nvPr userDrawn="1"/>
        </p:nvPicPr>
        <p:blipFill>
          <a:blip r:embed="rId13"/>
          <a:srcRect/>
          <a:stretch>
            <a:fillRect/>
          </a:stretch>
        </p:blipFill>
        <p:spPr bwMode="auto">
          <a:xfrm>
            <a:off x="0" y="0"/>
            <a:ext cx="1179513" cy="550863"/>
          </a:xfrm>
          <a:prstGeom prst="rect">
            <a:avLst/>
          </a:prstGeom>
          <a:noFill/>
          <a:ln w="9525">
            <a:noFill/>
            <a:miter lim="800000"/>
            <a:headEnd/>
            <a:tailEnd/>
          </a:ln>
        </p:spPr>
      </p:pic>
      <p:sp>
        <p:nvSpPr>
          <p:cNvPr id="21" name="TextBox 20"/>
          <p:cNvSpPr txBox="1"/>
          <p:nvPr userDrawn="1"/>
        </p:nvSpPr>
        <p:spPr>
          <a:xfrm>
            <a:off x="7683500" y="0"/>
            <a:ext cx="1460500" cy="200025"/>
          </a:xfrm>
          <a:prstGeom prst="rect">
            <a:avLst/>
          </a:prstGeom>
          <a:noFill/>
        </p:spPr>
        <p:txBody>
          <a:bodyPr wrap="none">
            <a:spAutoFit/>
          </a:bodyPr>
          <a:lstStyle/>
          <a:p>
            <a:pPr>
              <a:defRPr/>
            </a:pPr>
            <a:r>
              <a:rPr lang="en-GB" sz="700" b="1" dirty="0">
                <a:latin typeface="Arial" charset="0"/>
              </a:rPr>
              <a:t>Copyright Feature Creep 2008</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200">
          <a:solidFill>
            <a:srgbClr val="9E171B"/>
          </a:solidFill>
          <a:latin typeface="+mj-lt"/>
          <a:ea typeface="+mj-ea"/>
          <a:cs typeface="+mj-cs"/>
        </a:defRPr>
      </a:lvl1pPr>
      <a:lvl2pPr algn="l" rtl="0" eaLnBrk="0" fontAlgn="base" hangingPunct="0">
        <a:spcBef>
          <a:spcPct val="0"/>
        </a:spcBef>
        <a:spcAft>
          <a:spcPct val="0"/>
        </a:spcAft>
        <a:defRPr sz="4200">
          <a:solidFill>
            <a:srgbClr val="9E171B"/>
          </a:solidFill>
          <a:latin typeface="Arial" pitchFamily="34" charset="0"/>
        </a:defRPr>
      </a:lvl2pPr>
      <a:lvl3pPr algn="l" rtl="0" eaLnBrk="0" fontAlgn="base" hangingPunct="0">
        <a:spcBef>
          <a:spcPct val="0"/>
        </a:spcBef>
        <a:spcAft>
          <a:spcPct val="0"/>
        </a:spcAft>
        <a:defRPr sz="4200">
          <a:solidFill>
            <a:srgbClr val="9E171B"/>
          </a:solidFill>
          <a:latin typeface="Arial" pitchFamily="34" charset="0"/>
        </a:defRPr>
      </a:lvl3pPr>
      <a:lvl4pPr algn="l" rtl="0" eaLnBrk="0" fontAlgn="base" hangingPunct="0">
        <a:spcBef>
          <a:spcPct val="0"/>
        </a:spcBef>
        <a:spcAft>
          <a:spcPct val="0"/>
        </a:spcAft>
        <a:defRPr sz="4200">
          <a:solidFill>
            <a:srgbClr val="9E171B"/>
          </a:solidFill>
          <a:latin typeface="Arial" pitchFamily="34" charset="0"/>
        </a:defRPr>
      </a:lvl4pPr>
      <a:lvl5pPr algn="l" rtl="0" eaLnBrk="0" fontAlgn="base" hangingPunct="0">
        <a:spcBef>
          <a:spcPct val="0"/>
        </a:spcBef>
        <a:spcAft>
          <a:spcPct val="0"/>
        </a:spcAft>
        <a:defRPr sz="4200">
          <a:solidFill>
            <a:srgbClr val="9E171B"/>
          </a:solidFill>
          <a:latin typeface="Arial" pitchFamily="34" charset="0"/>
        </a:defRPr>
      </a:lvl5pPr>
      <a:lvl6pPr marL="457200" algn="l" rtl="0" eaLnBrk="0" fontAlgn="base" hangingPunct="0">
        <a:spcBef>
          <a:spcPct val="0"/>
        </a:spcBef>
        <a:spcAft>
          <a:spcPct val="0"/>
        </a:spcAft>
        <a:defRPr sz="4200">
          <a:solidFill>
            <a:srgbClr val="9E171B"/>
          </a:solidFill>
          <a:latin typeface="Arial" pitchFamily="34" charset="0"/>
        </a:defRPr>
      </a:lvl6pPr>
      <a:lvl7pPr marL="914400" algn="l" rtl="0" eaLnBrk="0" fontAlgn="base" hangingPunct="0">
        <a:spcBef>
          <a:spcPct val="0"/>
        </a:spcBef>
        <a:spcAft>
          <a:spcPct val="0"/>
        </a:spcAft>
        <a:defRPr sz="4200">
          <a:solidFill>
            <a:srgbClr val="9E171B"/>
          </a:solidFill>
          <a:latin typeface="Arial" pitchFamily="34" charset="0"/>
        </a:defRPr>
      </a:lvl7pPr>
      <a:lvl8pPr marL="1371600" algn="l" rtl="0" eaLnBrk="0" fontAlgn="base" hangingPunct="0">
        <a:spcBef>
          <a:spcPct val="0"/>
        </a:spcBef>
        <a:spcAft>
          <a:spcPct val="0"/>
        </a:spcAft>
        <a:defRPr sz="4200">
          <a:solidFill>
            <a:srgbClr val="9E171B"/>
          </a:solidFill>
          <a:latin typeface="Arial" pitchFamily="34" charset="0"/>
        </a:defRPr>
      </a:lvl8pPr>
      <a:lvl9pPr marL="1828800" algn="l" rtl="0" eaLnBrk="0" fontAlgn="base" hangingPunct="0">
        <a:spcBef>
          <a:spcPct val="0"/>
        </a:spcBef>
        <a:spcAft>
          <a:spcPct val="0"/>
        </a:spcAft>
        <a:defRPr sz="4200">
          <a:solidFill>
            <a:srgbClr val="9E171B"/>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Microsoft_Office_Excel_Chart3.xls"/><Relationship Id="rId4" Type="http://schemas.openxmlformats.org/officeDocument/2006/relationships/oleObject" Target="../embeddings/Microsoft_Office_Excel_Chart2.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Presentations/adlinkMouseOver(event,this,3);" TargetMode="External"/><Relationship Id="rId2" Type="http://schemas.openxmlformats.org/officeDocument/2006/relationships/hyperlink" Target="http://www.youngmoney.com/entrepreneur/advice/040501"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idx="4294967295"/>
          </p:nvPr>
        </p:nvSpPr>
        <p:spPr>
          <a:xfrm>
            <a:off x="612775" y="1976438"/>
            <a:ext cx="8280400" cy="1752600"/>
          </a:xfrm>
        </p:spPr>
        <p:txBody>
          <a:bodyPr/>
          <a:lstStyle/>
          <a:p>
            <a:pPr eaLnBrk="1" hangingPunct="1">
              <a:defRPr/>
            </a:pPr>
            <a:r>
              <a:rPr lang="en-GB" sz="4400" smtClean="0">
                <a:solidFill>
                  <a:srgbClr val="FFFFFF"/>
                </a:solidFill>
                <a:effectLst>
                  <a:outerShdw blurRad="38100" dist="38100" dir="2700000" algn="tl">
                    <a:srgbClr val="C0C0C0"/>
                  </a:outerShdw>
                </a:effectLst>
              </a:rPr>
              <a:t>Product X Release Y:</a:t>
            </a:r>
            <a:br>
              <a:rPr lang="en-GB" sz="4400" smtClean="0">
                <a:solidFill>
                  <a:srgbClr val="FFFFFF"/>
                </a:solidFill>
                <a:effectLst>
                  <a:outerShdw blurRad="38100" dist="38100" dir="2700000" algn="tl">
                    <a:srgbClr val="C0C0C0"/>
                  </a:outerShdw>
                </a:effectLst>
              </a:rPr>
            </a:br>
            <a:r>
              <a:rPr lang="en-GB" sz="4400" smtClean="0">
                <a:solidFill>
                  <a:srgbClr val="FFFFFF"/>
                </a:solidFill>
                <a:effectLst>
                  <a:outerShdw blurRad="38100" dist="38100" dir="2700000" algn="tl">
                    <a:srgbClr val="C0C0C0"/>
                  </a:outerShdw>
                </a:effectLst>
              </a:rPr>
              <a:t>Concept Commit V1</a:t>
            </a:r>
          </a:p>
        </p:txBody>
      </p:sp>
      <p:sp>
        <p:nvSpPr>
          <p:cNvPr id="5123" name="Rectangle 4"/>
          <p:cNvSpPr>
            <a:spLocks noChangeArrowheads="1"/>
          </p:cNvSpPr>
          <p:nvPr/>
        </p:nvSpPr>
        <p:spPr bwMode="auto">
          <a:xfrm>
            <a:off x="3041650" y="4664075"/>
            <a:ext cx="1638300" cy="825500"/>
          </a:xfrm>
          <a:prstGeom prst="rect">
            <a:avLst/>
          </a:prstGeom>
          <a:noFill/>
          <a:ln w="9525">
            <a:noFill/>
            <a:miter lim="800000"/>
            <a:headEnd/>
            <a:tailEnd/>
          </a:ln>
        </p:spPr>
        <p:txBody>
          <a:bodyPr wrap="none">
            <a:spAutoFit/>
          </a:bodyPr>
          <a:lstStyle/>
          <a:p>
            <a:r>
              <a:rPr lang="en-GB" sz="1600"/>
              <a:t>Josephine Soap</a:t>
            </a:r>
          </a:p>
          <a:p>
            <a:r>
              <a:rPr lang="en-GB" sz="1600"/>
              <a:t>Freda Bloggs</a:t>
            </a:r>
          </a:p>
          <a:p>
            <a:r>
              <a:rPr lang="en-GB" sz="1600"/>
              <a:t>Hugh Jarse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2282825" y="1343025"/>
            <a:ext cx="4511675" cy="4606925"/>
          </a:xfrm>
          <a:custGeom>
            <a:avLst/>
            <a:gdLst>
              <a:gd name="T0" fmla="*/ 2147483647 w 2495"/>
              <a:gd name="T1" fmla="*/ 2147483647 h 3130"/>
              <a:gd name="T2" fmla="*/ 0 w 2495"/>
              <a:gd name="T3" fmla="*/ 2147483647 h 3130"/>
              <a:gd name="T4" fmla="*/ 2147483647 w 2495"/>
              <a:gd name="T5" fmla="*/ 0 h 3130"/>
              <a:gd name="T6" fmla="*/ 2147483647 w 2495"/>
              <a:gd name="T7" fmla="*/ 2147483647 h 3130"/>
              <a:gd name="T8" fmla="*/ 2147483647 w 2495"/>
              <a:gd name="T9" fmla="*/ 2147483647 h 3130"/>
              <a:gd name="T10" fmla="*/ 0 60000 65536"/>
              <a:gd name="T11" fmla="*/ 0 60000 65536"/>
              <a:gd name="T12" fmla="*/ 0 60000 65536"/>
              <a:gd name="T13" fmla="*/ 0 60000 65536"/>
              <a:gd name="T14" fmla="*/ 0 60000 65536"/>
              <a:gd name="T15" fmla="*/ 0 w 2495"/>
              <a:gd name="T16" fmla="*/ 0 h 3130"/>
              <a:gd name="T17" fmla="*/ 2495 w 2495"/>
              <a:gd name="T18" fmla="*/ 3130 h 3130"/>
            </a:gdLst>
            <a:ahLst/>
            <a:cxnLst>
              <a:cxn ang="T10">
                <a:pos x="T0" y="T1"/>
              </a:cxn>
              <a:cxn ang="T11">
                <a:pos x="T2" y="T3"/>
              </a:cxn>
              <a:cxn ang="T12">
                <a:pos x="T4" y="T5"/>
              </a:cxn>
              <a:cxn ang="T13">
                <a:pos x="T6" y="T7"/>
              </a:cxn>
              <a:cxn ang="T14">
                <a:pos x="T8" y="T9"/>
              </a:cxn>
            </a:cxnLst>
            <a:rect l="T15" t="T16" r="T17" b="T18"/>
            <a:pathLst>
              <a:path w="2495" h="3130">
                <a:moveTo>
                  <a:pt x="1225" y="3130"/>
                </a:moveTo>
                <a:lnTo>
                  <a:pt x="0" y="1996"/>
                </a:lnTo>
                <a:lnTo>
                  <a:pt x="1225" y="0"/>
                </a:lnTo>
                <a:lnTo>
                  <a:pt x="2495" y="1905"/>
                </a:lnTo>
                <a:lnTo>
                  <a:pt x="1179" y="3130"/>
                </a:lnTo>
              </a:path>
            </a:pathLst>
          </a:custGeom>
          <a:solidFill>
            <a:srgbClr val="CCFFCC">
              <a:alpha val="52940"/>
            </a:srgbClr>
          </a:solidFill>
          <a:ln w="9525">
            <a:solidFill>
              <a:schemeClr val="bg2"/>
            </a:solidFill>
            <a:round/>
            <a:headEnd/>
            <a:tailEnd/>
          </a:ln>
        </p:spPr>
        <p:txBody>
          <a:bodyPr wrap="none" anchor="ctr"/>
          <a:lstStyle/>
          <a:p>
            <a:endParaRPr lang="en-US" sz="1800"/>
          </a:p>
        </p:txBody>
      </p:sp>
      <p:sp>
        <p:nvSpPr>
          <p:cNvPr id="27652" name="Rectangle 3"/>
          <p:cNvSpPr>
            <a:spLocks noGrp="1" noChangeArrowheads="1"/>
          </p:cNvSpPr>
          <p:nvPr>
            <p:ph type="title" idx="4294967295"/>
          </p:nvPr>
        </p:nvSpPr>
        <p:spPr>
          <a:xfrm>
            <a:off x="373063" y="333375"/>
            <a:ext cx="7820025" cy="733425"/>
          </a:xfrm>
        </p:spPr>
        <p:txBody>
          <a:bodyPr>
            <a:normAutofit/>
          </a:bodyPr>
          <a:lstStyle/>
          <a:p>
            <a:pPr eaLnBrk="1" hangingPunct="1">
              <a:defRPr/>
            </a:pPr>
            <a:r>
              <a:rPr lang="en-GB" sz="3800" smtClean="0"/>
              <a:t>Strategy Radar</a:t>
            </a:r>
          </a:p>
        </p:txBody>
      </p:sp>
      <p:sp>
        <p:nvSpPr>
          <p:cNvPr id="14340" name="WordArt 4"/>
          <p:cNvSpPr>
            <a:spLocks noChangeArrowheads="1" noChangeShapeType="1" noTextEdit="1"/>
          </p:cNvSpPr>
          <p:nvPr/>
        </p:nvSpPr>
        <p:spPr bwMode="auto">
          <a:xfrm rot="-3093541">
            <a:off x="31750" y="2065338"/>
            <a:ext cx="2919413" cy="2046287"/>
          </a:xfrm>
          <a:prstGeom prst="rect">
            <a:avLst/>
          </a:prstGeom>
        </p:spPr>
        <p:txBody>
          <a:bodyPr spcFirstLastPara="1" wrap="none" fromWordArt="1">
            <a:prstTxWarp prst="textArchUp">
              <a:avLst>
                <a:gd name="adj" fmla="val 13525579"/>
              </a:avLst>
            </a:prstTxWarp>
          </a:bodyPr>
          <a:lstStyle/>
          <a:p>
            <a:r>
              <a:rPr lang="en-GB" sz="3600" kern="10">
                <a:ln w="9525">
                  <a:solidFill>
                    <a:srgbClr val="000000"/>
                  </a:solidFill>
                  <a:round/>
                  <a:headEnd/>
                  <a:tailEnd/>
                </a:ln>
                <a:solidFill>
                  <a:srgbClr val="000000"/>
                </a:solidFill>
                <a:latin typeface="Arial Black"/>
              </a:rPr>
              <a:t>Probability</a:t>
            </a:r>
          </a:p>
        </p:txBody>
      </p:sp>
      <p:grpSp>
        <p:nvGrpSpPr>
          <p:cNvPr id="14341" name="Group 5"/>
          <p:cNvGrpSpPr>
            <a:grpSpLocks/>
          </p:cNvGrpSpPr>
          <p:nvPr/>
        </p:nvGrpSpPr>
        <p:grpSpPr bwMode="auto">
          <a:xfrm>
            <a:off x="3735388" y="5189538"/>
            <a:ext cx="1493837" cy="687387"/>
            <a:chOff x="1536" y="3168"/>
            <a:chExt cx="1368" cy="624"/>
          </a:xfrm>
        </p:grpSpPr>
        <p:sp>
          <p:nvSpPr>
            <p:cNvPr id="14386" name="Arc 6"/>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4387" name="Arc 7"/>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grpSp>
        <p:nvGrpSpPr>
          <p:cNvPr id="14342" name="Group 8"/>
          <p:cNvGrpSpPr>
            <a:grpSpLocks/>
          </p:cNvGrpSpPr>
          <p:nvPr/>
        </p:nvGrpSpPr>
        <p:grpSpPr bwMode="auto">
          <a:xfrm>
            <a:off x="1738313" y="3078163"/>
            <a:ext cx="5680075" cy="2798762"/>
            <a:chOff x="1536" y="3168"/>
            <a:chExt cx="1368" cy="624"/>
          </a:xfrm>
        </p:grpSpPr>
        <p:sp>
          <p:nvSpPr>
            <p:cNvPr id="14384" name="Arc 9"/>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4385" name="Arc 10"/>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grpSp>
        <p:nvGrpSpPr>
          <p:cNvPr id="14343" name="Group 14"/>
          <p:cNvGrpSpPr>
            <a:grpSpLocks/>
          </p:cNvGrpSpPr>
          <p:nvPr/>
        </p:nvGrpSpPr>
        <p:grpSpPr bwMode="auto">
          <a:xfrm>
            <a:off x="755650" y="2028825"/>
            <a:ext cx="7561263" cy="3836988"/>
            <a:chOff x="1536" y="3168"/>
            <a:chExt cx="1368" cy="624"/>
          </a:xfrm>
        </p:grpSpPr>
        <p:sp>
          <p:nvSpPr>
            <p:cNvPr id="14382" name="Arc 15"/>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rot="10800000" vert="eaVert" wrap="none" anchor="ctr"/>
            <a:lstStyle/>
            <a:p>
              <a:endParaRPr lang="en-US" sz="1800"/>
            </a:p>
          </p:txBody>
        </p:sp>
        <p:sp>
          <p:nvSpPr>
            <p:cNvPr id="14383" name="Arc 16"/>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vert="eaVert" wrap="none" anchor="ctr"/>
            <a:lstStyle/>
            <a:p>
              <a:endParaRPr lang="en-US" sz="1800"/>
            </a:p>
          </p:txBody>
        </p:sp>
      </p:grpSp>
      <p:grpSp>
        <p:nvGrpSpPr>
          <p:cNvPr id="14344" name="Group 17"/>
          <p:cNvGrpSpPr>
            <a:grpSpLocks/>
          </p:cNvGrpSpPr>
          <p:nvPr/>
        </p:nvGrpSpPr>
        <p:grpSpPr bwMode="auto">
          <a:xfrm>
            <a:off x="0" y="981075"/>
            <a:ext cx="9144000" cy="4895850"/>
            <a:chOff x="1536" y="3168"/>
            <a:chExt cx="1368" cy="624"/>
          </a:xfrm>
        </p:grpSpPr>
        <p:sp>
          <p:nvSpPr>
            <p:cNvPr id="14380" name="Arc 18"/>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4381" name="Arc 19"/>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sp>
        <p:nvSpPr>
          <p:cNvPr id="14345" name="Line 20"/>
          <p:cNvSpPr>
            <a:spLocks noChangeShapeType="1"/>
          </p:cNvSpPr>
          <p:nvPr/>
        </p:nvSpPr>
        <p:spPr bwMode="auto">
          <a:xfrm>
            <a:off x="152400" y="5926138"/>
            <a:ext cx="8991600" cy="1587"/>
          </a:xfrm>
          <a:prstGeom prst="line">
            <a:avLst/>
          </a:prstGeom>
          <a:noFill/>
          <a:ln w="9525">
            <a:solidFill>
              <a:schemeClr val="tx1"/>
            </a:solidFill>
            <a:round/>
            <a:headEnd/>
            <a:tailEnd/>
          </a:ln>
        </p:spPr>
        <p:txBody>
          <a:bodyPr/>
          <a:lstStyle/>
          <a:p>
            <a:endParaRPr lang="en-GB"/>
          </a:p>
        </p:txBody>
      </p:sp>
      <p:sp>
        <p:nvSpPr>
          <p:cNvPr id="14346" name="Line 21"/>
          <p:cNvSpPr>
            <a:spLocks noChangeShapeType="1"/>
          </p:cNvSpPr>
          <p:nvPr/>
        </p:nvSpPr>
        <p:spPr bwMode="auto">
          <a:xfrm flipV="1">
            <a:off x="4495800" y="973138"/>
            <a:ext cx="1588" cy="4953000"/>
          </a:xfrm>
          <a:prstGeom prst="line">
            <a:avLst/>
          </a:prstGeom>
          <a:noFill/>
          <a:ln w="9525">
            <a:solidFill>
              <a:schemeClr val="tx1"/>
            </a:solidFill>
            <a:round/>
            <a:headEnd/>
            <a:tailEnd/>
          </a:ln>
        </p:spPr>
        <p:txBody>
          <a:bodyPr/>
          <a:lstStyle/>
          <a:p>
            <a:endParaRPr lang="en-GB"/>
          </a:p>
        </p:txBody>
      </p:sp>
      <p:sp>
        <p:nvSpPr>
          <p:cNvPr id="14347" name="Text Box 22"/>
          <p:cNvSpPr txBox="1">
            <a:spLocks noChangeArrowheads="1"/>
          </p:cNvSpPr>
          <p:nvPr/>
        </p:nvSpPr>
        <p:spPr bwMode="auto">
          <a:xfrm>
            <a:off x="4140200" y="333375"/>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100%</a:t>
            </a:r>
          </a:p>
        </p:txBody>
      </p:sp>
      <p:sp>
        <p:nvSpPr>
          <p:cNvPr id="14348" name="Text Box 23"/>
          <p:cNvSpPr txBox="1">
            <a:spLocks noChangeArrowheads="1"/>
          </p:cNvSpPr>
          <p:nvPr/>
        </p:nvSpPr>
        <p:spPr bwMode="auto">
          <a:xfrm>
            <a:off x="0" y="5845175"/>
            <a:ext cx="762000" cy="366713"/>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0%</a:t>
            </a:r>
          </a:p>
        </p:txBody>
      </p:sp>
      <p:sp>
        <p:nvSpPr>
          <p:cNvPr id="14349" name="Text Box 24"/>
          <p:cNvSpPr txBox="1">
            <a:spLocks noChangeArrowheads="1"/>
          </p:cNvSpPr>
          <p:nvPr/>
        </p:nvSpPr>
        <p:spPr bwMode="auto">
          <a:xfrm>
            <a:off x="8589963" y="5837238"/>
            <a:ext cx="762000" cy="366712"/>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0%</a:t>
            </a:r>
          </a:p>
        </p:txBody>
      </p:sp>
      <p:sp>
        <p:nvSpPr>
          <p:cNvPr id="14350" name="WordArt 26"/>
          <p:cNvSpPr>
            <a:spLocks noChangeArrowheads="1" noChangeShapeType="1" noTextEdit="1"/>
          </p:cNvSpPr>
          <p:nvPr/>
        </p:nvSpPr>
        <p:spPr bwMode="auto">
          <a:xfrm rot="-4459752">
            <a:off x="2532063" y="4899025"/>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2009</a:t>
            </a:r>
          </a:p>
        </p:txBody>
      </p:sp>
      <p:sp>
        <p:nvSpPr>
          <p:cNvPr id="14351" name="WordArt 27"/>
          <p:cNvSpPr>
            <a:spLocks noChangeArrowheads="1" noChangeShapeType="1" noTextEdit="1"/>
          </p:cNvSpPr>
          <p:nvPr/>
        </p:nvSpPr>
        <p:spPr bwMode="auto">
          <a:xfrm rot="-4459752">
            <a:off x="1430338" y="4697412"/>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2010</a:t>
            </a:r>
          </a:p>
        </p:txBody>
      </p:sp>
      <p:sp>
        <p:nvSpPr>
          <p:cNvPr id="14352" name="WordArt 28"/>
          <p:cNvSpPr>
            <a:spLocks noChangeArrowheads="1" noChangeShapeType="1" noTextEdit="1"/>
          </p:cNvSpPr>
          <p:nvPr/>
        </p:nvSpPr>
        <p:spPr bwMode="auto">
          <a:xfrm rot="-4459752">
            <a:off x="495301" y="4554537"/>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2011</a:t>
            </a:r>
          </a:p>
        </p:txBody>
      </p:sp>
      <p:sp>
        <p:nvSpPr>
          <p:cNvPr id="14353" name="WordArt 29"/>
          <p:cNvSpPr>
            <a:spLocks noChangeArrowheads="1" noChangeShapeType="1" noTextEdit="1"/>
          </p:cNvSpPr>
          <p:nvPr/>
        </p:nvSpPr>
        <p:spPr bwMode="auto">
          <a:xfrm>
            <a:off x="3735388" y="6138863"/>
            <a:ext cx="1504950" cy="1436687"/>
          </a:xfrm>
          <a:prstGeom prst="rect">
            <a:avLst/>
          </a:prstGeom>
        </p:spPr>
        <p:txBody>
          <a:bodyPr spcFirstLastPara="1" wrap="none" fromWordArt="1">
            <a:prstTxWarp prst="textArchUp">
              <a:avLst>
                <a:gd name="adj" fmla="val 14269188"/>
              </a:avLst>
            </a:prstTxWarp>
          </a:bodyPr>
          <a:lstStyle/>
          <a:p>
            <a:r>
              <a:rPr lang="en-GB" sz="3600" kern="10">
                <a:ln w="9525">
                  <a:solidFill>
                    <a:srgbClr val="000000"/>
                  </a:solidFill>
                  <a:round/>
                  <a:headEnd/>
                  <a:tailEnd/>
                </a:ln>
                <a:solidFill>
                  <a:srgbClr val="000000"/>
                </a:solidFill>
                <a:latin typeface="Arial Black"/>
              </a:rPr>
              <a:t>NOW</a:t>
            </a:r>
          </a:p>
        </p:txBody>
      </p:sp>
      <p:sp>
        <p:nvSpPr>
          <p:cNvPr id="14354" name="Line 31"/>
          <p:cNvSpPr>
            <a:spLocks noChangeShapeType="1"/>
          </p:cNvSpPr>
          <p:nvPr/>
        </p:nvSpPr>
        <p:spPr bwMode="auto">
          <a:xfrm flipV="1">
            <a:off x="4495800" y="2524125"/>
            <a:ext cx="4454525" cy="3325813"/>
          </a:xfrm>
          <a:prstGeom prst="line">
            <a:avLst/>
          </a:prstGeom>
          <a:noFill/>
          <a:ln w="9525" cap="rnd">
            <a:solidFill>
              <a:schemeClr val="tx1"/>
            </a:solidFill>
            <a:prstDash val="sysDot"/>
            <a:round/>
            <a:headEnd/>
            <a:tailEnd/>
          </a:ln>
        </p:spPr>
        <p:txBody>
          <a:bodyPr/>
          <a:lstStyle/>
          <a:p>
            <a:endParaRPr lang="en-GB"/>
          </a:p>
        </p:txBody>
      </p:sp>
      <p:sp>
        <p:nvSpPr>
          <p:cNvPr id="14355" name="Text Box 32"/>
          <p:cNvSpPr txBox="1">
            <a:spLocks noChangeArrowheads="1"/>
          </p:cNvSpPr>
          <p:nvPr/>
        </p:nvSpPr>
        <p:spPr bwMode="auto">
          <a:xfrm>
            <a:off x="8229600" y="1700213"/>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x%</a:t>
            </a:r>
          </a:p>
        </p:txBody>
      </p:sp>
      <p:sp>
        <p:nvSpPr>
          <p:cNvPr id="14356" name="Line 33"/>
          <p:cNvSpPr>
            <a:spLocks noChangeShapeType="1"/>
          </p:cNvSpPr>
          <p:nvPr/>
        </p:nvSpPr>
        <p:spPr bwMode="auto">
          <a:xfrm flipH="1" flipV="1">
            <a:off x="0" y="2589213"/>
            <a:ext cx="4495800" cy="3336925"/>
          </a:xfrm>
          <a:prstGeom prst="line">
            <a:avLst/>
          </a:prstGeom>
          <a:noFill/>
          <a:ln w="9525" cap="rnd">
            <a:solidFill>
              <a:schemeClr val="tx1"/>
            </a:solidFill>
            <a:prstDash val="sysDot"/>
            <a:round/>
            <a:headEnd/>
            <a:tailEnd/>
          </a:ln>
        </p:spPr>
        <p:txBody>
          <a:bodyPr/>
          <a:lstStyle/>
          <a:p>
            <a:endParaRPr lang="en-GB"/>
          </a:p>
        </p:txBody>
      </p:sp>
      <p:sp>
        <p:nvSpPr>
          <p:cNvPr id="14357" name="Text Box 34"/>
          <p:cNvSpPr txBox="1">
            <a:spLocks noChangeArrowheads="1"/>
          </p:cNvSpPr>
          <p:nvPr/>
        </p:nvSpPr>
        <p:spPr bwMode="auto">
          <a:xfrm>
            <a:off x="0" y="1666875"/>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x%</a:t>
            </a:r>
          </a:p>
        </p:txBody>
      </p:sp>
      <p:sp>
        <p:nvSpPr>
          <p:cNvPr id="18471" name="Text Box 39"/>
          <p:cNvSpPr txBox="1">
            <a:spLocks noChangeArrowheads="1"/>
          </p:cNvSpPr>
          <p:nvPr/>
        </p:nvSpPr>
        <p:spPr bwMode="auto">
          <a:xfrm>
            <a:off x="4124325" y="5495925"/>
            <a:ext cx="7620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.Net 3</a:t>
            </a:r>
          </a:p>
        </p:txBody>
      </p:sp>
      <p:sp>
        <p:nvSpPr>
          <p:cNvPr id="18474" name="Text Box 42"/>
          <p:cNvSpPr txBox="1">
            <a:spLocks noChangeArrowheads="1"/>
          </p:cNvSpPr>
          <p:nvPr/>
        </p:nvSpPr>
        <p:spPr bwMode="auto">
          <a:xfrm>
            <a:off x="6548438" y="4073525"/>
            <a:ext cx="7620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Web 2.0</a:t>
            </a:r>
          </a:p>
        </p:txBody>
      </p:sp>
      <p:sp>
        <p:nvSpPr>
          <p:cNvPr id="18477" name="Text Box 45"/>
          <p:cNvSpPr txBox="1">
            <a:spLocks noChangeArrowheads="1"/>
          </p:cNvSpPr>
          <p:nvPr/>
        </p:nvSpPr>
        <p:spPr bwMode="auto">
          <a:xfrm>
            <a:off x="7334250" y="598488"/>
            <a:ext cx="8636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Technology</a:t>
            </a:r>
          </a:p>
        </p:txBody>
      </p:sp>
      <p:sp>
        <p:nvSpPr>
          <p:cNvPr id="18478" name="Text Box 46"/>
          <p:cNvSpPr txBox="1">
            <a:spLocks noChangeArrowheads="1"/>
          </p:cNvSpPr>
          <p:nvPr/>
        </p:nvSpPr>
        <p:spPr bwMode="auto">
          <a:xfrm>
            <a:off x="7334250" y="885825"/>
            <a:ext cx="863600" cy="254000"/>
          </a:xfrm>
          <a:prstGeom prst="rect">
            <a:avLst/>
          </a:prstGeom>
          <a:solidFill>
            <a:srgbClr val="CCFFFF"/>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Feature</a:t>
            </a:r>
          </a:p>
        </p:txBody>
      </p:sp>
      <p:sp>
        <p:nvSpPr>
          <p:cNvPr id="18479" name="Text Box 47"/>
          <p:cNvSpPr txBox="1">
            <a:spLocks noChangeArrowheads="1"/>
          </p:cNvSpPr>
          <p:nvPr/>
        </p:nvSpPr>
        <p:spPr bwMode="auto">
          <a:xfrm>
            <a:off x="7334250" y="1173163"/>
            <a:ext cx="863600" cy="254000"/>
          </a:xfrm>
          <a:prstGeom prst="rect">
            <a:avLst/>
          </a:prstGeom>
          <a:solidFill>
            <a:srgbClr val="FFFF99"/>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Business</a:t>
            </a:r>
          </a:p>
        </p:txBody>
      </p:sp>
      <p:sp>
        <p:nvSpPr>
          <p:cNvPr id="18480" name="Text Box 48"/>
          <p:cNvSpPr txBox="1">
            <a:spLocks noChangeArrowheads="1"/>
          </p:cNvSpPr>
          <p:nvPr/>
        </p:nvSpPr>
        <p:spPr bwMode="auto">
          <a:xfrm>
            <a:off x="3233738" y="4503738"/>
            <a:ext cx="863600" cy="254000"/>
          </a:xfrm>
          <a:prstGeom prst="rect">
            <a:avLst/>
          </a:prstGeom>
          <a:solidFill>
            <a:srgbClr val="FFFF99"/>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SaaS</a:t>
            </a:r>
          </a:p>
        </p:txBody>
      </p:sp>
      <p:sp>
        <p:nvSpPr>
          <p:cNvPr id="18489" name="Text Box 57"/>
          <p:cNvSpPr txBox="1">
            <a:spLocks noChangeArrowheads="1"/>
          </p:cNvSpPr>
          <p:nvPr/>
        </p:nvSpPr>
        <p:spPr bwMode="auto">
          <a:xfrm>
            <a:off x="5802313" y="4826000"/>
            <a:ext cx="7620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InfoPath</a:t>
            </a:r>
          </a:p>
        </p:txBody>
      </p:sp>
      <p:sp>
        <p:nvSpPr>
          <p:cNvPr id="18491" name="Text Box 59"/>
          <p:cNvSpPr txBox="1">
            <a:spLocks noChangeArrowheads="1"/>
          </p:cNvSpPr>
          <p:nvPr/>
        </p:nvSpPr>
        <p:spPr bwMode="auto">
          <a:xfrm>
            <a:off x="2195513" y="4540250"/>
            <a:ext cx="762000" cy="254000"/>
          </a:xfrm>
          <a:prstGeom prst="rect">
            <a:avLst/>
          </a:prstGeom>
          <a:solidFill>
            <a:srgbClr val="CCFFFF"/>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Redaction</a:t>
            </a:r>
          </a:p>
        </p:txBody>
      </p:sp>
      <p:sp>
        <p:nvSpPr>
          <p:cNvPr id="14366" name="Freeform 62"/>
          <p:cNvSpPr>
            <a:spLocks/>
          </p:cNvSpPr>
          <p:nvPr/>
        </p:nvSpPr>
        <p:spPr bwMode="auto">
          <a:xfrm>
            <a:off x="323850" y="1844675"/>
            <a:ext cx="1223963" cy="1584325"/>
          </a:xfrm>
          <a:custGeom>
            <a:avLst/>
            <a:gdLst>
              <a:gd name="T0" fmla="*/ 0 w 771"/>
              <a:gd name="T1" fmla="*/ 2147483647 h 998"/>
              <a:gd name="T2" fmla="*/ 2147483647 w 771"/>
              <a:gd name="T3" fmla="*/ 2147483647 h 998"/>
              <a:gd name="T4" fmla="*/ 2147483647 w 771"/>
              <a:gd name="T5" fmla="*/ 0 h 998"/>
              <a:gd name="T6" fmla="*/ 0 60000 65536"/>
              <a:gd name="T7" fmla="*/ 0 60000 65536"/>
              <a:gd name="T8" fmla="*/ 0 60000 65536"/>
              <a:gd name="T9" fmla="*/ 0 w 771"/>
              <a:gd name="T10" fmla="*/ 0 h 998"/>
              <a:gd name="T11" fmla="*/ 771 w 771"/>
              <a:gd name="T12" fmla="*/ 998 h 998"/>
            </a:gdLst>
            <a:ahLst/>
            <a:cxnLst>
              <a:cxn ang="T6">
                <a:pos x="T0" y="T1"/>
              </a:cxn>
              <a:cxn ang="T7">
                <a:pos x="T2" y="T3"/>
              </a:cxn>
              <a:cxn ang="T8">
                <a:pos x="T4" y="T5"/>
              </a:cxn>
            </a:cxnLst>
            <a:rect l="T9" t="T10" r="T11" b="T12"/>
            <a:pathLst>
              <a:path w="771" h="998">
                <a:moveTo>
                  <a:pt x="0" y="998"/>
                </a:moveTo>
                <a:cubicBezTo>
                  <a:pt x="94" y="809"/>
                  <a:pt x="189" y="620"/>
                  <a:pt x="317" y="454"/>
                </a:cubicBezTo>
                <a:cubicBezTo>
                  <a:pt x="445" y="288"/>
                  <a:pt x="608" y="144"/>
                  <a:pt x="771" y="0"/>
                </a:cubicBezTo>
              </a:path>
            </a:pathLst>
          </a:custGeom>
          <a:noFill/>
          <a:ln w="22225">
            <a:solidFill>
              <a:srgbClr val="000000"/>
            </a:solidFill>
            <a:round/>
            <a:headEnd type="triangle" w="lg" len="med"/>
            <a:tailEnd type="triangle" w="lg" len="med"/>
          </a:ln>
        </p:spPr>
        <p:txBody>
          <a:bodyPr wrap="none" anchor="ctr"/>
          <a:lstStyle/>
          <a:p>
            <a:endParaRPr lang="en-US" sz="1800"/>
          </a:p>
        </p:txBody>
      </p:sp>
      <p:sp>
        <p:nvSpPr>
          <p:cNvPr id="14367" name="Freeform 63"/>
          <p:cNvSpPr>
            <a:spLocks/>
          </p:cNvSpPr>
          <p:nvPr/>
        </p:nvSpPr>
        <p:spPr bwMode="auto">
          <a:xfrm>
            <a:off x="2430463" y="4221163"/>
            <a:ext cx="2079625" cy="1716087"/>
          </a:xfrm>
          <a:custGeom>
            <a:avLst/>
            <a:gdLst>
              <a:gd name="T0" fmla="*/ 2147483647 w 1310"/>
              <a:gd name="T1" fmla="*/ 2147483647 h 1081"/>
              <a:gd name="T2" fmla="*/ 2147483647 w 1310"/>
              <a:gd name="T3" fmla="*/ 2147483647 h 1081"/>
              <a:gd name="T4" fmla="*/ 2147483647 w 1310"/>
              <a:gd name="T5" fmla="*/ 2147483647 h 1081"/>
              <a:gd name="T6" fmla="*/ 2147483647 w 1310"/>
              <a:gd name="T7" fmla="*/ 2147483647 h 1081"/>
              <a:gd name="T8" fmla="*/ 2147483647 w 1310"/>
              <a:gd name="T9" fmla="*/ 2147483647 h 1081"/>
              <a:gd name="T10" fmla="*/ 2147483647 w 1310"/>
              <a:gd name="T11" fmla="*/ 2147483647 h 1081"/>
              <a:gd name="T12" fmla="*/ 2147483647 w 1310"/>
              <a:gd name="T13" fmla="*/ 2147483647 h 1081"/>
              <a:gd name="T14" fmla="*/ 2147483647 w 1310"/>
              <a:gd name="T15" fmla="*/ 2147483647 h 1081"/>
              <a:gd name="T16" fmla="*/ 2147483647 w 1310"/>
              <a:gd name="T17" fmla="*/ 2147483647 h 1081"/>
              <a:gd name="T18" fmla="*/ 2147483647 w 1310"/>
              <a:gd name="T19" fmla="*/ 2147483647 h 1081"/>
              <a:gd name="T20" fmla="*/ 2147483647 w 1310"/>
              <a:gd name="T21" fmla="*/ 2147483647 h 1081"/>
              <a:gd name="T22" fmla="*/ 2147483647 w 1310"/>
              <a:gd name="T23" fmla="*/ 2147483647 h 1081"/>
              <a:gd name="T24" fmla="*/ 2147483647 w 1310"/>
              <a:gd name="T25" fmla="*/ 2147483647 h 1081"/>
              <a:gd name="T26" fmla="*/ 2147483647 w 1310"/>
              <a:gd name="T27" fmla="*/ 2147483647 h 1081"/>
              <a:gd name="T28" fmla="*/ 2147483647 w 1310"/>
              <a:gd name="T29" fmla="*/ 2147483647 h 1081"/>
              <a:gd name="T30" fmla="*/ 2147483647 w 1310"/>
              <a:gd name="T31" fmla="*/ 2147483647 h 1081"/>
              <a:gd name="T32" fmla="*/ 2147483647 w 1310"/>
              <a:gd name="T33" fmla="*/ 2147483647 h 1081"/>
              <a:gd name="T34" fmla="*/ 2147483647 w 1310"/>
              <a:gd name="T35" fmla="*/ 2147483647 h 1081"/>
              <a:gd name="T36" fmla="*/ 2147483647 w 1310"/>
              <a:gd name="T37" fmla="*/ 2147483647 h 1081"/>
              <a:gd name="T38" fmla="*/ 2147483647 w 1310"/>
              <a:gd name="T39" fmla="*/ 2147483647 h 1081"/>
              <a:gd name="T40" fmla="*/ 2147483647 w 1310"/>
              <a:gd name="T41" fmla="*/ 2147483647 h 1081"/>
              <a:gd name="T42" fmla="*/ 0 w 1310"/>
              <a:gd name="T43" fmla="*/ 0 h 10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0"/>
              <a:gd name="T67" fmla="*/ 0 h 1081"/>
              <a:gd name="T68" fmla="*/ 1310 w 1310"/>
              <a:gd name="T69" fmla="*/ 1081 h 10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0" h="1081">
                <a:moveTo>
                  <a:pt x="1310" y="1081"/>
                </a:moveTo>
                <a:cubicBezTo>
                  <a:pt x="1272" y="1056"/>
                  <a:pt x="1280" y="1026"/>
                  <a:pt x="1239" y="994"/>
                </a:cubicBezTo>
                <a:cubicBezTo>
                  <a:pt x="1166" y="936"/>
                  <a:pt x="1078" y="924"/>
                  <a:pt x="994" y="892"/>
                </a:cubicBezTo>
                <a:cubicBezTo>
                  <a:pt x="981" y="842"/>
                  <a:pt x="968" y="851"/>
                  <a:pt x="923" y="836"/>
                </a:cubicBezTo>
                <a:cubicBezTo>
                  <a:pt x="915" y="826"/>
                  <a:pt x="908" y="814"/>
                  <a:pt x="899" y="805"/>
                </a:cubicBezTo>
                <a:cubicBezTo>
                  <a:pt x="892" y="798"/>
                  <a:pt x="882" y="796"/>
                  <a:pt x="876" y="789"/>
                </a:cubicBezTo>
                <a:cubicBezTo>
                  <a:pt x="869" y="780"/>
                  <a:pt x="868" y="767"/>
                  <a:pt x="860" y="758"/>
                </a:cubicBezTo>
                <a:cubicBezTo>
                  <a:pt x="854" y="751"/>
                  <a:pt x="843" y="748"/>
                  <a:pt x="836" y="742"/>
                </a:cubicBezTo>
                <a:cubicBezTo>
                  <a:pt x="742" y="656"/>
                  <a:pt x="802" y="686"/>
                  <a:pt x="726" y="655"/>
                </a:cubicBezTo>
                <a:cubicBezTo>
                  <a:pt x="713" y="642"/>
                  <a:pt x="701" y="627"/>
                  <a:pt x="686" y="616"/>
                </a:cubicBezTo>
                <a:cubicBezTo>
                  <a:pt x="674" y="608"/>
                  <a:pt x="658" y="609"/>
                  <a:pt x="647" y="600"/>
                </a:cubicBezTo>
                <a:cubicBezTo>
                  <a:pt x="562" y="535"/>
                  <a:pt x="691" y="596"/>
                  <a:pt x="584" y="552"/>
                </a:cubicBezTo>
                <a:cubicBezTo>
                  <a:pt x="571" y="539"/>
                  <a:pt x="559" y="524"/>
                  <a:pt x="544" y="513"/>
                </a:cubicBezTo>
                <a:cubicBezTo>
                  <a:pt x="508" y="488"/>
                  <a:pt x="508" y="508"/>
                  <a:pt x="481" y="481"/>
                </a:cubicBezTo>
                <a:cubicBezTo>
                  <a:pt x="449" y="449"/>
                  <a:pt x="419" y="419"/>
                  <a:pt x="386" y="387"/>
                </a:cubicBezTo>
                <a:cubicBezTo>
                  <a:pt x="348" y="307"/>
                  <a:pt x="399" y="398"/>
                  <a:pt x="339" y="339"/>
                </a:cubicBezTo>
                <a:cubicBezTo>
                  <a:pt x="324" y="324"/>
                  <a:pt x="322" y="299"/>
                  <a:pt x="307" y="284"/>
                </a:cubicBezTo>
                <a:cubicBezTo>
                  <a:pt x="285" y="262"/>
                  <a:pt x="255" y="239"/>
                  <a:pt x="229" y="221"/>
                </a:cubicBezTo>
                <a:cubicBezTo>
                  <a:pt x="205" y="172"/>
                  <a:pt x="177" y="171"/>
                  <a:pt x="134" y="142"/>
                </a:cubicBezTo>
                <a:cubicBezTo>
                  <a:pt x="116" y="115"/>
                  <a:pt x="97" y="105"/>
                  <a:pt x="71" y="87"/>
                </a:cubicBezTo>
                <a:cubicBezTo>
                  <a:pt x="35" y="14"/>
                  <a:pt x="78" y="87"/>
                  <a:pt x="31" y="40"/>
                </a:cubicBezTo>
                <a:cubicBezTo>
                  <a:pt x="19" y="28"/>
                  <a:pt x="12" y="12"/>
                  <a:pt x="0" y="0"/>
                </a:cubicBezTo>
              </a:path>
            </a:pathLst>
          </a:custGeom>
          <a:noFill/>
          <a:ln w="9525">
            <a:noFill/>
            <a:round/>
            <a:headEnd/>
            <a:tailEnd/>
          </a:ln>
        </p:spPr>
        <p:txBody>
          <a:bodyPr wrap="none" anchor="ctr"/>
          <a:lstStyle/>
          <a:p>
            <a:endParaRPr lang="en-US" sz="1800"/>
          </a:p>
        </p:txBody>
      </p:sp>
      <p:grpSp>
        <p:nvGrpSpPr>
          <p:cNvPr id="6" name="Group 89"/>
          <p:cNvGrpSpPr>
            <a:grpSpLocks/>
          </p:cNvGrpSpPr>
          <p:nvPr/>
        </p:nvGrpSpPr>
        <p:grpSpPr bwMode="auto">
          <a:xfrm>
            <a:off x="4024313" y="2827338"/>
            <a:ext cx="895350" cy="503237"/>
            <a:chOff x="3984625" y="3332163"/>
            <a:chExt cx="895350" cy="503237"/>
          </a:xfrm>
        </p:grpSpPr>
        <p:sp>
          <p:nvSpPr>
            <p:cNvPr id="14378" name="Text Box 55"/>
            <p:cNvSpPr txBox="1">
              <a:spLocks noChangeArrowheads="1"/>
            </p:cNvSpPr>
            <p:nvPr/>
          </p:nvSpPr>
          <p:spPr bwMode="auto">
            <a:xfrm>
              <a:off x="4016375" y="3332163"/>
              <a:ext cx="863600" cy="254000"/>
            </a:xfrm>
            <a:prstGeom prst="rect">
              <a:avLst/>
            </a:prstGeom>
            <a:solidFill>
              <a:srgbClr val="FFFF99"/>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MoReq2</a:t>
              </a:r>
            </a:p>
          </p:txBody>
        </p:sp>
        <p:sp>
          <p:nvSpPr>
            <p:cNvPr id="14379" name="Text Box 65"/>
            <p:cNvSpPr txBox="1">
              <a:spLocks noChangeArrowheads="1"/>
            </p:cNvSpPr>
            <p:nvPr/>
          </p:nvSpPr>
          <p:spPr bwMode="auto">
            <a:xfrm>
              <a:off x="3984625" y="3581400"/>
              <a:ext cx="863600" cy="254000"/>
            </a:xfrm>
            <a:prstGeom prst="rect">
              <a:avLst/>
            </a:prstGeom>
            <a:solidFill>
              <a:srgbClr val="FFFF99"/>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DOD V3</a:t>
              </a:r>
            </a:p>
          </p:txBody>
        </p:sp>
      </p:grpSp>
      <p:sp>
        <p:nvSpPr>
          <p:cNvPr id="69" name="Text Box 43"/>
          <p:cNvSpPr txBox="1">
            <a:spLocks noChangeArrowheads="1"/>
          </p:cNvSpPr>
          <p:nvPr/>
        </p:nvSpPr>
        <p:spPr bwMode="auto">
          <a:xfrm>
            <a:off x="6935788" y="3340100"/>
            <a:ext cx="762000" cy="254000"/>
          </a:xfrm>
          <a:prstGeom prst="rect">
            <a:avLst/>
          </a:prstGeom>
          <a:solidFill>
            <a:srgbClr val="CCFFFF"/>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Blog/Wiki</a:t>
            </a:r>
          </a:p>
        </p:txBody>
      </p:sp>
      <p:sp>
        <p:nvSpPr>
          <p:cNvPr id="75" name="Text Box 39"/>
          <p:cNvSpPr txBox="1">
            <a:spLocks noChangeArrowheads="1"/>
          </p:cNvSpPr>
          <p:nvPr/>
        </p:nvSpPr>
        <p:spPr bwMode="auto">
          <a:xfrm>
            <a:off x="5294313" y="4222750"/>
            <a:ext cx="885825"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.Net 4 WF</a:t>
            </a:r>
          </a:p>
        </p:txBody>
      </p:sp>
      <p:sp>
        <p:nvSpPr>
          <p:cNvPr id="70" name="Text Box 39"/>
          <p:cNvSpPr txBox="1">
            <a:spLocks noChangeArrowheads="1"/>
          </p:cNvSpPr>
          <p:nvPr/>
        </p:nvSpPr>
        <p:spPr bwMode="auto">
          <a:xfrm>
            <a:off x="4625975" y="4276725"/>
            <a:ext cx="885825"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.Net 4 WPF</a:t>
            </a:r>
          </a:p>
        </p:txBody>
      </p:sp>
      <p:sp>
        <p:nvSpPr>
          <p:cNvPr id="78" name="Text Box 56"/>
          <p:cNvSpPr txBox="1">
            <a:spLocks noChangeArrowheads="1"/>
          </p:cNvSpPr>
          <p:nvPr/>
        </p:nvSpPr>
        <p:spPr bwMode="auto">
          <a:xfrm>
            <a:off x="5491163" y="2293938"/>
            <a:ext cx="7620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BitVault</a:t>
            </a:r>
          </a:p>
        </p:txBody>
      </p:sp>
      <p:sp>
        <p:nvSpPr>
          <p:cNvPr id="81" name="Text Box 56"/>
          <p:cNvSpPr txBox="1">
            <a:spLocks noChangeArrowheads="1"/>
          </p:cNvSpPr>
          <p:nvPr/>
        </p:nvSpPr>
        <p:spPr bwMode="auto">
          <a:xfrm>
            <a:off x="4549775" y="3495675"/>
            <a:ext cx="976313" cy="4064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Collaboration Space Mgmt</a:t>
            </a:r>
          </a:p>
        </p:txBody>
      </p:sp>
      <p:sp>
        <p:nvSpPr>
          <p:cNvPr id="82" name="Text Box 56"/>
          <p:cNvSpPr txBox="1">
            <a:spLocks noChangeArrowheads="1"/>
          </p:cNvSpPr>
          <p:nvPr/>
        </p:nvSpPr>
        <p:spPr bwMode="auto">
          <a:xfrm>
            <a:off x="2771775" y="2547938"/>
            <a:ext cx="762000"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BI Voyage</a:t>
            </a:r>
          </a:p>
        </p:txBody>
      </p:sp>
      <p:sp>
        <p:nvSpPr>
          <p:cNvPr id="86" name="Text Box 57"/>
          <p:cNvSpPr txBox="1">
            <a:spLocks noChangeArrowheads="1"/>
          </p:cNvSpPr>
          <p:nvPr/>
        </p:nvSpPr>
        <p:spPr bwMode="auto">
          <a:xfrm>
            <a:off x="2719388" y="3567113"/>
            <a:ext cx="784225" cy="254000"/>
          </a:xfrm>
          <a:prstGeom prst="rect">
            <a:avLst/>
          </a:prstGeom>
          <a:solidFill>
            <a:srgbClr val="FF99CC"/>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Filestream</a:t>
            </a:r>
          </a:p>
        </p:txBody>
      </p:sp>
      <p:sp>
        <p:nvSpPr>
          <p:cNvPr id="88" name="Text Box 43"/>
          <p:cNvSpPr txBox="1">
            <a:spLocks noChangeArrowheads="1"/>
          </p:cNvSpPr>
          <p:nvPr/>
        </p:nvSpPr>
        <p:spPr bwMode="auto">
          <a:xfrm>
            <a:off x="4110038" y="1536700"/>
            <a:ext cx="762000" cy="406400"/>
          </a:xfrm>
          <a:prstGeom prst="rect">
            <a:avLst/>
          </a:prstGeom>
          <a:solidFill>
            <a:srgbClr val="CCFFFF"/>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Mobile Devices</a:t>
            </a:r>
          </a:p>
        </p:txBody>
      </p:sp>
      <p:sp>
        <p:nvSpPr>
          <p:cNvPr id="89" name="Text Box 48"/>
          <p:cNvSpPr txBox="1">
            <a:spLocks noChangeArrowheads="1"/>
          </p:cNvSpPr>
          <p:nvPr/>
        </p:nvSpPr>
        <p:spPr bwMode="auto">
          <a:xfrm>
            <a:off x="1957388" y="2927350"/>
            <a:ext cx="863600" cy="406400"/>
          </a:xfrm>
          <a:prstGeom prst="rect">
            <a:avLst/>
          </a:prstGeom>
          <a:solidFill>
            <a:srgbClr val="FFFF99"/>
          </a:solidFill>
          <a:ln w="9525">
            <a:solidFill>
              <a:schemeClr val="tx1"/>
            </a:solidFill>
            <a:miter lim="800000"/>
            <a:headEnd/>
            <a:tailEnd/>
          </a:ln>
        </p:spPr>
        <p:txBody>
          <a:bodyPr anchor="ctr" anchorCtr="1">
            <a:spAutoFit/>
          </a:bodyPr>
          <a:lstStyle/>
          <a:p>
            <a:pPr>
              <a:spcBef>
                <a:spcPct val="50000"/>
              </a:spcBef>
            </a:pPr>
            <a:r>
              <a:rPr lang="en-GB" sz="1000" b="1">
                <a:latin typeface="Times New Roman" pitchFamily="18" charset="0"/>
              </a:rPr>
              <a:t>Compliance Appliance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7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7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4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47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499"/>
                                          </p:stCondLst>
                                        </p:cTn>
                                        <p:tgtEl>
                                          <p:spTgt spid="18480"/>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500"/>
                                  </p:stCondLst>
                                  <p:childTnLst>
                                    <p:set>
                                      <p:cBhvr>
                                        <p:cTn id="26" dur="1" fill="hold">
                                          <p:stCondLst>
                                            <p:cond delay="499"/>
                                          </p:stCondLst>
                                        </p:cTn>
                                        <p:tgtEl>
                                          <p:spTgt spid="88"/>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500"/>
                                  </p:stCondLst>
                                  <p:childTnLst>
                                    <p:set>
                                      <p:cBhvr>
                                        <p:cTn id="29" dur="1" fill="hold">
                                          <p:stCondLst>
                                            <p:cond delay="499"/>
                                          </p:stCondLst>
                                        </p:cTn>
                                        <p:tgtEl>
                                          <p:spTgt spid="18474"/>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499"/>
                                          </p:stCondLst>
                                        </p:cTn>
                                        <p:tgtEl>
                                          <p:spTgt spid="18489"/>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500"/>
                                  </p:stCondLst>
                                  <p:childTnLst>
                                    <p:set>
                                      <p:cBhvr>
                                        <p:cTn id="35" dur="1" fill="hold">
                                          <p:stCondLst>
                                            <p:cond delay="499"/>
                                          </p:stCondLst>
                                        </p:cTn>
                                        <p:tgtEl>
                                          <p:spTgt spid="18491"/>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499"/>
                                          </p:stCondLst>
                                        </p:cTn>
                                        <p:tgtEl>
                                          <p:spTgt spid="69"/>
                                        </p:tgtEl>
                                        <p:attrNameLst>
                                          <p:attrName>style.visibility</p:attrName>
                                        </p:attrNameLst>
                                      </p:cBhvr>
                                      <p:to>
                                        <p:strVal val="visible"/>
                                      </p:to>
                                    </p:set>
                                  </p:childTnLst>
                                </p:cTn>
                              </p:par>
                            </p:childTnLst>
                          </p:cTn>
                        </p:par>
                        <p:par>
                          <p:cTn id="39" fill="hold">
                            <p:stCondLst>
                              <p:cond delay="6500"/>
                            </p:stCondLst>
                            <p:childTnLst>
                              <p:par>
                                <p:cTn id="40" presetID="1" presetClass="entr" presetSubtype="0" fill="hold" grpId="0" nodeType="afterEffect">
                                  <p:stCondLst>
                                    <p:cond delay="500"/>
                                  </p:stCondLst>
                                  <p:childTnLst>
                                    <p:set>
                                      <p:cBhvr>
                                        <p:cTn id="41" dur="1" fill="hold">
                                          <p:stCondLst>
                                            <p:cond delay="499"/>
                                          </p:stCondLst>
                                        </p:cTn>
                                        <p:tgtEl>
                                          <p:spTgt spid="70"/>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499"/>
                                          </p:stCondLst>
                                        </p:cTn>
                                        <p:tgtEl>
                                          <p:spTgt spid="75"/>
                                        </p:tgtEl>
                                        <p:attrNameLst>
                                          <p:attrName>style.visibility</p:attrName>
                                        </p:attrNameLst>
                                      </p:cBhvr>
                                      <p:to>
                                        <p:strVal val="visible"/>
                                      </p:to>
                                    </p:set>
                                  </p:childTnLst>
                                </p:cTn>
                              </p:par>
                            </p:childTnLst>
                          </p:cTn>
                        </p:par>
                        <p:par>
                          <p:cTn id="45" fill="hold">
                            <p:stCondLst>
                              <p:cond delay="8500"/>
                            </p:stCondLst>
                            <p:childTnLst>
                              <p:par>
                                <p:cTn id="46" presetID="1" presetClass="entr" presetSubtype="0" fill="hold" grpId="0" nodeType="afterEffect">
                                  <p:stCondLst>
                                    <p:cond delay="500"/>
                                  </p:stCondLst>
                                  <p:childTnLst>
                                    <p:set>
                                      <p:cBhvr>
                                        <p:cTn id="47" dur="1" fill="hold">
                                          <p:stCondLst>
                                            <p:cond delay="499"/>
                                          </p:stCondLst>
                                        </p:cTn>
                                        <p:tgtEl>
                                          <p:spTgt spid="78"/>
                                        </p:tgtEl>
                                        <p:attrNameLst>
                                          <p:attrName>style.visibility</p:attrName>
                                        </p:attrNameLst>
                                      </p:cBhvr>
                                      <p:to>
                                        <p:strVal val="visible"/>
                                      </p:to>
                                    </p:set>
                                  </p:childTnLst>
                                </p:cTn>
                              </p:par>
                            </p:childTnLst>
                          </p:cTn>
                        </p:par>
                        <p:par>
                          <p:cTn id="48" fill="hold">
                            <p:stCondLst>
                              <p:cond delay="9500"/>
                            </p:stCondLst>
                            <p:childTnLst>
                              <p:par>
                                <p:cTn id="49" presetID="1" presetClass="entr" presetSubtype="0" fill="hold" grpId="0" nodeType="afterEffect">
                                  <p:stCondLst>
                                    <p:cond delay="500"/>
                                  </p:stCondLst>
                                  <p:childTnLst>
                                    <p:set>
                                      <p:cBhvr>
                                        <p:cTn id="50" dur="1" fill="hold">
                                          <p:stCondLst>
                                            <p:cond delay="499"/>
                                          </p:stCondLst>
                                        </p:cTn>
                                        <p:tgtEl>
                                          <p:spTgt spid="81"/>
                                        </p:tgtEl>
                                        <p:attrNameLst>
                                          <p:attrName>style.visibility</p:attrName>
                                        </p:attrNameLst>
                                      </p:cBhvr>
                                      <p:to>
                                        <p:strVal val="visible"/>
                                      </p:to>
                                    </p:set>
                                  </p:childTnLst>
                                </p:cTn>
                              </p:par>
                            </p:childTnLst>
                          </p:cTn>
                        </p:par>
                        <p:par>
                          <p:cTn id="51" fill="hold">
                            <p:stCondLst>
                              <p:cond delay="10500"/>
                            </p:stCondLst>
                            <p:childTnLst>
                              <p:par>
                                <p:cTn id="52" presetID="1" presetClass="entr" presetSubtype="0" fill="hold" grpId="0" nodeType="afterEffect">
                                  <p:stCondLst>
                                    <p:cond delay="500"/>
                                  </p:stCondLst>
                                  <p:childTnLst>
                                    <p:set>
                                      <p:cBhvr>
                                        <p:cTn id="53" dur="1" fill="hold">
                                          <p:stCondLst>
                                            <p:cond delay="499"/>
                                          </p:stCondLst>
                                        </p:cTn>
                                        <p:tgtEl>
                                          <p:spTgt spid="82"/>
                                        </p:tgtEl>
                                        <p:attrNameLst>
                                          <p:attrName>style.visibility</p:attrName>
                                        </p:attrNameLst>
                                      </p:cBhvr>
                                      <p:to>
                                        <p:strVal val="visible"/>
                                      </p:to>
                                    </p:set>
                                  </p:childTnLst>
                                </p:cTn>
                              </p:par>
                            </p:childTnLst>
                          </p:cTn>
                        </p:par>
                        <p:par>
                          <p:cTn id="54" fill="hold">
                            <p:stCondLst>
                              <p:cond delay="11500"/>
                            </p:stCondLst>
                            <p:childTnLst>
                              <p:par>
                                <p:cTn id="55" presetID="1" presetClass="entr" presetSubtype="0" fill="hold" grpId="0" nodeType="afterEffect">
                                  <p:stCondLst>
                                    <p:cond delay="500"/>
                                  </p:stCondLst>
                                  <p:childTnLst>
                                    <p:set>
                                      <p:cBhvr>
                                        <p:cTn id="56" dur="1" fill="hold">
                                          <p:stCondLst>
                                            <p:cond delay="499"/>
                                          </p:stCondLst>
                                        </p:cTn>
                                        <p:tgtEl>
                                          <p:spTgt spid="86"/>
                                        </p:tgtEl>
                                        <p:attrNameLst>
                                          <p:attrName>style.visibility</p:attrName>
                                        </p:attrNameLst>
                                      </p:cBhvr>
                                      <p:to>
                                        <p:strVal val="visible"/>
                                      </p:to>
                                    </p:set>
                                  </p:childTnLst>
                                </p:cTn>
                              </p:par>
                            </p:childTnLst>
                          </p:cTn>
                        </p:par>
                        <p:par>
                          <p:cTn id="57" fill="hold">
                            <p:stCondLst>
                              <p:cond delay="12500"/>
                            </p:stCondLst>
                            <p:childTnLst>
                              <p:par>
                                <p:cTn id="58" presetID="1" presetClass="entr" presetSubtype="0" fill="hold" grpId="0" nodeType="afterEffect">
                                  <p:stCondLst>
                                    <p:cond delay="500"/>
                                  </p:stCondLst>
                                  <p:childTnLst>
                                    <p:set>
                                      <p:cBhvr>
                                        <p:cTn id="59"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nimBg="1" autoUpdateAnimBg="0"/>
      <p:bldP spid="18474" grpId="0" animBg="1" autoUpdateAnimBg="0"/>
      <p:bldP spid="18477" grpId="0" animBg="1" autoUpdateAnimBg="0"/>
      <p:bldP spid="18478" grpId="0" animBg="1" autoUpdateAnimBg="0"/>
      <p:bldP spid="18479" grpId="0" animBg="1" autoUpdateAnimBg="0"/>
      <p:bldP spid="18480" grpId="0" animBg="1" autoUpdateAnimBg="0"/>
      <p:bldP spid="18489" grpId="0" animBg="1" autoUpdateAnimBg="0"/>
      <p:bldP spid="18491" grpId="0" animBg="1" autoUpdateAnimBg="0"/>
      <p:bldP spid="69" grpId="0" animBg="1" autoUpdateAnimBg="0"/>
      <p:bldP spid="75" grpId="0" animBg="1" autoUpdateAnimBg="0"/>
      <p:bldP spid="70" grpId="0" animBg="1" autoUpdateAnimBg="0"/>
      <p:bldP spid="78" grpId="0" animBg="1" autoUpdateAnimBg="0"/>
      <p:bldP spid="81" grpId="0" animBg="1" autoUpdateAnimBg="0"/>
      <p:bldP spid="82" grpId="0" animBg="1" autoUpdateAnimBg="0"/>
      <p:bldP spid="86" grpId="0" animBg="1" autoUpdateAnimBg="0"/>
      <p:bldP spid="88" grpId="0" animBg="1" autoUpdateAnimBg="0"/>
      <p:bldP spid="8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idx="4294967295"/>
          </p:nvPr>
        </p:nvSpPr>
        <p:spPr>
          <a:xfrm>
            <a:off x="550863" y="311150"/>
            <a:ext cx="8229600" cy="857250"/>
          </a:xfrm>
        </p:spPr>
        <p:txBody>
          <a:bodyPr/>
          <a:lstStyle/>
          <a:p>
            <a:pPr eaLnBrk="1" hangingPunct="1">
              <a:defRPr/>
            </a:pPr>
            <a:r>
              <a:rPr lang="en-GB" smtClean="0"/>
              <a:t>SWOT </a:t>
            </a:r>
          </a:p>
        </p:txBody>
      </p:sp>
      <p:cxnSp>
        <p:nvCxnSpPr>
          <p:cNvPr id="4" name="Straight Connector 3"/>
          <p:cNvCxnSpPr/>
          <p:nvPr/>
        </p:nvCxnSpPr>
        <p:spPr>
          <a:xfrm rot="5400000">
            <a:off x="1592262" y="3643313"/>
            <a:ext cx="5726113" cy="158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46063" y="3636963"/>
            <a:ext cx="8643937" cy="158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365" name="TextBox 7"/>
          <p:cNvSpPr txBox="1">
            <a:spLocks noChangeArrowheads="1"/>
          </p:cNvSpPr>
          <p:nvPr/>
        </p:nvSpPr>
        <p:spPr bwMode="auto">
          <a:xfrm>
            <a:off x="255588" y="1228725"/>
            <a:ext cx="2571750" cy="396875"/>
          </a:xfrm>
          <a:prstGeom prst="rect">
            <a:avLst/>
          </a:prstGeom>
          <a:noFill/>
          <a:ln w="9525">
            <a:noFill/>
            <a:miter lim="800000"/>
            <a:headEnd/>
            <a:tailEnd/>
          </a:ln>
        </p:spPr>
        <p:txBody>
          <a:bodyPr>
            <a:spAutoFit/>
          </a:bodyPr>
          <a:lstStyle/>
          <a:p>
            <a:r>
              <a:rPr lang="en-GB" sz="2000" b="1">
                <a:latin typeface="Calibri" pitchFamily="34" charset="0"/>
              </a:rPr>
              <a:t>Strength</a:t>
            </a:r>
          </a:p>
        </p:txBody>
      </p:sp>
      <p:sp>
        <p:nvSpPr>
          <p:cNvPr id="15366" name="TextBox 8"/>
          <p:cNvSpPr txBox="1">
            <a:spLocks noChangeArrowheads="1"/>
          </p:cNvSpPr>
          <p:nvPr/>
        </p:nvSpPr>
        <p:spPr bwMode="auto">
          <a:xfrm>
            <a:off x="4849813" y="1111250"/>
            <a:ext cx="2571750" cy="396875"/>
          </a:xfrm>
          <a:prstGeom prst="rect">
            <a:avLst/>
          </a:prstGeom>
          <a:noFill/>
          <a:ln w="9525">
            <a:noFill/>
            <a:miter lim="800000"/>
            <a:headEnd/>
            <a:tailEnd/>
          </a:ln>
        </p:spPr>
        <p:txBody>
          <a:bodyPr>
            <a:spAutoFit/>
          </a:bodyPr>
          <a:lstStyle/>
          <a:p>
            <a:r>
              <a:rPr lang="en-GB" sz="2000" b="1">
                <a:latin typeface="Calibri" pitchFamily="34" charset="0"/>
              </a:rPr>
              <a:t>Weakness</a:t>
            </a:r>
          </a:p>
        </p:txBody>
      </p:sp>
      <p:sp>
        <p:nvSpPr>
          <p:cNvPr id="15367" name="TextBox 9"/>
          <p:cNvSpPr txBox="1">
            <a:spLocks noChangeArrowheads="1"/>
          </p:cNvSpPr>
          <p:nvPr/>
        </p:nvSpPr>
        <p:spPr bwMode="auto">
          <a:xfrm>
            <a:off x="214313" y="3567113"/>
            <a:ext cx="2571750" cy="400050"/>
          </a:xfrm>
          <a:prstGeom prst="rect">
            <a:avLst/>
          </a:prstGeom>
          <a:noFill/>
          <a:ln w="9525">
            <a:noFill/>
            <a:miter lim="800000"/>
            <a:headEnd/>
            <a:tailEnd/>
          </a:ln>
        </p:spPr>
        <p:txBody>
          <a:bodyPr>
            <a:spAutoFit/>
          </a:bodyPr>
          <a:lstStyle/>
          <a:p>
            <a:r>
              <a:rPr lang="en-GB" sz="2000" b="1">
                <a:latin typeface="Calibri" pitchFamily="34" charset="0"/>
              </a:rPr>
              <a:t>Opportunity</a:t>
            </a:r>
          </a:p>
        </p:txBody>
      </p:sp>
      <p:sp>
        <p:nvSpPr>
          <p:cNvPr id="15368" name="TextBox 10"/>
          <p:cNvSpPr txBox="1">
            <a:spLocks noChangeArrowheads="1"/>
          </p:cNvSpPr>
          <p:nvPr/>
        </p:nvSpPr>
        <p:spPr bwMode="auto">
          <a:xfrm>
            <a:off x="4714875" y="3567113"/>
            <a:ext cx="2571750" cy="400050"/>
          </a:xfrm>
          <a:prstGeom prst="rect">
            <a:avLst/>
          </a:prstGeom>
          <a:noFill/>
          <a:ln w="9525">
            <a:noFill/>
            <a:miter lim="800000"/>
            <a:headEnd/>
            <a:tailEnd/>
          </a:ln>
        </p:spPr>
        <p:txBody>
          <a:bodyPr>
            <a:spAutoFit/>
          </a:bodyPr>
          <a:lstStyle/>
          <a:p>
            <a:r>
              <a:rPr lang="en-GB" sz="2000" b="1">
                <a:latin typeface="Calibri" pitchFamily="34" charset="0"/>
              </a:rPr>
              <a:t>Threat</a:t>
            </a:r>
          </a:p>
        </p:txBody>
      </p:sp>
      <p:sp>
        <p:nvSpPr>
          <p:cNvPr id="15369" name="TextBox 11"/>
          <p:cNvSpPr txBox="1">
            <a:spLocks noChangeArrowheads="1"/>
          </p:cNvSpPr>
          <p:nvPr/>
        </p:nvSpPr>
        <p:spPr bwMode="auto">
          <a:xfrm>
            <a:off x="206375" y="1576388"/>
            <a:ext cx="4259263" cy="1754187"/>
          </a:xfrm>
          <a:prstGeom prst="rect">
            <a:avLst/>
          </a:prstGeom>
          <a:noFill/>
          <a:ln w="9525">
            <a:noFill/>
            <a:miter lim="800000"/>
            <a:headEnd/>
            <a:tailEnd/>
          </a:ln>
        </p:spPr>
        <p:txBody>
          <a:bodyPr>
            <a:spAutoFit/>
          </a:bodyPr>
          <a:lstStyle/>
          <a:p>
            <a:pPr>
              <a:buFont typeface="Arial" pitchFamily="34" charset="0"/>
              <a:buChar char="•"/>
            </a:pPr>
            <a:r>
              <a:rPr lang="en-GB" sz="1800">
                <a:latin typeface="Calibri" pitchFamily="34" charset="0"/>
              </a:rPr>
              <a:t> Deep Integration &amp; Alignment with MS</a:t>
            </a:r>
          </a:p>
          <a:p>
            <a:pPr>
              <a:buFont typeface="Arial" pitchFamily="34" charset="0"/>
              <a:buChar char="•"/>
            </a:pPr>
            <a:r>
              <a:rPr lang="en-GB" sz="1800">
                <a:latin typeface="Calibri" pitchFamily="34" charset="0"/>
              </a:rPr>
              <a:t> Ease of Use (in some contexts)</a:t>
            </a:r>
          </a:p>
          <a:p>
            <a:pPr>
              <a:buFont typeface="Arial" pitchFamily="34" charset="0"/>
              <a:buChar char="•"/>
            </a:pPr>
            <a:r>
              <a:rPr lang="en-GB" sz="1800">
                <a:latin typeface="Calibri" pitchFamily="34" charset="0"/>
              </a:rPr>
              <a:t> Unique capabilities:</a:t>
            </a:r>
          </a:p>
          <a:p>
            <a:pPr lvl="1">
              <a:buFont typeface="Arial" pitchFamily="34" charset="0"/>
              <a:buChar char="•"/>
            </a:pPr>
            <a:r>
              <a:rPr lang="en-GB" sz="1800">
                <a:latin typeface="Calibri" pitchFamily="34" charset="0"/>
              </a:rPr>
              <a:t> (Selective) Replication</a:t>
            </a:r>
          </a:p>
          <a:p>
            <a:pPr lvl="1">
              <a:buFont typeface="Arial" pitchFamily="34" charset="0"/>
              <a:buChar char="•"/>
            </a:pPr>
            <a:r>
              <a:rPr lang="en-GB" sz="1800">
                <a:latin typeface="Calibri" pitchFamily="34" charset="0"/>
              </a:rPr>
              <a:t> Hitless upgrade</a:t>
            </a:r>
          </a:p>
          <a:p>
            <a:endParaRPr lang="en-GB" sz="1800">
              <a:latin typeface="Calibri" pitchFamily="34" charset="0"/>
            </a:endParaRPr>
          </a:p>
        </p:txBody>
      </p:sp>
      <p:sp>
        <p:nvSpPr>
          <p:cNvPr id="15370" name="TextBox 12"/>
          <p:cNvSpPr txBox="1">
            <a:spLocks noChangeArrowheads="1"/>
          </p:cNvSpPr>
          <p:nvPr/>
        </p:nvSpPr>
        <p:spPr bwMode="auto">
          <a:xfrm>
            <a:off x="214313" y="3995738"/>
            <a:ext cx="4357687" cy="1477962"/>
          </a:xfrm>
          <a:prstGeom prst="rect">
            <a:avLst/>
          </a:prstGeom>
          <a:noFill/>
          <a:ln w="9525">
            <a:noFill/>
            <a:miter lim="800000"/>
            <a:headEnd/>
            <a:tailEnd/>
          </a:ln>
        </p:spPr>
        <p:txBody>
          <a:bodyPr>
            <a:spAutoFit/>
          </a:bodyPr>
          <a:lstStyle/>
          <a:p>
            <a:pPr>
              <a:buFont typeface="Arial" pitchFamily="34" charset="0"/>
              <a:buChar char="•"/>
            </a:pPr>
            <a:r>
              <a:rPr lang="en-GB" sz="1800">
                <a:latin typeface="Calibri" pitchFamily="34" charset="0"/>
              </a:rPr>
              <a:t> SharePoint explosion </a:t>
            </a:r>
          </a:p>
          <a:p>
            <a:pPr lvl="1">
              <a:buFont typeface="Arial" pitchFamily="34" charset="0"/>
              <a:buChar char="•"/>
            </a:pPr>
            <a:r>
              <a:rPr lang="en-GB" sz="1800">
                <a:latin typeface="Calibri" pitchFamily="34" charset="0"/>
              </a:rPr>
              <a:t> RM</a:t>
            </a:r>
          </a:p>
          <a:p>
            <a:pPr lvl="1">
              <a:buFont typeface="Arial" pitchFamily="34" charset="0"/>
              <a:buChar char="•"/>
            </a:pPr>
            <a:r>
              <a:rPr lang="en-GB" sz="1800">
                <a:latin typeface="Calibri" pitchFamily="34" charset="0"/>
              </a:rPr>
              <a:t> Enterprise Policy Management</a:t>
            </a:r>
          </a:p>
          <a:p>
            <a:pPr>
              <a:buFont typeface="Arial" pitchFamily="34" charset="0"/>
              <a:buChar char="•"/>
            </a:pPr>
            <a:r>
              <a:rPr lang="en-GB" sz="1800">
                <a:latin typeface="Calibri" pitchFamily="34" charset="0"/>
              </a:rPr>
              <a:t> Hosted/SaaS approach</a:t>
            </a:r>
          </a:p>
          <a:p>
            <a:pPr>
              <a:buFont typeface="Arial" pitchFamily="34" charset="0"/>
              <a:buChar char="•"/>
            </a:pPr>
            <a:r>
              <a:rPr lang="en-GB" sz="1800">
                <a:latin typeface="Calibri" pitchFamily="34" charset="0"/>
              </a:rPr>
              <a:t> De-regulation</a:t>
            </a:r>
          </a:p>
        </p:txBody>
      </p:sp>
      <p:sp>
        <p:nvSpPr>
          <p:cNvPr id="15371" name="TextBox 13"/>
          <p:cNvSpPr txBox="1">
            <a:spLocks noChangeArrowheads="1"/>
          </p:cNvSpPr>
          <p:nvPr/>
        </p:nvSpPr>
        <p:spPr bwMode="auto">
          <a:xfrm>
            <a:off x="4778375" y="1468438"/>
            <a:ext cx="4267200" cy="1477962"/>
          </a:xfrm>
          <a:prstGeom prst="rect">
            <a:avLst/>
          </a:prstGeom>
          <a:noFill/>
          <a:ln w="9525">
            <a:noFill/>
            <a:miter lim="800000"/>
            <a:headEnd/>
            <a:tailEnd/>
          </a:ln>
        </p:spPr>
        <p:txBody>
          <a:bodyPr>
            <a:spAutoFit/>
          </a:bodyPr>
          <a:lstStyle/>
          <a:p>
            <a:pPr>
              <a:buFont typeface="Arial" pitchFamily="34" charset="0"/>
              <a:buChar char="•"/>
            </a:pPr>
            <a:r>
              <a:rPr lang="en-GB" sz="1800">
                <a:latin typeface="Calibri" pitchFamily="34" charset="0"/>
              </a:rPr>
              <a:t> Install/Ease of Deployment</a:t>
            </a:r>
          </a:p>
          <a:p>
            <a:pPr>
              <a:buFont typeface="Arial" pitchFamily="34" charset="0"/>
              <a:buChar char="•"/>
            </a:pPr>
            <a:r>
              <a:rPr lang="en-GB" sz="1800">
                <a:latin typeface="Calibri" pitchFamily="34" charset="0"/>
              </a:rPr>
              <a:t> Performance &amp; Sizing</a:t>
            </a:r>
          </a:p>
          <a:p>
            <a:pPr>
              <a:buFont typeface="Arial" pitchFamily="34" charset="0"/>
              <a:buChar char="•"/>
            </a:pPr>
            <a:r>
              <a:rPr lang="en-GB" sz="1800">
                <a:latin typeface="Calibri" pitchFamily="34" charset="0"/>
              </a:rPr>
              <a:t> Lack of management console</a:t>
            </a:r>
          </a:p>
          <a:p>
            <a:pPr>
              <a:buFont typeface="Arial" pitchFamily="34" charset="0"/>
              <a:buChar char="•"/>
            </a:pPr>
            <a:r>
              <a:rPr lang="en-GB" sz="1800">
                <a:latin typeface="Calibri" pitchFamily="34" charset="0"/>
              </a:rPr>
              <a:t> Lack of milk steamer</a:t>
            </a:r>
          </a:p>
          <a:p>
            <a:pPr>
              <a:buFont typeface="Arial" pitchFamily="34" charset="0"/>
              <a:buChar char="•"/>
            </a:pPr>
            <a:r>
              <a:rPr lang="en-GB" sz="1800">
                <a:latin typeface="Calibri" pitchFamily="34" charset="0"/>
              </a:rPr>
              <a:t> Inconsistent branding and UI</a:t>
            </a:r>
          </a:p>
        </p:txBody>
      </p:sp>
      <p:sp>
        <p:nvSpPr>
          <p:cNvPr id="15372" name="TextBox 14"/>
          <p:cNvSpPr txBox="1">
            <a:spLocks noChangeArrowheads="1"/>
          </p:cNvSpPr>
          <p:nvPr/>
        </p:nvSpPr>
        <p:spPr bwMode="auto">
          <a:xfrm>
            <a:off x="4786313" y="3924300"/>
            <a:ext cx="4143375" cy="2014538"/>
          </a:xfrm>
          <a:prstGeom prst="rect">
            <a:avLst/>
          </a:prstGeom>
          <a:noFill/>
          <a:ln w="9525">
            <a:noFill/>
            <a:miter lim="800000"/>
            <a:headEnd/>
            <a:tailEnd/>
          </a:ln>
        </p:spPr>
        <p:txBody>
          <a:bodyPr>
            <a:spAutoFit/>
          </a:bodyPr>
          <a:lstStyle/>
          <a:p>
            <a:pPr>
              <a:buFont typeface="Arial" pitchFamily="34" charset="0"/>
              <a:buChar char="•"/>
            </a:pPr>
            <a:r>
              <a:rPr lang="en-GB" sz="1800">
                <a:latin typeface="Calibri" pitchFamily="34" charset="0"/>
              </a:rPr>
              <a:t> Endless tiny feature gaps (snowflakes)</a:t>
            </a:r>
          </a:p>
          <a:p>
            <a:pPr>
              <a:buFont typeface="Arial" pitchFamily="34" charset="0"/>
              <a:buChar char="•"/>
            </a:pPr>
            <a:r>
              <a:rPr lang="en-GB" sz="1800">
                <a:latin typeface="Calibri" pitchFamily="34" charset="0"/>
              </a:rPr>
              <a:t> Microsoft growing into Workflow space</a:t>
            </a:r>
          </a:p>
          <a:p>
            <a:pPr lvl="1">
              <a:buFont typeface="Arial" pitchFamily="34" charset="0"/>
              <a:buChar char="•"/>
            </a:pPr>
            <a:r>
              <a:rPr lang="en-GB" sz="1800">
                <a:latin typeface="Calibri" pitchFamily="34" charset="0"/>
              </a:rPr>
              <a:t> Technical </a:t>
            </a:r>
          </a:p>
          <a:p>
            <a:pPr lvl="1">
              <a:buFont typeface="Arial" pitchFamily="34" charset="0"/>
              <a:buChar char="•"/>
            </a:pPr>
            <a:r>
              <a:rPr lang="en-GB" sz="1800">
                <a:latin typeface="Calibri" pitchFamily="34" charset="0"/>
              </a:rPr>
              <a:t> Sales engagement</a:t>
            </a:r>
          </a:p>
          <a:p>
            <a:pPr>
              <a:buFont typeface="Arial" pitchFamily="34" charset="0"/>
              <a:buChar char="•"/>
            </a:pPr>
            <a:r>
              <a:rPr lang="en-GB" sz="1800">
                <a:latin typeface="Calibri" pitchFamily="34" charset="0"/>
              </a:rPr>
              <a:t> Competitors achieving comparable levels of integration (SharePoint…) because they’re making it easier</a:t>
            </a:r>
          </a:p>
        </p:txBody>
      </p:sp>
      <p:sp>
        <p:nvSpPr>
          <p:cNvPr id="216079" name="AutoShape 15"/>
          <p:cNvSpPr>
            <a:spLocks noChangeArrowheads="1"/>
          </p:cNvSpPr>
          <p:nvPr/>
        </p:nvSpPr>
        <p:spPr bwMode="auto">
          <a:xfrm rot="-5400000">
            <a:off x="3345657" y="2247106"/>
            <a:ext cx="2216150" cy="481013"/>
          </a:xfrm>
          <a:prstGeom prst="rightArrow">
            <a:avLst>
              <a:gd name="adj1" fmla="val 50000"/>
              <a:gd name="adj2" fmla="val 115181"/>
            </a:avLst>
          </a:prstGeom>
          <a:solidFill>
            <a:schemeClr val="accent1"/>
          </a:solidFill>
          <a:ln w="9525">
            <a:solidFill>
              <a:schemeClr val="tx1"/>
            </a:solidFill>
            <a:miter lim="800000"/>
            <a:headEnd/>
            <a:tailEnd/>
          </a:ln>
        </p:spPr>
        <p:txBody>
          <a:bodyPr wrap="none" anchor="ctr"/>
          <a:lstStyle/>
          <a:p>
            <a:pPr algn="ctr"/>
            <a:r>
              <a:rPr lang="en-GB" sz="1600" b="1"/>
              <a:t>Internal</a:t>
            </a:r>
          </a:p>
        </p:txBody>
      </p:sp>
      <p:sp>
        <p:nvSpPr>
          <p:cNvPr id="216080" name="AutoShape 16"/>
          <p:cNvSpPr>
            <a:spLocks noChangeArrowheads="1"/>
          </p:cNvSpPr>
          <p:nvPr/>
        </p:nvSpPr>
        <p:spPr bwMode="auto">
          <a:xfrm rot="5400000">
            <a:off x="3345657" y="4625181"/>
            <a:ext cx="2216150" cy="481013"/>
          </a:xfrm>
          <a:prstGeom prst="rightArrow">
            <a:avLst>
              <a:gd name="adj1" fmla="val 50000"/>
              <a:gd name="adj2" fmla="val 115181"/>
            </a:avLst>
          </a:prstGeom>
          <a:solidFill>
            <a:schemeClr val="accent1"/>
          </a:solidFill>
          <a:ln w="9525">
            <a:solidFill>
              <a:schemeClr val="tx1"/>
            </a:solidFill>
            <a:miter lim="800000"/>
            <a:headEnd/>
            <a:tailEnd/>
          </a:ln>
        </p:spPr>
        <p:txBody>
          <a:bodyPr wrap="none" anchor="ctr"/>
          <a:lstStyle/>
          <a:p>
            <a:pPr algn="ctr"/>
            <a:r>
              <a:rPr lang="en-GB" sz="1600" b="1"/>
              <a:t>External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6079"/>
                                        </p:tgtEl>
                                        <p:attrNameLst>
                                          <p:attrName>style.visibility</p:attrName>
                                        </p:attrNameLst>
                                      </p:cBhvr>
                                      <p:to>
                                        <p:strVal val="visible"/>
                                      </p:to>
                                    </p:set>
                                    <p:animEffect transition="in" filter="wipe(down)">
                                      <p:cBhvr>
                                        <p:cTn id="7" dur="2000"/>
                                        <p:tgtEl>
                                          <p:spTgt spid="2160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6080"/>
                                        </p:tgtEl>
                                        <p:attrNameLst>
                                          <p:attrName>style.visibility</p:attrName>
                                        </p:attrNameLst>
                                      </p:cBhvr>
                                      <p:to>
                                        <p:strVal val="visible"/>
                                      </p:to>
                                    </p:set>
                                    <p:animEffect transition="in" filter="wipe(up)">
                                      <p:cBhvr>
                                        <p:cTn id="12" dur="2000"/>
                                        <p:tgtEl>
                                          <p:spTgt spid="216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9" grpId="0" animBg="1"/>
      <p:bldP spid="2160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875088" y="3898900"/>
            <a:ext cx="3417887" cy="1581150"/>
            <a:chOff x="2441" y="2456"/>
            <a:chExt cx="2153" cy="996"/>
          </a:xfrm>
        </p:grpSpPr>
        <p:sp>
          <p:nvSpPr>
            <p:cNvPr id="16412" name="Oval 27"/>
            <p:cNvSpPr>
              <a:spLocks noChangeArrowheads="1"/>
            </p:cNvSpPr>
            <p:nvPr/>
          </p:nvSpPr>
          <p:spPr bwMode="auto">
            <a:xfrm rot="-2553319">
              <a:off x="2441" y="2456"/>
              <a:ext cx="2153" cy="996"/>
            </a:xfrm>
            <a:prstGeom prst="ellipse">
              <a:avLst/>
            </a:prstGeom>
            <a:solidFill>
              <a:srgbClr val="C0C0C0"/>
            </a:solidFill>
            <a:ln w="9525">
              <a:solidFill>
                <a:schemeClr val="tx1"/>
              </a:solidFill>
              <a:round/>
              <a:headEnd/>
              <a:tailEnd/>
            </a:ln>
          </p:spPr>
          <p:txBody>
            <a:bodyPr wrap="none" anchor="ctr"/>
            <a:lstStyle/>
            <a:p>
              <a:endParaRPr lang="en-US" sz="1600"/>
            </a:p>
          </p:txBody>
        </p:sp>
        <p:pic>
          <p:nvPicPr>
            <p:cNvPr id="16413" name="Picture 28" descr="MCj02386410000[1]"/>
            <p:cNvPicPr>
              <a:picLocks noChangeAspect="1" noChangeArrowheads="1"/>
            </p:cNvPicPr>
            <p:nvPr/>
          </p:nvPicPr>
          <p:blipFill>
            <a:blip r:embed="rId2"/>
            <a:srcRect/>
            <a:stretch>
              <a:fillRect/>
            </a:stretch>
          </p:blipFill>
          <p:spPr bwMode="auto">
            <a:xfrm>
              <a:off x="3324" y="2479"/>
              <a:ext cx="785" cy="551"/>
            </a:xfrm>
            <a:prstGeom prst="rect">
              <a:avLst/>
            </a:prstGeom>
            <a:solidFill>
              <a:srgbClr val="C0C0C0"/>
            </a:solidFill>
            <a:ln w="9525">
              <a:noFill/>
              <a:miter lim="800000"/>
              <a:headEnd/>
              <a:tailEnd/>
            </a:ln>
          </p:spPr>
        </p:pic>
      </p:grpSp>
      <p:sp>
        <p:nvSpPr>
          <p:cNvPr id="217090" name="Rectangle 2"/>
          <p:cNvSpPr>
            <a:spLocks noGrp="1" noChangeArrowheads="1"/>
          </p:cNvSpPr>
          <p:nvPr>
            <p:ph type="title"/>
          </p:nvPr>
        </p:nvSpPr>
        <p:spPr>
          <a:xfrm>
            <a:off x="355600" y="417513"/>
            <a:ext cx="8323263" cy="565150"/>
          </a:xfrm>
        </p:spPr>
        <p:txBody>
          <a:bodyPr/>
          <a:lstStyle/>
          <a:p>
            <a:pPr eaLnBrk="1" hangingPunct="1">
              <a:defRPr/>
            </a:pPr>
            <a:r>
              <a:rPr lang="en-GB" sz="3800" smtClean="0"/>
              <a:t>Differentiation for higher market share</a:t>
            </a:r>
          </a:p>
        </p:txBody>
      </p:sp>
      <p:grpSp>
        <p:nvGrpSpPr>
          <p:cNvPr id="16388" name="Group 17"/>
          <p:cNvGrpSpPr>
            <a:grpSpLocks/>
          </p:cNvGrpSpPr>
          <p:nvPr/>
        </p:nvGrpSpPr>
        <p:grpSpPr bwMode="auto">
          <a:xfrm>
            <a:off x="2465388" y="1804988"/>
            <a:ext cx="3914775" cy="3625850"/>
            <a:chOff x="1391" y="1108"/>
            <a:chExt cx="2466" cy="2284"/>
          </a:xfrm>
        </p:grpSpPr>
        <p:sp>
          <p:nvSpPr>
            <p:cNvPr id="16408" name="Line 4"/>
            <p:cNvSpPr>
              <a:spLocks noChangeShapeType="1"/>
            </p:cNvSpPr>
            <p:nvPr/>
          </p:nvSpPr>
          <p:spPr bwMode="auto">
            <a:xfrm>
              <a:off x="2622" y="1108"/>
              <a:ext cx="0" cy="2284"/>
            </a:xfrm>
            <a:prstGeom prst="line">
              <a:avLst/>
            </a:prstGeom>
            <a:noFill/>
            <a:ln w="25400">
              <a:solidFill>
                <a:schemeClr val="tx1"/>
              </a:solidFill>
              <a:round/>
              <a:headEnd type="triangle" w="lg" len="lg"/>
              <a:tailEnd type="triangle" w="lg" len="lg"/>
            </a:ln>
          </p:spPr>
          <p:txBody>
            <a:bodyPr/>
            <a:lstStyle/>
            <a:p>
              <a:endParaRPr lang="en-GB"/>
            </a:p>
          </p:txBody>
        </p:sp>
        <p:sp>
          <p:nvSpPr>
            <p:cNvPr id="16409" name="Line 5"/>
            <p:cNvSpPr>
              <a:spLocks noChangeShapeType="1"/>
            </p:cNvSpPr>
            <p:nvPr/>
          </p:nvSpPr>
          <p:spPr bwMode="auto">
            <a:xfrm flipH="1" flipV="1">
              <a:off x="1391" y="2210"/>
              <a:ext cx="2466" cy="1"/>
            </a:xfrm>
            <a:prstGeom prst="line">
              <a:avLst/>
            </a:prstGeom>
            <a:noFill/>
            <a:ln w="25400">
              <a:solidFill>
                <a:schemeClr val="tx1"/>
              </a:solidFill>
              <a:round/>
              <a:headEnd type="triangle" w="lg" len="lg"/>
              <a:tailEnd type="triangle" w="lg" len="lg"/>
            </a:ln>
          </p:spPr>
          <p:txBody>
            <a:bodyPr/>
            <a:lstStyle/>
            <a:p>
              <a:endParaRPr lang="en-GB"/>
            </a:p>
          </p:txBody>
        </p:sp>
        <p:sp>
          <p:nvSpPr>
            <p:cNvPr id="16410" name="Line 6"/>
            <p:cNvSpPr>
              <a:spLocks noChangeShapeType="1"/>
            </p:cNvSpPr>
            <p:nvPr/>
          </p:nvSpPr>
          <p:spPr bwMode="auto">
            <a:xfrm>
              <a:off x="1782" y="1405"/>
              <a:ext cx="1747" cy="1683"/>
            </a:xfrm>
            <a:prstGeom prst="line">
              <a:avLst/>
            </a:prstGeom>
            <a:noFill/>
            <a:ln w="25400">
              <a:solidFill>
                <a:schemeClr val="tx1"/>
              </a:solidFill>
              <a:round/>
              <a:headEnd type="triangle" w="lg" len="lg"/>
              <a:tailEnd type="triangle" w="lg" len="lg"/>
            </a:ln>
          </p:spPr>
          <p:txBody>
            <a:bodyPr/>
            <a:lstStyle/>
            <a:p>
              <a:endParaRPr lang="en-GB"/>
            </a:p>
          </p:txBody>
        </p:sp>
        <p:sp>
          <p:nvSpPr>
            <p:cNvPr id="16411" name="Line 8"/>
            <p:cNvSpPr>
              <a:spLocks noChangeShapeType="1"/>
            </p:cNvSpPr>
            <p:nvPr/>
          </p:nvSpPr>
          <p:spPr bwMode="auto">
            <a:xfrm flipH="1">
              <a:off x="1782" y="1357"/>
              <a:ext cx="1621" cy="1786"/>
            </a:xfrm>
            <a:prstGeom prst="line">
              <a:avLst/>
            </a:prstGeom>
            <a:noFill/>
            <a:ln w="25400">
              <a:solidFill>
                <a:schemeClr val="tx1"/>
              </a:solidFill>
              <a:round/>
              <a:headEnd type="triangle" w="lg" len="lg"/>
              <a:tailEnd type="triangle" w="lg" len="lg"/>
            </a:ln>
          </p:spPr>
          <p:txBody>
            <a:bodyPr/>
            <a:lstStyle/>
            <a:p>
              <a:endParaRPr lang="en-GB"/>
            </a:p>
          </p:txBody>
        </p:sp>
      </p:grpSp>
      <p:grpSp>
        <p:nvGrpSpPr>
          <p:cNvPr id="16389" name="Group 35"/>
          <p:cNvGrpSpPr>
            <a:grpSpLocks/>
          </p:cNvGrpSpPr>
          <p:nvPr/>
        </p:nvGrpSpPr>
        <p:grpSpPr bwMode="auto">
          <a:xfrm>
            <a:off x="488950" y="1728788"/>
            <a:ext cx="6748463" cy="4764087"/>
            <a:chOff x="308" y="1060"/>
            <a:chExt cx="4251" cy="3001"/>
          </a:xfrm>
        </p:grpSpPr>
        <p:grpSp>
          <p:nvGrpSpPr>
            <p:cNvPr id="16398" name="Group 33"/>
            <p:cNvGrpSpPr>
              <a:grpSpLocks/>
            </p:cNvGrpSpPr>
            <p:nvPr/>
          </p:nvGrpSpPr>
          <p:grpSpPr bwMode="auto">
            <a:xfrm>
              <a:off x="971" y="3796"/>
              <a:ext cx="3588" cy="265"/>
              <a:chOff x="971" y="3796"/>
              <a:chExt cx="3588" cy="265"/>
            </a:xfrm>
          </p:grpSpPr>
          <p:sp>
            <p:nvSpPr>
              <p:cNvPr id="16404" name="Line 9"/>
              <p:cNvSpPr>
                <a:spLocks noChangeShapeType="1"/>
              </p:cNvSpPr>
              <p:nvPr/>
            </p:nvSpPr>
            <p:spPr bwMode="auto">
              <a:xfrm>
                <a:off x="971" y="3798"/>
                <a:ext cx="3588" cy="0"/>
              </a:xfrm>
              <a:prstGeom prst="line">
                <a:avLst/>
              </a:prstGeom>
              <a:noFill/>
              <a:ln w="9525">
                <a:solidFill>
                  <a:schemeClr val="tx1"/>
                </a:solidFill>
                <a:round/>
                <a:headEnd/>
                <a:tailEnd type="triangle" w="med" len="med"/>
              </a:ln>
            </p:spPr>
            <p:txBody>
              <a:bodyPr/>
              <a:lstStyle/>
              <a:p>
                <a:endParaRPr lang="en-GB"/>
              </a:p>
            </p:txBody>
          </p:sp>
          <p:sp>
            <p:nvSpPr>
              <p:cNvPr id="16405" name="Text Box 10"/>
              <p:cNvSpPr txBox="1">
                <a:spLocks noChangeArrowheads="1"/>
              </p:cNvSpPr>
              <p:nvPr/>
            </p:nvSpPr>
            <p:spPr bwMode="auto">
              <a:xfrm>
                <a:off x="2388" y="3849"/>
                <a:ext cx="407" cy="212"/>
              </a:xfrm>
              <a:prstGeom prst="rect">
                <a:avLst/>
              </a:prstGeom>
              <a:noFill/>
              <a:ln w="9525">
                <a:noFill/>
                <a:miter lim="800000"/>
                <a:headEnd/>
                <a:tailEnd/>
              </a:ln>
            </p:spPr>
            <p:txBody>
              <a:bodyPr wrap="none">
                <a:spAutoFit/>
              </a:bodyPr>
              <a:lstStyle/>
              <a:p>
                <a:r>
                  <a:rPr lang="en-GB" sz="1600"/>
                  <a:t>Price</a:t>
                </a:r>
              </a:p>
            </p:txBody>
          </p:sp>
          <p:sp>
            <p:nvSpPr>
              <p:cNvPr id="16406" name="Text Box 11"/>
              <p:cNvSpPr txBox="1">
                <a:spLocks noChangeArrowheads="1"/>
              </p:cNvSpPr>
              <p:nvPr/>
            </p:nvSpPr>
            <p:spPr bwMode="auto">
              <a:xfrm>
                <a:off x="1005" y="3802"/>
                <a:ext cx="542" cy="212"/>
              </a:xfrm>
              <a:prstGeom prst="rect">
                <a:avLst/>
              </a:prstGeom>
              <a:noFill/>
              <a:ln w="9525">
                <a:noFill/>
                <a:miter lim="800000"/>
                <a:headEnd/>
                <a:tailEnd/>
              </a:ln>
            </p:spPr>
            <p:txBody>
              <a:bodyPr>
                <a:spAutoFit/>
              </a:bodyPr>
              <a:lstStyle/>
              <a:p>
                <a:pPr>
                  <a:spcBef>
                    <a:spcPct val="50000"/>
                  </a:spcBef>
                </a:pPr>
                <a:r>
                  <a:rPr lang="en-GB" sz="1600"/>
                  <a:t>Low</a:t>
                </a:r>
              </a:p>
            </p:txBody>
          </p:sp>
          <p:sp>
            <p:nvSpPr>
              <p:cNvPr id="16407" name="Text Box 12"/>
              <p:cNvSpPr txBox="1">
                <a:spLocks noChangeArrowheads="1"/>
              </p:cNvSpPr>
              <p:nvPr/>
            </p:nvSpPr>
            <p:spPr bwMode="auto">
              <a:xfrm>
                <a:off x="3903" y="3796"/>
                <a:ext cx="542" cy="212"/>
              </a:xfrm>
              <a:prstGeom prst="rect">
                <a:avLst/>
              </a:prstGeom>
              <a:noFill/>
              <a:ln w="9525">
                <a:noFill/>
                <a:miter lim="800000"/>
                <a:headEnd/>
                <a:tailEnd/>
              </a:ln>
            </p:spPr>
            <p:txBody>
              <a:bodyPr>
                <a:spAutoFit/>
              </a:bodyPr>
              <a:lstStyle/>
              <a:p>
                <a:pPr>
                  <a:spcBef>
                    <a:spcPct val="50000"/>
                  </a:spcBef>
                </a:pPr>
                <a:r>
                  <a:rPr lang="en-GB" sz="1600"/>
                  <a:t>High</a:t>
                </a:r>
              </a:p>
            </p:txBody>
          </p:sp>
        </p:grpSp>
        <p:grpSp>
          <p:nvGrpSpPr>
            <p:cNvPr id="16399" name="Group 34"/>
            <p:cNvGrpSpPr>
              <a:grpSpLocks/>
            </p:cNvGrpSpPr>
            <p:nvPr/>
          </p:nvGrpSpPr>
          <p:grpSpPr bwMode="auto">
            <a:xfrm>
              <a:off x="308" y="1060"/>
              <a:ext cx="873" cy="2743"/>
              <a:chOff x="308" y="1060"/>
              <a:chExt cx="873" cy="2743"/>
            </a:xfrm>
          </p:grpSpPr>
          <p:sp>
            <p:nvSpPr>
              <p:cNvPr id="16400" name="Line 13"/>
              <p:cNvSpPr>
                <a:spLocks noChangeShapeType="1"/>
              </p:cNvSpPr>
              <p:nvPr/>
            </p:nvSpPr>
            <p:spPr bwMode="auto">
              <a:xfrm flipH="1" flipV="1">
                <a:off x="971" y="1060"/>
                <a:ext cx="5" cy="2743"/>
              </a:xfrm>
              <a:prstGeom prst="line">
                <a:avLst/>
              </a:prstGeom>
              <a:noFill/>
              <a:ln w="9525">
                <a:solidFill>
                  <a:schemeClr val="tx1"/>
                </a:solidFill>
                <a:round/>
                <a:headEnd/>
                <a:tailEnd type="triangle" w="med" len="med"/>
              </a:ln>
            </p:spPr>
            <p:txBody>
              <a:bodyPr/>
              <a:lstStyle/>
              <a:p>
                <a:endParaRPr lang="en-GB"/>
              </a:p>
            </p:txBody>
          </p:sp>
          <p:sp>
            <p:nvSpPr>
              <p:cNvPr id="16401" name="Text Box 14"/>
              <p:cNvSpPr txBox="1">
                <a:spLocks noChangeArrowheads="1"/>
              </p:cNvSpPr>
              <p:nvPr/>
            </p:nvSpPr>
            <p:spPr bwMode="auto">
              <a:xfrm>
                <a:off x="639" y="3484"/>
                <a:ext cx="542" cy="212"/>
              </a:xfrm>
              <a:prstGeom prst="rect">
                <a:avLst/>
              </a:prstGeom>
              <a:noFill/>
              <a:ln w="9525">
                <a:noFill/>
                <a:miter lim="800000"/>
                <a:headEnd/>
                <a:tailEnd/>
              </a:ln>
            </p:spPr>
            <p:txBody>
              <a:bodyPr>
                <a:spAutoFit/>
              </a:bodyPr>
              <a:lstStyle/>
              <a:p>
                <a:pPr>
                  <a:spcBef>
                    <a:spcPct val="50000"/>
                  </a:spcBef>
                </a:pPr>
                <a:r>
                  <a:rPr lang="en-GB" sz="1600"/>
                  <a:t>Low</a:t>
                </a:r>
              </a:p>
            </p:txBody>
          </p:sp>
          <p:sp>
            <p:nvSpPr>
              <p:cNvPr id="16402" name="Text Box 15"/>
              <p:cNvSpPr txBox="1">
                <a:spLocks noChangeArrowheads="1"/>
              </p:cNvSpPr>
              <p:nvPr/>
            </p:nvSpPr>
            <p:spPr bwMode="auto">
              <a:xfrm>
                <a:off x="587" y="1150"/>
                <a:ext cx="542" cy="212"/>
              </a:xfrm>
              <a:prstGeom prst="rect">
                <a:avLst/>
              </a:prstGeom>
              <a:noFill/>
              <a:ln w="9525">
                <a:noFill/>
                <a:miter lim="800000"/>
                <a:headEnd/>
                <a:tailEnd/>
              </a:ln>
            </p:spPr>
            <p:txBody>
              <a:bodyPr>
                <a:spAutoFit/>
              </a:bodyPr>
              <a:lstStyle/>
              <a:p>
                <a:pPr>
                  <a:spcBef>
                    <a:spcPct val="50000"/>
                  </a:spcBef>
                </a:pPr>
                <a:r>
                  <a:rPr lang="en-GB" sz="1600"/>
                  <a:t>High</a:t>
                </a:r>
              </a:p>
            </p:txBody>
          </p:sp>
          <p:sp>
            <p:nvSpPr>
              <p:cNvPr id="16403" name="Text Box 16"/>
              <p:cNvSpPr txBox="1">
                <a:spLocks noChangeArrowheads="1"/>
              </p:cNvSpPr>
              <p:nvPr/>
            </p:nvSpPr>
            <p:spPr bwMode="auto">
              <a:xfrm>
                <a:off x="308" y="2106"/>
                <a:ext cx="684" cy="520"/>
              </a:xfrm>
              <a:prstGeom prst="rect">
                <a:avLst/>
              </a:prstGeom>
              <a:noFill/>
              <a:ln w="9525">
                <a:noFill/>
                <a:miter lim="800000"/>
                <a:headEnd/>
                <a:tailEnd/>
              </a:ln>
            </p:spPr>
            <p:txBody>
              <a:bodyPr wrap="none">
                <a:spAutoFit/>
              </a:bodyPr>
              <a:lstStyle/>
              <a:p>
                <a:pPr algn="ctr"/>
                <a:r>
                  <a:rPr lang="en-GB" sz="1600"/>
                  <a:t>Perceived</a:t>
                </a:r>
                <a:br>
                  <a:rPr lang="en-GB" sz="1600"/>
                </a:br>
                <a:r>
                  <a:rPr lang="en-GB" sz="1600"/>
                  <a:t>Added</a:t>
                </a:r>
                <a:br>
                  <a:rPr lang="en-GB" sz="1600"/>
                </a:br>
                <a:r>
                  <a:rPr lang="en-GB" sz="1600"/>
                  <a:t>Value</a:t>
                </a:r>
              </a:p>
            </p:txBody>
          </p:sp>
        </p:grpSp>
      </p:grpSp>
      <p:sp>
        <p:nvSpPr>
          <p:cNvPr id="16390" name="Text Box 18"/>
          <p:cNvSpPr txBox="1">
            <a:spLocks noChangeArrowheads="1"/>
          </p:cNvSpPr>
          <p:nvPr/>
        </p:nvSpPr>
        <p:spPr bwMode="auto">
          <a:xfrm>
            <a:off x="5711825" y="1846263"/>
            <a:ext cx="2271713" cy="336550"/>
          </a:xfrm>
          <a:prstGeom prst="rect">
            <a:avLst/>
          </a:prstGeom>
          <a:noFill/>
          <a:ln w="9525">
            <a:noFill/>
            <a:miter lim="800000"/>
            <a:headEnd/>
            <a:tailEnd/>
          </a:ln>
        </p:spPr>
        <p:txBody>
          <a:bodyPr wrap="none">
            <a:spAutoFit/>
          </a:bodyPr>
          <a:lstStyle/>
          <a:p>
            <a:r>
              <a:rPr lang="en-GB" sz="1600"/>
              <a:t>Focused Differentiation</a:t>
            </a:r>
          </a:p>
        </p:txBody>
      </p:sp>
      <p:sp>
        <p:nvSpPr>
          <p:cNvPr id="16391" name="Text Box 19"/>
          <p:cNvSpPr txBox="1">
            <a:spLocks noChangeArrowheads="1"/>
          </p:cNvSpPr>
          <p:nvPr/>
        </p:nvSpPr>
        <p:spPr bwMode="auto">
          <a:xfrm>
            <a:off x="2597150" y="5094288"/>
            <a:ext cx="927100" cy="336550"/>
          </a:xfrm>
          <a:prstGeom prst="rect">
            <a:avLst/>
          </a:prstGeom>
          <a:noFill/>
          <a:ln w="9525">
            <a:noFill/>
            <a:miter lim="800000"/>
            <a:headEnd/>
            <a:tailEnd/>
          </a:ln>
        </p:spPr>
        <p:txBody>
          <a:bodyPr wrap="none">
            <a:spAutoFit/>
          </a:bodyPr>
          <a:lstStyle/>
          <a:p>
            <a:r>
              <a:rPr lang="en-GB" sz="1600"/>
              <a:t>No Frills</a:t>
            </a:r>
          </a:p>
        </p:txBody>
      </p:sp>
      <p:sp>
        <p:nvSpPr>
          <p:cNvPr id="16392" name="Text Box 20"/>
          <p:cNvSpPr txBox="1">
            <a:spLocks noChangeArrowheads="1"/>
          </p:cNvSpPr>
          <p:nvPr/>
        </p:nvSpPr>
        <p:spPr bwMode="auto">
          <a:xfrm>
            <a:off x="2441575" y="1933575"/>
            <a:ext cx="769938" cy="336550"/>
          </a:xfrm>
          <a:prstGeom prst="rect">
            <a:avLst/>
          </a:prstGeom>
          <a:noFill/>
          <a:ln w="9525">
            <a:noFill/>
            <a:miter lim="800000"/>
            <a:headEnd/>
            <a:tailEnd/>
          </a:ln>
        </p:spPr>
        <p:txBody>
          <a:bodyPr wrap="none">
            <a:spAutoFit/>
          </a:bodyPr>
          <a:lstStyle/>
          <a:p>
            <a:r>
              <a:rPr lang="en-GB" sz="1600"/>
              <a:t>Hybrid</a:t>
            </a:r>
          </a:p>
        </p:txBody>
      </p:sp>
      <p:sp>
        <p:nvSpPr>
          <p:cNvPr id="16393" name="Text Box 21"/>
          <p:cNvSpPr txBox="1">
            <a:spLocks noChangeArrowheads="1"/>
          </p:cNvSpPr>
          <p:nvPr/>
        </p:nvSpPr>
        <p:spPr bwMode="auto">
          <a:xfrm>
            <a:off x="1908175" y="3267075"/>
            <a:ext cx="646113" cy="581025"/>
          </a:xfrm>
          <a:prstGeom prst="rect">
            <a:avLst/>
          </a:prstGeom>
          <a:noFill/>
          <a:ln w="9525">
            <a:noFill/>
            <a:miter lim="800000"/>
            <a:headEnd/>
            <a:tailEnd/>
          </a:ln>
        </p:spPr>
        <p:txBody>
          <a:bodyPr wrap="none">
            <a:spAutoFit/>
          </a:bodyPr>
          <a:lstStyle/>
          <a:p>
            <a:r>
              <a:rPr lang="en-GB" sz="1600"/>
              <a:t>Low</a:t>
            </a:r>
            <a:br>
              <a:rPr lang="en-GB" sz="1600"/>
            </a:br>
            <a:r>
              <a:rPr lang="en-GB" sz="1600"/>
              <a:t>Price</a:t>
            </a:r>
          </a:p>
        </p:txBody>
      </p:sp>
      <p:sp>
        <p:nvSpPr>
          <p:cNvPr id="217110" name="Text Box 22"/>
          <p:cNvSpPr txBox="1">
            <a:spLocks noChangeArrowheads="1"/>
          </p:cNvSpPr>
          <p:nvPr/>
        </p:nvSpPr>
        <p:spPr bwMode="auto">
          <a:xfrm>
            <a:off x="1573213" y="5400675"/>
            <a:ext cx="2801937" cy="639763"/>
          </a:xfrm>
          <a:prstGeom prst="rect">
            <a:avLst/>
          </a:prstGeom>
          <a:solidFill>
            <a:srgbClr val="FFFF66"/>
          </a:solidFill>
          <a:ln w="9525">
            <a:noFill/>
            <a:miter lim="800000"/>
            <a:headEnd/>
            <a:tailEnd/>
          </a:ln>
        </p:spPr>
        <p:txBody>
          <a:bodyPr>
            <a:spAutoFit/>
          </a:bodyPr>
          <a:lstStyle/>
          <a:p>
            <a:pPr>
              <a:spcBef>
                <a:spcPct val="50000"/>
              </a:spcBef>
            </a:pPr>
            <a:r>
              <a:rPr lang="en-GB"/>
              <a:t>Low price &amp; perceived added value</a:t>
            </a:r>
            <a:br>
              <a:rPr lang="en-GB"/>
            </a:br>
            <a:r>
              <a:rPr lang="en-GB"/>
              <a:t>Focus on price sensitive part of market</a:t>
            </a:r>
            <a:br>
              <a:rPr lang="en-GB"/>
            </a:br>
            <a:r>
              <a:rPr lang="en-GB"/>
              <a:t>e.g. Primark, Lidl</a:t>
            </a:r>
          </a:p>
        </p:txBody>
      </p:sp>
      <p:sp>
        <p:nvSpPr>
          <p:cNvPr id="217111" name="Text Box 23"/>
          <p:cNvSpPr txBox="1">
            <a:spLocks noChangeArrowheads="1"/>
          </p:cNvSpPr>
          <p:nvPr/>
        </p:nvSpPr>
        <p:spPr bwMode="auto">
          <a:xfrm>
            <a:off x="1603375" y="3779838"/>
            <a:ext cx="2476500" cy="639762"/>
          </a:xfrm>
          <a:prstGeom prst="rect">
            <a:avLst/>
          </a:prstGeom>
          <a:solidFill>
            <a:srgbClr val="FFFF66"/>
          </a:solidFill>
          <a:ln w="9525">
            <a:noFill/>
            <a:miter lim="800000"/>
            <a:headEnd/>
            <a:tailEnd/>
          </a:ln>
        </p:spPr>
        <p:txBody>
          <a:bodyPr>
            <a:spAutoFit/>
          </a:bodyPr>
          <a:lstStyle/>
          <a:p>
            <a:pPr>
              <a:spcBef>
                <a:spcPct val="50000"/>
              </a:spcBef>
            </a:pPr>
            <a:r>
              <a:rPr lang="en-GB"/>
              <a:t>Similar added value at lower price</a:t>
            </a:r>
            <a:br>
              <a:rPr lang="en-GB"/>
            </a:br>
            <a:r>
              <a:rPr lang="en-GB"/>
              <a:t>requires low cost base to achieve</a:t>
            </a:r>
            <a:br>
              <a:rPr lang="en-GB"/>
            </a:br>
            <a:r>
              <a:rPr lang="en-GB"/>
              <a:t>e.g. Tesco</a:t>
            </a:r>
          </a:p>
        </p:txBody>
      </p:sp>
      <p:sp>
        <p:nvSpPr>
          <p:cNvPr id="217112" name="Text Box 24"/>
          <p:cNvSpPr txBox="1">
            <a:spLocks noChangeArrowheads="1"/>
          </p:cNvSpPr>
          <p:nvPr/>
        </p:nvSpPr>
        <p:spPr bwMode="auto">
          <a:xfrm>
            <a:off x="1627188" y="989013"/>
            <a:ext cx="2692400" cy="1004887"/>
          </a:xfrm>
          <a:prstGeom prst="rect">
            <a:avLst/>
          </a:prstGeom>
          <a:solidFill>
            <a:srgbClr val="FFFF66"/>
          </a:solidFill>
          <a:ln w="9525">
            <a:noFill/>
            <a:miter lim="800000"/>
            <a:headEnd/>
            <a:tailEnd/>
          </a:ln>
        </p:spPr>
        <p:txBody>
          <a:bodyPr>
            <a:spAutoFit/>
          </a:bodyPr>
          <a:lstStyle/>
          <a:p>
            <a:pPr>
              <a:spcBef>
                <a:spcPct val="50000"/>
              </a:spcBef>
            </a:pPr>
            <a:r>
              <a:rPr lang="en-GB"/>
              <a:t>Differentiation and lower price</a:t>
            </a:r>
            <a:br>
              <a:rPr lang="en-GB"/>
            </a:br>
            <a:r>
              <a:rPr lang="en-GB"/>
              <a:t>Requires clear understanding and delivery of enhanced value and an advantageous cost base</a:t>
            </a:r>
            <a:br>
              <a:rPr lang="en-GB"/>
            </a:br>
            <a:r>
              <a:rPr lang="en-GB"/>
              <a:t>e.g. Ikea</a:t>
            </a:r>
          </a:p>
        </p:txBody>
      </p:sp>
      <p:sp>
        <p:nvSpPr>
          <p:cNvPr id="217113" name="Text Box 25"/>
          <p:cNvSpPr txBox="1">
            <a:spLocks noChangeArrowheads="1"/>
          </p:cNvSpPr>
          <p:nvPr/>
        </p:nvSpPr>
        <p:spPr bwMode="auto">
          <a:xfrm>
            <a:off x="5668963" y="2106613"/>
            <a:ext cx="3475037" cy="1187450"/>
          </a:xfrm>
          <a:prstGeom prst="rect">
            <a:avLst/>
          </a:prstGeom>
          <a:solidFill>
            <a:srgbClr val="FFFF66"/>
          </a:solidFill>
          <a:ln w="9525">
            <a:noFill/>
            <a:miter lim="800000"/>
            <a:headEnd/>
            <a:tailEnd/>
          </a:ln>
        </p:spPr>
        <p:txBody>
          <a:bodyPr>
            <a:spAutoFit/>
          </a:bodyPr>
          <a:lstStyle/>
          <a:p>
            <a:pPr>
              <a:spcBef>
                <a:spcPct val="50000"/>
              </a:spcBef>
            </a:pPr>
            <a:r>
              <a:rPr lang="en-GB"/>
              <a:t>Higher perceived value</a:t>
            </a:r>
            <a:br>
              <a:rPr lang="en-GB"/>
            </a:br>
            <a:r>
              <a:rPr lang="en-GB"/>
              <a:t>Substantial Price Premium</a:t>
            </a:r>
            <a:br>
              <a:rPr lang="en-GB"/>
            </a:br>
            <a:r>
              <a:rPr lang="en-GB"/>
              <a:t>Customer identification essential</a:t>
            </a:r>
            <a:br>
              <a:rPr lang="en-GB"/>
            </a:br>
            <a:r>
              <a:rPr lang="en-GB"/>
              <a:t>Often single segment – have to compete within it</a:t>
            </a:r>
            <a:br>
              <a:rPr lang="en-GB"/>
            </a:br>
            <a:r>
              <a:rPr lang="en-GB"/>
              <a:t>Can limit growth</a:t>
            </a:r>
            <a:br>
              <a:rPr lang="en-GB"/>
            </a:br>
            <a:r>
              <a:rPr lang="en-GB"/>
              <a:t>e.g. Lexus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110"/>
                                        </p:tgtEl>
                                        <p:attrNameLst>
                                          <p:attrName>style.visibility</p:attrName>
                                        </p:attrNameLst>
                                      </p:cBhvr>
                                      <p:to>
                                        <p:strVal val="visible"/>
                                      </p:to>
                                    </p:set>
                                    <p:animEffect transition="in" filter="box(in)">
                                      <p:cBhvr>
                                        <p:cTn id="7" dur="500"/>
                                        <p:tgtEl>
                                          <p:spTgt spid="217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7111"/>
                                        </p:tgtEl>
                                        <p:attrNameLst>
                                          <p:attrName>style.visibility</p:attrName>
                                        </p:attrNameLst>
                                      </p:cBhvr>
                                      <p:to>
                                        <p:strVal val="visible"/>
                                      </p:to>
                                    </p:set>
                                    <p:animEffect transition="in" filter="box(in)">
                                      <p:cBhvr>
                                        <p:cTn id="12" dur="500"/>
                                        <p:tgtEl>
                                          <p:spTgt spid="217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7112"/>
                                        </p:tgtEl>
                                        <p:attrNameLst>
                                          <p:attrName>style.visibility</p:attrName>
                                        </p:attrNameLst>
                                      </p:cBhvr>
                                      <p:to>
                                        <p:strVal val="visible"/>
                                      </p:to>
                                    </p:set>
                                    <p:animEffect transition="in" filter="box(in)">
                                      <p:cBhvr>
                                        <p:cTn id="17" dur="500"/>
                                        <p:tgtEl>
                                          <p:spTgt spid="2171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7113"/>
                                        </p:tgtEl>
                                        <p:attrNameLst>
                                          <p:attrName>style.visibility</p:attrName>
                                        </p:attrNameLst>
                                      </p:cBhvr>
                                      <p:to>
                                        <p:strVal val="visible"/>
                                      </p:to>
                                    </p:set>
                                    <p:animEffect transition="in" filter="box(in)">
                                      <p:cBhvr>
                                        <p:cTn id="22" dur="500"/>
                                        <p:tgtEl>
                                          <p:spTgt spid="2171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0" grpId="0" animBg="1"/>
      <p:bldP spid="217111" grpId="0" animBg="1"/>
      <p:bldP spid="217112" grpId="0" animBg="1"/>
      <p:bldP spid="2171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457200"/>
            <a:ext cx="8229600" cy="820738"/>
          </a:xfrm>
        </p:spPr>
        <p:txBody>
          <a:bodyPr/>
          <a:lstStyle/>
          <a:p>
            <a:pPr eaLnBrk="1" hangingPunct="1">
              <a:defRPr/>
            </a:pPr>
            <a:r>
              <a:rPr lang="en-GB" smtClean="0"/>
              <a:t>Product Strategy</a:t>
            </a:r>
          </a:p>
        </p:txBody>
      </p:sp>
      <p:sp>
        <p:nvSpPr>
          <p:cNvPr id="218115" name="Rectangle 3"/>
          <p:cNvSpPr>
            <a:spLocks noGrp="1" noChangeArrowheads="1"/>
          </p:cNvSpPr>
          <p:nvPr>
            <p:ph type="body" idx="1"/>
          </p:nvPr>
        </p:nvSpPr>
        <p:spPr>
          <a:xfrm>
            <a:off x="433388" y="1244600"/>
            <a:ext cx="8229600" cy="5318125"/>
          </a:xfrm>
        </p:spPr>
        <p:txBody>
          <a:bodyPr/>
          <a:lstStyle/>
          <a:p>
            <a:pPr eaLnBrk="1" hangingPunct="1">
              <a:lnSpc>
                <a:spcPct val="80000"/>
              </a:lnSpc>
            </a:pPr>
            <a:r>
              <a:rPr lang="en-GB" sz="1800" smtClean="0"/>
              <a:t>Market Position:</a:t>
            </a:r>
          </a:p>
          <a:p>
            <a:pPr lvl="1" eaLnBrk="1" hangingPunct="1">
              <a:lnSpc>
                <a:spcPct val="80000"/>
              </a:lnSpc>
            </a:pPr>
            <a:r>
              <a:rPr lang="en-GB" sz="1600" smtClean="0"/>
              <a:t>Leader</a:t>
            </a:r>
          </a:p>
          <a:p>
            <a:pPr lvl="1" eaLnBrk="1" hangingPunct="1">
              <a:lnSpc>
                <a:spcPct val="80000"/>
              </a:lnSpc>
            </a:pPr>
            <a:r>
              <a:rPr lang="en-GB" sz="1600" smtClean="0"/>
              <a:t>Follower</a:t>
            </a:r>
          </a:p>
          <a:p>
            <a:pPr lvl="1" eaLnBrk="1" hangingPunct="1">
              <a:lnSpc>
                <a:spcPct val="80000"/>
              </a:lnSpc>
            </a:pPr>
            <a:r>
              <a:rPr lang="en-GB" sz="1600" smtClean="0"/>
              <a:t>Challenger</a:t>
            </a:r>
          </a:p>
          <a:p>
            <a:pPr lvl="1" eaLnBrk="1" hangingPunct="1">
              <a:lnSpc>
                <a:spcPct val="80000"/>
              </a:lnSpc>
            </a:pPr>
            <a:r>
              <a:rPr lang="en-GB" sz="1600" smtClean="0"/>
              <a:t>Niche Player</a:t>
            </a:r>
          </a:p>
          <a:p>
            <a:pPr eaLnBrk="1" hangingPunct="1">
              <a:lnSpc>
                <a:spcPct val="80000"/>
              </a:lnSpc>
            </a:pPr>
            <a:r>
              <a:rPr lang="en-GB" sz="1800" smtClean="0"/>
              <a:t>Innovation</a:t>
            </a:r>
          </a:p>
          <a:p>
            <a:pPr lvl="1" eaLnBrk="1" hangingPunct="1">
              <a:lnSpc>
                <a:spcPct val="80000"/>
              </a:lnSpc>
            </a:pPr>
            <a:r>
              <a:rPr lang="en-GB" sz="1600" smtClean="0"/>
              <a:t>Pioneer/First Mover</a:t>
            </a:r>
          </a:p>
          <a:p>
            <a:pPr lvl="1" eaLnBrk="1" hangingPunct="1">
              <a:lnSpc>
                <a:spcPct val="80000"/>
              </a:lnSpc>
            </a:pPr>
            <a:r>
              <a:rPr lang="en-GB" sz="1600" smtClean="0"/>
              <a:t>Fast follower</a:t>
            </a:r>
          </a:p>
          <a:p>
            <a:pPr lvl="1" eaLnBrk="1" hangingPunct="1">
              <a:lnSpc>
                <a:spcPct val="80000"/>
              </a:lnSpc>
            </a:pPr>
            <a:r>
              <a:rPr lang="en-GB" sz="1600" smtClean="0"/>
              <a:t>Late follower</a:t>
            </a:r>
          </a:p>
          <a:p>
            <a:pPr eaLnBrk="1" hangingPunct="1">
              <a:lnSpc>
                <a:spcPct val="80000"/>
              </a:lnSpc>
            </a:pPr>
            <a:r>
              <a:rPr lang="en-GB" sz="1800" smtClean="0"/>
              <a:t>Differentiation</a:t>
            </a:r>
          </a:p>
          <a:p>
            <a:pPr lvl="1" eaLnBrk="1" hangingPunct="1">
              <a:lnSpc>
                <a:spcPct val="80000"/>
              </a:lnSpc>
            </a:pPr>
            <a:r>
              <a:rPr lang="en-GB" sz="1600" smtClean="0"/>
              <a:t>Price</a:t>
            </a:r>
          </a:p>
          <a:p>
            <a:pPr lvl="1" eaLnBrk="1" hangingPunct="1">
              <a:lnSpc>
                <a:spcPct val="80000"/>
              </a:lnSpc>
            </a:pPr>
            <a:r>
              <a:rPr lang="en-GB" sz="1600" smtClean="0"/>
              <a:t>Feature</a:t>
            </a:r>
          </a:p>
          <a:p>
            <a:pPr lvl="1" eaLnBrk="1" hangingPunct="1">
              <a:lnSpc>
                <a:spcPct val="80000"/>
              </a:lnSpc>
            </a:pPr>
            <a:r>
              <a:rPr lang="en-GB" sz="1600" smtClean="0"/>
              <a:t>Market Segment/Vertical</a:t>
            </a:r>
          </a:p>
          <a:p>
            <a:pPr eaLnBrk="1" hangingPunct="1">
              <a:lnSpc>
                <a:spcPct val="80000"/>
              </a:lnSpc>
            </a:pPr>
            <a:r>
              <a:rPr lang="en-GB" sz="1800" smtClean="0"/>
              <a:t>Change the rules</a:t>
            </a:r>
          </a:p>
          <a:p>
            <a:pPr lvl="1" eaLnBrk="1" hangingPunct="1">
              <a:lnSpc>
                <a:spcPct val="80000"/>
              </a:lnSpc>
            </a:pPr>
            <a:r>
              <a:rPr lang="en-GB" sz="1600" smtClean="0"/>
              <a:t>Create a new market</a:t>
            </a:r>
          </a:p>
          <a:p>
            <a:pPr lvl="1" eaLnBrk="1" hangingPunct="1">
              <a:lnSpc>
                <a:spcPct val="80000"/>
              </a:lnSpc>
            </a:pPr>
            <a:r>
              <a:rPr lang="en-GB" sz="1600" smtClean="0"/>
              <a:t>Change the value perception</a:t>
            </a:r>
          </a:p>
          <a:p>
            <a:pPr lvl="1" eaLnBrk="1" hangingPunct="1">
              <a:lnSpc>
                <a:spcPct val="80000"/>
              </a:lnSpc>
            </a:pPr>
            <a:r>
              <a:rPr lang="en-GB" sz="1600" smtClean="0"/>
              <a:t>Look for compelling external events such as new regulations, emerging standards, new business models</a:t>
            </a:r>
          </a:p>
          <a:p>
            <a:pPr eaLnBrk="1" hangingPunct="1">
              <a:lnSpc>
                <a:spcPct val="80000"/>
              </a:lnSpc>
            </a:pPr>
            <a:endParaRPr lang="en-GB" sz="1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8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81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811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811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11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811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81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811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811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15">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811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5138" y="387350"/>
            <a:ext cx="8229600" cy="768350"/>
          </a:xfrm>
        </p:spPr>
        <p:txBody>
          <a:bodyPr/>
          <a:lstStyle/>
          <a:p>
            <a:pPr eaLnBrk="1" hangingPunct="1">
              <a:defRPr/>
            </a:pPr>
            <a:r>
              <a:rPr lang="en-GB" smtClean="0"/>
              <a:t>Competitive Analysis #1</a:t>
            </a:r>
          </a:p>
        </p:txBody>
      </p:sp>
      <p:graphicFrame>
        <p:nvGraphicFramePr>
          <p:cNvPr id="23615" name="Group 63"/>
          <p:cNvGraphicFramePr>
            <a:graphicFrameLocks noGrp="1"/>
          </p:cNvGraphicFramePr>
          <p:nvPr>
            <p:ph idx="1"/>
          </p:nvPr>
        </p:nvGraphicFramePr>
        <p:xfrm>
          <a:off x="457200" y="1981200"/>
          <a:ext cx="8229600" cy="3886202"/>
        </p:xfrm>
        <a:graphic>
          <a:graphicData uri="http://schemas.openxmlformats.org/drawingml/2006/table">
            <a:tbl>
              <a:tblPr/>
              <a:tblGrid>
                <a:gridCol w="1562100"/>
                <a:gridCol w="1666875"/>
                <a:gridCol w="1666875"/>
                <a:gridCol w="1666875"/>
                <a:gridCol w="1666875"/>
              </a:tblGrid>
              <a:tr h="393700">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Factor</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B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Our Product</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B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Competitor A</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B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Competitor B</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B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Weight</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B300"/>
                    </a:solidFill>
                  </a:tcPr>
                </a:tc>
              </a:tr>
              <a:tr h="6540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Market Share</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3</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3</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6524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Thought Leadership</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6</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81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Performance</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365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Price</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65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Features</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6</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6</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381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cs typeface="Arial" pitchFamily="34" charset="0"/>
                        </a:rPr>
                        <a:t>Quality</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6563">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Totals</a:t>
                      </a:r>
                      <a:endParaRPr kumimoji="0" lang="en-GB" sz="18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57</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72</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63</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5138" y="387350"/>
            <a:ext cx="8229600" cy="768350"/>
          </a:xfrm>
        </p:spPr>
        <p:txBody>
          <a:bodyPr/>
          <a:lstStyle/>
          <a:p>
            <a:pPr eaLnBrk="1" hangingPunct="1">
              <a:defRPr/>
            </a:pPr>
            <a:r>
              <a:rPr lang="en-GB" smtClean="0"/>
              <a:t>Competitive Analysis #2</a:t>
            </a:r>
          </a:p>
        </p:txBody>
      </p:sp>
      <p:graphicFrame>
        <p:nvGraphicFramePr>
          <p:cNvPr id="212651" name="Group 683"/>
          <p:cNvGraphicFramePr>
            <a:graphicFrameLocks noGrp="1"/>
          </p:cNvGraphicFramePr>
          <p:nvPr>
            <p:ph idx="1"/>
          </p:nvPr>
        </p:nvGraphicFramePr>
        <p:xfrm>
          <a:off x="457200" y="1981200"/>
          <a:ext cx="8229600" cy="3886200"/>
        </p:xfrm>
        <a:graphic>
          <a:graphicData uri="http://schemas.openxmlformats.org/drawingml/2006/table">
            <a:tbl>
              <a:tblPr/>
              <a:tblGrid>
                <a:gridCol w="1562100"/>
                <a:gridCol w="1666875"/>
                <a:gridCol w="1666875"/>
                <a:gridCol w="1666875"/>
                <a:gridCol w="1666875"/>
              </a:tblGrid>
              <a:tr h="4318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 </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Our Product</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A</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B</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C</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1</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2</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3</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4</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5</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6</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7</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8</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95313" y="217488"/>
            <a:ext cx="8229600" cy="1016000"/>
          </a:xfrm>
        </p:spPr>
        <p:txBody>
          <a:bodyPr/>
          <a:lstStyle/>
          <a:p>
            <a:pPr eaLnBrk="1" hangingPunct="1">
              <a:defRPr/>
            </a:pPr>
            <a:r>
              <a:rPr lang="en-GB" smtClean="0"/>
              <a:t>Competitive Analysis 3</a:t>
            </a:r>
          </a:p>
        </p:txBody>
      </p:sp>
      <p:sp>
        <p:nvSpPr>
          <p:cNvPr id="20483" name="Rectangle 3"/>
          <p:cNvSpPr>
            <a:spLocks noGrp="1" noChangeArrowheads="1"/>
          </p:cNvSpPr>
          <p:nvPr>
            <p:ph type="body" idx="1"/>
          </p:nvPr>
        </p:nvSpPr>
        <p:spPr>
          <a:xfrm>
            <a:off x="488950" y="1244600"/>
            <a:ext cx="8229600" cy="4954588"/>
          </a:xfrm>
        </p:spPr>
        <p:txBody>
          <a:bodyPr/>
          <a:lstStyle/>
          <a:p>
            <a:pPr marL="609600" indent="-609600" eaLnBrk="1" hangingPunct="1">
              <a:lnSpc>
                <a:spcPct val="90000"/>
              </a:lnSpc>
              <a:buFont typeface="Wingdings" pitchFamily="2" charset="2"/>
              <a:buNone/>
            </a:pPr>
            <a:r>
              <a:rPr lang="en-GB" sz="2800" smtClean="0"/>
              <a:t>Competitor A</a:t>
            </a:r>
          </a:p>
          <a:p>
            <a:pPr marL="609600" indent="-609600" eaLnBrk="1" hangingPunct="1">
              <a:lnSpc>
                <a:spcPct val="90000"/>
              </a:lnSpc>
            </a:pPr>
            <a:r>
              <a:rPr lang="en-GB" sz="2800" smtClean="0"/>
              <a:t>Pros:</a:t>
            </a:r>
          </a:p>
          <a:p>
            <a:pPr marL="990600" lvl="1" indent="-533400" eaLnBrk="1" hangingPunct="1">
              <a:lnSpc>
                <a:spcPct val="90000"/>
              </a:lnSpc>
              <a:buFont typeface="Wingdings" pitchFamily="2" charset="2"/>
              <a:buAutoNum type="arabicPeriod"/>
            </a:pPr>
            <a:r>
              <a:rPr lang="en-GB" sz="2400" smtClean="0"/>
              <a:t> </a:t>
            </a:r>
          </a:p>
          <a:p>
            <a:pPr marL="990600" lvl="1" indent="-533400" eaLnBrk="1" hangingPunct="1">
              <a:lnSpc>
                <a:spcPct val="90000"/>
              </a:lnSpc>
              <a:buFont typeface="Wingdings" pitchFamily="2" charset="2"/>
              <a:buAutoNum type="arabicPeriod"/>
            </a:pPr>
            <a:r>
              <a:rPr lang="en-GB" sz="2400" smtClean="0"/>
              <a:t> </a:t>
            </a:r>
          </a:p>
          <a:p>
            <a:pPr marL="609600" indent="-609600" eaLnBrk="1" hangingPunct="1">
              <a:lnSpc>
                <a:spcPct val="90000"/>
              </a:lnSpc>
            </a:pPr>
            <a:r>
              <a:rPr lang="en-GB" sz="2800" smtClean="0"/>
              <a:t>Cons</a:t>
            </a:r>
          </a:p>
          <a:p>
            <a:pPr marL="990600" lvl="1" indent="-533400" eaLnBrk="1" hangingPunct="1">
              <a:lnSpc>
                <a:spcPct val="90000"/>
              </a:lnSpc>
              <a:buFont typeface="Wingdings" pitchFamily="2" charset="2"/>
              <a:buAutoNum type="arabicPeriod"/>
            </a:pPr>
            <a:r>
              <a:rPr lang="en-GB" sz="2400" smtClean="0"/>
              <a:t> </a:t>
            </a:r>
          </a:p>
          <a:p>
            <a:pPr marL="990600" lvl="1" indent="-533400" eaLnBrk="1" hangingPunct="1">
              <a:lnSpc>
                <a:spcPct val="90000"/>
              </a:lnSpc>
              <a:buFont typeface="Wingdings" pitchFamily="2" charset="2"/>
              <a:buAutoNum type="arabicPeriod"/>
            </a:pPr>
            <a:r>
              <a:rPr lang="en-GB" sz="2400" smtClean="0"/>
              <a:t> </a:t>
            </a:r>
          </a:p>
          <a:p>
            <a:pPr marL="609600" indent="-609600" eaLnBrk="1" hangingPunct="1">
              <a:lnSpc>
                <a:spcPct val="90000"/>
              </a:lnSpc>
            </a:pPr>
            <a:r>
              <a:rPr lang="en-GB" sz="2800" smtClean="0"/>
              <a:t>Attack Strategy</a:t>
            </a:r>
          </a:p>
          <a:p>
            <a:pPr marL="1371600" lvl="2" indent="-457200" eaLnBrk="1" hangingPunct="1">
              <a:lnSpc>
                <a:spcPct val="90000"/>
              </a:lnSpc>
              <a:buFont typeface="Wingdings" pitchFamily="2" charset="2"/>
              <a:buNone/>
            </a:pPr>
            <a:r>
              <a:rPr lang="en-GB" sz="2000" smtClean="0"/>
              <a:t>Blah blah</a:t>
            </a:r>
          </a:p>
          <a:p>
            <a:pPr marL="609600" indent="-609600" eaLnBrk="1" hangingPunct="1">
              <a:lnSpc>
                <a:spcPct val="90000"/>
              </a:lnSpc>
            </a:pPr>
            <a:r>
              <a:rPr lang="en-GB" sz="2800" smtClean="0"/>
              <a:t>Defence Strategy</a:t>
            </a:r>
          </a:p>
          <a:p>
            <a:pPr marL="1371600" lvl="2" indent="-457200" eaLnBrk="1" hangingPunct="1">
              <a:lnSpc>
                <a:spcPct val="90000"/>
              </a:lnSpc>
              <a:buFont typeface="Wingdings" pitchFamily="2" charset="2"/>
              <a:buNone/>
            </a:pPr>
            <a:r>
              <a:rPr lang="en-GB" sz="2000" smtClean="0"/>
              <a:t>Blah blah</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21507"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21508" name="Rectangle 5"/>
          <p:cNvSpPr>
            <a:spLocks noChangeArrowheads="1"/>
          </p:cNvSpPr>
          <p:nvPr/>
        </p:nvSpPr>
        <p:spPr bwMode="auto">
          <a:xfrm>
            <a:off x="1316038" y="3790950"/>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93700" y="414338"/>
            <a:ext cx="8516938" cy="719137"/>
          </a:xfrm>
          <a:noFill/>
        </p:spPr>
        <p:txBody>
          <a:bodyPr/>
          <a:lstStyle/>
          <a:p>
            <a:r>
              <a:rPr lang="en-GB" smtClean="0">
                <a:effectLst/>
              </a:rPr>
              <a:t>Refresh on MoSCoW Terminology	</a:t>
            </a:r>
          </a:p>
        </p:txBody>
      </p:sp>
      <p:sp>
        <p:nvSpPr>
          <p:cNvPr id="22531" name="Text Box 3"/>
          <p:cNvSpPr txBox="1">
            <a:spLocks noChangeArrowheads="1"/>
          </p:cNvSpPr>
          <p:nvPr/>
        </p:nvSpPr>
        <p:spPr bwMode="gray">
          <a:xfrm>
            <a:off x="4497388" y="1751013"/>
            <a:ext cx="3727450" cy="339725"/>
          </a:xfrm>
          <a:prstGeom prst="rect">
            <a:avLst/>
          </a:prstGeom>
          <a:noFill/>
          <a:ln w="9525">
            <a:noFill/>
            <a:miter lim="800000"/>
            <a:headEnd/>
            <a:tailEnd/>
          </a:ln>
        </p:spPr>
        <p:txBody>
          <a:bodyPr>
            <a:spAutoFit/>
          </a:bodyPr>
          <a:lstStyle/>
          <a:p>
            <a:pPr lvl="1" eaLnBrk="0" hangingPunct="0">
              <a:lnSpc>
                <a:spcPct val="90000"/>
              </a:lnSpc>
              <a:spcBef>
                <a:spcPct val="50000"/>
              </a:spcBef>
            </a:pPr>
            <a:endParaRPr lang="en-US" sz="1800">
              <a:solidFill>
                <a:srgbClr val="C67B00"/>
              </a:solidFill>
              <a:latin typeface="Arial Unicode MS" pitchFamily="34" charset="-128"/>
            </a:endParaRPr>
          </a:p>
        </p:txBody>
      </p:sp>
      <p:sp>
        <p:nvSpPr>
          <p:cNvPr id="22532" name="Text Box 4"/>
          <p:cNvSpPr txBox="1">
            <a:spLocks noChangeArrowheads="1"/>
          </p:cNvSpPr>
          <p:nvPr/>
        </p:nvSpPr>
        <p:spPr bwMode="gray">
          <a:xfrm>
            <a:off x="431800" y="1792288"/>
            <a:ext cx="3987800" cy="339725"/>
          </a:xfrm>
          <a:prstGeom prst="rect">
            <a:avLst/>
          </a:prstGeom>
          <a:noFill/>
          <a:ln w="9525">
            <a:noFill/>
            <a:miter lim="800000"/>
            <a:headEnd/>
            <a:tailEnd/>
          </a:ln>
        </p:spPr>
        <p:txBody>
          <a:bodyPr lIns="0" tIns="46800" rIns="0" bIns="46800">
            <a:spAutoFit/>
          </a:bodyPr>
          <a:lstStyle/>
          <a:p>
            <a:pPr marL="1143000" indent="-228600" eaLnBrk="0" hangingPunct="0">
              <a:lnSpc>
                <a:spcPct val="90000"/>
              </a:lnSpc>
              <a:spcBef>
                <a:spcPct val="50000"/>
              </a:spcBef>
            </a:pPr>
            <a:endParaRPr lang="en-US" sz="1800">
              <a:solidFill>
                <a:srgbClr val="C67B00"/>
              </a:solidFill>
              <a:latin typeface="Arial Unicode MS" pitchFamily="34" charset="-128"/>
            </a:endParaRPr>
          </a:p>
        </p:txBody>
      </p:sp>
      <p:sp>
        <p:nvSpPr>
          <p:cNvPr id="133126" name="Text Box 6"/>
          <p:cNvSpPr txBox="1">
            <a:spLocks noChangeArrowheads="1"/>
          </p:cNvSpPr>
          <p:nvPr/>
        </p:nvSpPr>
        <p:spPr bwMode="gray">
          <a:xfrm>
            <a:off x="492125" y="1333500"/>
            <a:ext cx="8278813" cy="4895850"/>
          </a:xfrm>
          <a:prstGeom prst="rect">
            <a:avLst/>
          </a:prstGeom>
          <a:noFill/>
          <a:ln w="9525" algn="ctr">
            <a:noFill/>
            <a:miter lim="800000"/>
            <a:headEnd/>
            <a:tailEnd/>
          </a:ln>
        </p:spPr>
        <p:txBody>
          <a:bodyPr lIns="0" tIns="46800" rIns="0" bIns="46800">
            <a:spAutoFit/>
          </a:bodyPr>
          <a:lstStyle/>
          <a:p>
            <a:pPr marL="1143000" indent="-228600" eaLnBrk="0" hangingPunct="0">
              <a:lnSpc>
                <a:spcPct val="90000"/>
              </a:lnSpc>
              <a:spcBef>
                <a:spcPct val="50000"/>
              </a:spcBef>
            </a:pPr>
            <a:r>
              <a:rPr lang="en-GB" sz="2000">
                <a:latin typeface="Arial Unicode MS" pitchFamily="34" charset="-128"/>
              </a:rPr>
              <a:t>Must: sine qua non. Anchor features - the function/capability must be delivered and the release is without value if not included</a:t>
            </a:r>
          </a:p>
          <a:p>
            <a:pPr marL="1143000" indent="-228600" eaLnBrk="0" hangingPunct="0">
              <a:lnSpc>
                <a:spcPct val="90000"/>
              </a:lnSpc>
              <a:spcBef>
                <a:spcPct val="50000"/>
              </a:spcBef>
            </a:pPr>
            <a:endParaRPr lang="en-GB" sz="2000">
              <a:latin typeface="Arial Unicode MS" pitchFamily="34" charset="-128"/>
            </a:endParaRPr>
          </a:p>
          <a:p>
            <a:pPr marL="1143000" indent="-228600" eaLnBrk="0" hangingPunct="0">
              <a:lnSpc>
                <a:spcPct val="90000"/>
              </a:lnSpc>
              <a:spcBef>
                <a:spcPct val="50000"/>
              </a:spcBef>
            </a:pPr>
            <a:r>
              <a:rPr lang="en-GB" sz="2000">
                <a:latin typeface="Arial Unicode MS" pitchFamily="34" charset="-128"/>
              </a:rPr>
              <a:t>Should: An important feature which clearly adds business value and is highly desired in the release but it may be dropped if necessary to ensure timely delivery of the Must features.</a:t>
            </a:r>
          </a:p>
          <a:p>
            <a:pPr marL="1143000" indent="-228600" eaLnBrk="0" hangingPunct="0">
              <a:lnSpc>
                <a:spcPct val="90000"/>
              </a:lnSpc>
              <a:spcBef>
                <a:spcPct val="50000"/>
              </a:spcBef>
            </a:pPr>
            <a:endParaRPr lang="en-GB" sz="2000">
              <a:latin typeface="Arial Unicode MS" pitchFamily="34" charset="-128"/>
            </a:endParaRPr>
          </a:p>
          <a:p>
            <a:pPr marL="1143000" indent="-228600" eaLnBrk="0" hangingPunct="0">
              <a:lnSpc>
                <a:spcPct val="90000"/>
              </a:lnSpc>
              <a:spcBef>
                <a:spcPct val="50000"/>
              </a:spcBef>
            </a:pPr>
            <a:r>
              <a:rPr lang="en-GB" sz="2000">
                <a:latin typeface="Arial Unicode MS" pitchFamily="34" charset="-128"/>
              </a:rPr>
              <a:t>Could:  A useful feature but not critical to success and not necessarily a function this org should provide. If resources permit such features may be included.</a:t>
            </a:r>
          </a:p>
          <a:p>
            <a:pPr marL="1143000" indent="-228600" eaLnBrk="0" hangingPunct="0">
              <a:lnSpc>
                <a:spcPct val="90000"/>
              </a:lnSpc>
              <a:spcBef>
                <a:spcPct val="50000"/>
              </a:spcBef>
            </a:pPr>
            <a:endParaRPr lang="en-GB" sz="2000">
              <a:latin typeface="Arial Unicode MS" pitchFamily="34" charset="-128"/>
            </a:endParaRPr>
          </a:p>
          <a:p>
            <a:pPr marL="1143000" indent="-228600" eaLnBrk="0" hangingPunct="0">
              <a:lnSpc>
                <a:spcPct val="90000"/>
              </a:lnSpc>
              <a:spcBef>
                <a:spcPct val="50000"/>
              </a:spcBef>
            </a:pPr>
            <a:r>
              <a:rPr lang="en-GB" sz="2000">
                <a:latin typeface="Arial Unicode MS" pitchFamily="34" charset="-128"/>
              </a:rPr>
              <a:t>Won’t!:  This feature will not be provided, either because it adds no value, or because resources clearly do not permit its inclusion at this point or because technical obstacles prevent.</a:t>
            </a:r>
          </a:p>
        </p:txBody>
      </p:sp>
      <p:sp>
        <p:nvSpPr>
          <p:cNvPr id="22534" name="TextBox 12"/>
          <p:cNvSpPr txBox="1">
            <a:spLocks noChangeArrowheads="1"/>
          </p:cNvSpPr>
          <p:nvPr/>
        </p:nvSpPr>
        <p:spPr bwMode="auto">
          <a:xfrm>
            <a:off x="347663" y="1282700"/>
            <a:ext cx="1133475" cy="4695825"/>
          </a:xfrm>
          <a:prstGeom prst="rect">
            <a:avLst/>
          </a:prstGeom>
          <a:noFill/>
          <a:ln w="9525">
            <a:noFill/>
            <a:miter lim="800000"/>
            <a:headEnd/>
            <a:tailEnd/>
          </a:ln>
        </p:spPr>
        <p:txBody>
          <a:bodyPr>
            <a:spAutoFit/>
          </a:bodyPr>
          <a:lstStyle/>
          <a:p>
            <a:pPr algn="ctr">
              <a:lnSpc>
                <a:spcPct val="85000"/>
              </a:lnSpc>
            </a:pPr>
            <a:r>
              <a:rPr lang="en-GB" sz="4800">
                <a:solidFill>
                  <a:srgbClr val="7030A0"/>
                </a:solidFill>
              </a:rPr>
              <a:t>M</a:t>
            </a:r>
            <a:endParaRPr lang="en-GB" sz="1000">
              <a:solidFill>
                <a:srgbClr val="7030A0"/>
              </a:solidFill>
            </a:endParaRPr>
          </a:p>
          <a:p>
            <a:pPr algn="ctr">
              <a:lnSpc>
                <a:spcPct val="85000"/>
              </a:lnSpc>
            </a:pPr>
            <a:r>
              <a:rPr lang="en-GB" sz="1400" b="1">
                <a:solidFill>
                  <a:srgbClr val="7030A0"/>
                </a:solidFill>
              </a:rPr>
              <a:t/>
            </a:r>
            <a:br>
              <a:rPr lang="en-GB" sz="1400" b="1">
                <a:solidFill>
                  <a:srgbClr val="7030A0"/>
                </a:solidFill>
              </a:rPr>
            </a:br>
            <a:r>
              <a:rPr lang="en-GB" sz="1400" b="1">
                <a:solidFill>
                  <a:srgbClr val="7030A0"/>
                </a:solidFill>
              </a:rPr>
              <a:t>O</a:t>
            </a:r>
            <a:br>
              <a:rPr lang="en-GB" sz="1400" b="1">
                <a:solidFill>
                  <a:srgbClr val="7030A0"/>
                </a:solidFill>
              </a:rPr>
            </a:br>
            <a:endParaRPr lang="en-GB" sz="1400" b="1">
              <a:solidFill>
                <a:srgbClr val="7030A0"/>
              </a:solidFill>
            </a:endParaRPr>
          </a:p>
          <a:p>
            <a:pPr algn="ctr">
              <a:lnSpc>
                <a:spcPct val="85000"/>
              </a:lnSpc>
            </a:pPr>
            <a:r>
              <a:rPr lang="en-GB" sz="4800">
                <a:solidFill>
                  <a:srgbClr val="7030A0"/>
                </a:solidFill>
              </a:rPr>
              <a:t>S</a:t>
            </a:r>
          </a:p>
          <a:p>
            <a:pPr algn="ctr">
              <a:lnSpc>
                <a:spcPct val="85000"/>
              </a:lnSpc>
            </a:pPr>
            <a:endParaRPr lang="en-GB" sz="4800">
              <a:solidFill>
                <a:srgbClr val="7030A0"/>
              </a:solidFill>
            </a:endParaRPr>
          </a:p>
          <a:p>
            <a:pPr algn="ctr">
              <a:lnSpc>
                <a:spcPct val="85000"/>
              </a:lnSpc>
            </a:pPr>
            <a:r>
              <a:rPr lang="en-GB" sz="4800">
                <a:solidFill>
                  <a:srgbClr val="7030A0"/>
                </a:solidFill>
              </a:rPr>
              <a:t>C</a:t>
            </a:r>
          </a:p>
          <a:p>
            <a:pPr algn="ctr">
              <a:lnSpc>
                <a:spcPct val="85000"/>
              </a:lnSpc>
            </a:pPr>
            <a:r>
              <a:rPr lang="en-GB" sz="1400" b="1">
                <a:solidFill>
                  <a:srgbClr val="7030A0"/>
                </a:solidFill>
              </a:rPr>
              <a:t/>
            </a:r>
            <a:br>
              <a:rPr lang="en-GB" sz="1400" b="1">
                <a:solidFill>
                  <a:srgbClr val="7030A0"/>
                </a:solidFill>
              </a:rPr>
            </a:br>
            <a:r>
              <a:rPr lang="en-GB" sz="1400" b="1">
                <a:solidFill>
                  <a:srgbClr val="7030A0"/>
                </a:solidFill>
              </a:rPr>
              <a:t/>
            </a:r>
            <a:br>
              <a:rPr lang="en-GB" sz="1400" b="1">
                <a:solidFill>
                  <a:srgbClr val="7030A0"/>
                </a:solidFill>
              </a:rPr>
            </a:br>
            <a:r>
              <a:rPr lang="en-GB" sz="1400" b="1">
                <a:solidFill>
                  <a:srgbClr val="7030A0"/>
                </a:solidFill>
              </a:rPr>
              <a:t>O</a:t>
            </a:r>
            <a:br>
              <a:rPr lang="en-GB" sz="1400" b="1">
                <a:solidFill>
                  <a:srgbClr val="7030A0"/>
                </a:solidFill>
              </a:rPr>
            </a:br>
            <a:endParaRPr lang="en-GB" sz="1400" b="1">
              <a:solidFill>
                <a:srgbClr val="7030A0"/>
              </a:solidFill>
            </a:endParaRPr>
          </a:p>
          <a:p>
            <a:pPr algn="ctr">
              <a:lnSpc>
                <a:spcPct val="85000"/>
              </a:lnSpc>
            </a:pPr>
            <a:endParaRPr lang="en-GB" sz="1400" b="1">
              <a:solidFill>
                <a:srgbClr val="7030A0"/>
              </a:solidFill>
            </a:endParaRPr>
          </a:p>
          <a:p>
            <a:pPr algn="ctr">
              <a:lnSpc>
                <a:spcPct val="85000"/>
              </a:lnSpc>
            </a:pPr>
            <a:r>
              <a:rPr lang="en-GB" sz="4800">
                <a:solidFill>
                  <a:srgbClr val="7030A0"/>
                </a:solidFill>
              </a:rPr>
              <a:t>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wipe(up)">
                                      <p:cBhvr>
                                        <p:cTn id="7" dur="20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457200" y="177800"/>
            <a:ext cx="8229600" cy="1371600"/>
          </a:xfrm>
        </p:spPr>
        <p:txBody>
          <a:bodyPr/>
          <a:lstStyle/>
          <a:p>
            <a:pPr eaLnBrk="1" hangingPunct="1">
              <a:defRPr/>
            </a:pPr>
            <a:r>
              <a:rPr lang="en-GB" smtClean="0"/>
              <a:t>Sources of Requirements</a:t>
            </a:r>
          </a:p>
        </p:txBody>
      </p:sp>
      <p:sp>
        <p:nvSpPr>
          <p:cNvPr id="3" name="Trapezoid 2"/>
          <p:cNvSpPr/>
          <p:nvPr/>
        </p:nvSpPr>
        <p:spPr bwMode="auto">
          <a:xfrm rot="5400000">
            <a:off x="2002631" y="-591343"/>
            <a:ext cx="5089525" cy="8637588"/>
          </a:xfrm>
          <a:prstGeom prst="trapezoid">
            <a:avLst>
              <a:gd name="adj" fmla="val 20706"/>
            </a:avLst>
          </a:prstGeom>
          <a:gradFill flip="none" rotWithShape="1">
            <a:gsLst>
              <a:gs pos="0">
                <a:srgbClr val="FF0000">
                  <a:shade val="30000"/>
                  <a:satMod val="115000"/>
                </a:srgbClr>
              </a:gs>
              <a:gs pos="50000">
                <a:srgbClr val="FF0000">
                  <a:shade val="67500"/>
                  <a:satMod val="115000"/>
                </a:srgbClr>
              </a:gs>
              <a:gs pos="0">
                <a:srgbClr val="FF0000">
                  <a:shade val="100000"/>
                  <a:satMod val="115000"/>
                </a:srgbClr>
              </a:gs>
            </a:gsLst>
            <a:lin ang="5400000" scaled="1"/>
            <a:tileRect/>
          </a:gradFill>
          <a:ln w="12700" cap="flat" cmpd="sng" algn="ctr">
            <a:solidFill>
              <a:schemeClr val="tx1"/>
            </a:solidFill>
            <a:prstDash val="solid"/>
            <a:round/>
            <a:headEnd type="none" w="sm" len="sm"/>
            <a:tailEnd type="none" w="sm" len="sm"/>
          </a:ln>
          <a:effectLst/>
        </p:spPr>
        <p:txBody>
          <a:bodyPr wrap="none" lIns="45720" rIns="45720" anchor="ctr"/>
          <a:lstStyle/>
          <a:p>
            <a:pPr>
              <a:defRPr/>
            </a:pPr>
            <a:endParaRPr lang="en-GB" sz="1800" dirty="0"/>
          </a:p>
        </p:txBody>
      </p:sp>
      <p:pic>
        <p:nvPicPr>
          <p:cNvPr id="23556"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611188" y="1666875"/>
            <a:ext cx="1804987" cy="2628900"/>
          </a:xfrm>
          <a:prstGeom prst="rect">
            <a:avLst/>
          </a:prstGeom>
          <a:noFill/>
          <a:ln w="9525">
            <a:noFill/>
            <a:miter lim="800000"/>
            <a:headEnd/>
            <a:tailEnd/>
          </a:ln>
        </p:spPr>
      </p:pic>
      <p:sp>
        <p:nvSpPr>
          <p:cNvPr id="24" name="TextBox 23"/>
          <p:cNvSpPr txBox="1"/>
          <p:nvPr/>
        </p:nvSpPr>
        <p:spPr bwMode="auto">
          <a:xfrm>
            <a:off x="1004455" y="3252273"/>
            <a:ext cx="1008702" cy="394773"/>
          </a:xfrm>
          <a:prstGeom prst="rect">
            <a:avLst/>
          </a:prstGeom>
          <a:noFill/>
        </p:spPr>
        <p:txBody>
          <a:bodyPr>
            <a:spAutoFit/>
          </a:bodyPr>
          <a:lstStyle/>
          <a:p>
            <a:pP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RFEs</a:t>
            </a:r>
          </a:p>
        </p:txBody>
      </p:sp>
      <p:pic>
        <p:nvPicPr>
          <p:cNvPr id="23558"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83175" y="1635125"/>
            <a:ext cx="1849438" cy="2598738"/>
          </a:xfrm>
          <a:prstGeom prst="rect">
            <a:avLst/>
          </a:prstGeom>
          <a:noFill/>
          <a:ln w="9525">
            <a:noFill/>
            <a:miter lim="800000"/>
            <a:headEnd/>
            <a:tailEnd/>
          </a:ln>
        </p:spPr>
      </p:pic>
      <p:sp>
        <p:nvSpPr>
          <p:cNvPr id="37" name="TextBox 36"/>
          <p:cNvSpPr txBox="1"/>
          <p:nvPr/>
        </p:nvSpPr>
        <p:spPr bwMode="auto">
          <a:xfrm>
            <a:off x="5429256" y="3196197"/>
            <a:ext cx="1210734" cy="406181"/>
          </a:xfrm>
          <a:prstGeom prst="rect">
            <a:avLst/>
          </a:prstGeom>
          <a:noFill/>
        </p:spPr>
        <p:txBody>
          <a:bodyPr>
            <a:spAutoFit/>
          </a:bodyPr>
          <a:lstStyle/>
          <a:p>
            <a:pP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Market</a:t>
            </a:r>
          </a:p>
        </p:txBody>
      </p:sp>
      <p:grpSp>
        <p:nvGrpSpPr>
          <p:cNvPr id="23560" name="Group 38"/>
          <p:cNvGrpSpPr>
            <a:grpSpLocks/>
          </p:cNvGrpSpPr>
          <p:nvPr/>
        </p:nvGrpSpPr>
        <p:grpSpPr bwMode="auto">
          <a:xfrm>
            <a:off x="7107238" y="1676400"/>
            <a:ext cx="1749425" cy="2557463"/>
            <a:chOff x="506896" y="1529094"/>
            <a:chExt cx="2009732" cy="2705970"/>
          </a:xfrm>
        </p:grpSpPr>
        <p:pic>
          <p:nvPicPr>
            <p:cNvPr id="23569"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6896" y="1529094"/>
              <a:ext cx="2009732" cy="2705970"/>
            </a:xfrm>
            <a:prstGeom prst="rect">
              <a:avLst/>
            </a:prstGeom>
            <a:noFill/>
            <a:ln w="9525">
              <a:noFill/>
              <a:miter lim="800000"/>
              <a:headEnd/>
              <a:tailEnd/>
            </a:ln>
          </p:spPr>
        </p:pic>
        <p:sp>
          <p:nvSpPr>
            <p:cNvPr id="41" name="TextBox 40"/>
            <p:cNvSpPr txBox="1"/>
            <p:nvPr/>
          </p:nvSpPr>
          <p:spPr>
            <a:xfrm>
              <a:off x="682487" y="3160645"/>
              <a:ext cx="1749287" cy="488473"/>
            </a:xfrm>
            <a:prstGeom prst="rect">
              <a:avLst/>
            </a:prstGeom>
            <a:noFill/>
          </p:spPr>
          <p:txBody>
            <a:bodyPr>
              <a:spAutoFit/>
            </a:bodyPr>
            <a:lstStyle/>
            <a:p>
              <a:pPr algn="ct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Internal</a:t>
              </a:r>
            </a:p>
          </p:txBody>
        </p:sp>
      </p:grpSp>
      <p:sp>
        <p:nvSpPr>
          <p:cNvPr id="23561" name="Rectangular Callout 42"/>
          <p:cNvSpPr>
            <a:spLocks noChangeArrowheads="1"/>
          </p:cNvSpPr>
          <p:nvPr/>
        </p:nvSpPr>
        <p:spPr bwMode="auto">
          <a:xfrm>
            <a:off x="5053013" y="4859338"/>
            <a:ext cx="2054225" cy="1504950"/>
          </a:xfrm>
          <a:prstGeom prst="wedgeRectCallout">
            <a:avLst>
              <a:gd name="adj1" fmla="val -8787"/>
              <a:gd name="adj2" fmla="val -111583"/>
            </a:avLst>
          </a:prstGeom>
          <a:solidFill>
            <a:srgbClr val="FFFFCC"/>
          </a:solidFill>
          <a:ln w="12700" algn="ctr">
            <a:solidFill>
              <a:schemeClr val="tx1"/>
            </a:solidFill>
            <a:round/>
            <a:headEnd type="none" w="sm" len="sm"/>
            <a:tailEnd type="none" w="sm" len="sm"/>
          </a:ln>
        </p:spPr>
        <p:txBody>
          <a:bodyPr wrap="none" lIns="45720" rIns="45720" anchor="ctr"/>
          <a:lstStyle/>
          <a:p>
            <a:pPr>
              <a:buFont typeface="Arial" pitchFamily="34" charset="0"/>
              <a:buChar char="•"/>
            </a:pPr>
            <a:r>
              <a:rPr lang="en-GB"/>
              <a:t> Win/Loss analysis</a:t>
            </a:r>
          </a:p>
          <a:p>
            <a:pPr>
              <a:buFont typeface="Arial" pitchFamily="34" charset="0"/>
              <a:buChar char="•"/>
            </a:pPr>
            <a:r>
              <a:rPr lang="en-GB"/>
              <a:t> Analyst Reports</a:t>
            </a:r>
          </a:p>
          <a:p>
            <a:pPr>
              <a:buFont typeface="Arial" pitchFamily="34" charset="0"/>
              <a:buChar char="•"/>
            </a:pPr>
            <a:r>
              <a:rPr lang="en-GB"/>
              <a:t> Competitive Analysis</a:t>
            </a:r>
          </a:p>
          <a:p>
            <a:pPr>
              <a:buFont typeface="Arial" pitchFamily="34" charset="0"/>
              <a:buChar char="•"/>
            </a:pPr>
            <a:r>
              <a:rPr lang="en-GB"/>
              <a:t> Customer Surveys</a:t>
            </a:r>
          </a:p>
          <a:p>
            <a:pPr>
              <a:buFont typeface="Arial" pitchFamily="34" charset="0"/>
              <a:buChar char="•"/>
            </a:pPr>
            <a:r>
              <a:rPr lang="en-GB"/>
              <a:t> User Fora</a:t>
            </a:r>
          </a:p>
          <a:p>
            <a:pPr>
              <a:buFont typeface="Arial" pitchFamily="34" charset="0"/>
              <a:buChar char="•"/>
            </a:pPr>
            <a:r>
              <a:rPr lang="en-GB"/>
              <a:t> Customer Advisory Boards</a:t>
            </a:r>
          </a:p>
          <a:p>
            <a:pPr>
              <a:buFont typeface="Arial" pitchFamily="34" charset="0"/>
              <a:buChar char="•"/>
            </a:pPr>
            <a:r>
              <a:rPr lang="en-GB"/>
              <a:t> Trade Shows, Conferences</a:t>
            </a:r>
          </a:p>
        </p:txBody>
      </p:sp>
      <p:sp>
        <p:nvSpPr>
          <p:cNvPr id="23562" name="Vertical Scroll 43"/>
          <p:cNvSpPr>
            <a:spLocks noChangeArrowheads="1"/>
          </p:cNvSpPr>
          <p:nvPr/>
        </p:nvSpPr>
        <p:spPr bwMode="auto">
          <a:xfrm>
            <a:off x="477838" y="4295775"/>
            <a:ext cx="1938337" cy="1868488"/>
          </a:xfrm>
          <a:prstGeom prst="verticalScroll">
            <a:avLst>
              <a:gd name="adj" fmla="val 12500"/>
            </a:avLst>
          </a:prstGeom>
          <a:solidFill>
            <a:srgbClr val="FFFF99"/>
          </a:solidFill>
          <a:ln w="12700" algn="ctr">
            <a:solidFill>
              <a:schemeClr val="tx1"/>
            </a:solidFill>
            <a:round/>
            <a:headEnd type="none" w="sm" len="sm"/>
            <a:tailEnd type="none" w="sm" len="sm"/>
          </a:ln>
        </p:spPr>
        <p:txBody>
          <a:bodyPr wrap="none" lIns="45720" rIns="45720" anchor="ctr"/>
          <a:lstStyle/>
          <a:p>
            <a:r>
              <a:rPr lang="en-GB" sz="1400"/>
              <a:t>Contractual</a:t>
            </a:r>
            <a:br>
              <a:rPr lang="en-GB" sz="1400"/>
            </a:br>
            <a:r>
              <a:rPr lang="en-GB" sz="1400"/>
              <a:t>Commitments</a:t>
            </a:r>
          </a:p>
          <a:p>
            <a:endParaRPr lang="en-GB" sz="1400"/>
          </a:p>
          <a:p>
            <a:r>
              <a:rPr lang="en-GB" sz="1400"/>
              <a:t>High</a:t>
            </a:r>
            <a:br>
              <a:rPr lang="en-GB" sz="1400"/>
            </a:br>
            <a:r>
              <a:rPr lang="en-GB" sz="1400"/>
              <a:t>Expectations</a:t>
            </a:r>
          </a:p>
        </p:txBody>
      </p:sp>
      <p:sp>
        <p:nvSpPr>
          <p:cNvPr id="23563" name="Rectangular Callout 44"/>
          <p:cNvSpPr>
            <a:spLocks noChangeArrowheads="1"/>
          </p:cNvSpPr>
          <p:nvPr/>
        </p:nvSpPr>
        <p:spPr bwMode="auto">
          <a:xfrm>
            <a:off x="7307263" y="4371975"/>
            <a:ext cx="1677987" cy="1992313"/>
          </a:xfrm>
          <a:prstGeom prst="wedgeRectCallout">
            <a:avLst>
              <a:gd name="adj1" fmla="val 11306"/>
              <a:gd name="adj2" fmla="val -82352"/>
            </a:avLst>
          </a:prstGeom>
          <a:solidFill>
            <a:srgbClr val="CCECFF"/>
          </a:solidFill>
          <a:ln w="12700" algn="ctr">
            <a:solidFill>
              <a:schemeClr val="tx1"/>
            </a:solidFill>
            <a:round/>
            <a:headEnd type="none" w="sm" len="sm"/>
            <a:tailEnd type="none" w="sm" len="sm"/>
          </a:ln>
        </p:spPr>
        <p:txBody>
          <a:bodyPr wrap="none" lIns="45720" rIns="45720" anchor="ctr"/>
          <a:lstStyle/>
          <a:p>
            <a:pPr>
              <a:buFont typeface="Arial" pitchFamily="34" charset="0"/>
              <a:buChar char="•"/>
            </a:pPr>
            <a:r>
              <a:rPr lang="en-GB"/>
              <a:t> Architectural</a:t>
            </a:r>
          </a:p>
          <a:p>
            <a:pPr lvl="1">
              <a:buFont typeface="Arial" pitchFamily="34" charset="0"/>
              <a:buChar char="•"/>
            </a:pPr>
            <a:r>
              <a:rPr lang="en-GB" i="1"/>
              <a:t> Performance</a:t>
            </a:r>
          </a:p>
          <a:p>
            <a:pPr lvl="1">
              <a:buFont typeface="Arial" pitchFamily="34" charset="0"/>
              <a:buChar char="•"/>
            </a:pPr>
            <a:r>
              <a:rPr lang="en-GB" i="1"/>
              <a:t> Scalability</a:t>
            </a:r>
          </a:p>
          <a:p>
            <a:pPr lvl="1">
              <a:buFont typeface="Arial" pitchFamily="34" charset="0"/>
              <a:buChar char="•"/>
            </a:pPr>
            <a:r>
              <a:rPr lang="en-GB" i="1"/>
              <a:t> Extensibility</a:t>
            </a:r>
          </a:p>
          <a:p>
            <a:pPr lvl="1">
              <a:buFont typeface="Arial" pitchFamily="34" charset="0"/>
              <a:buChar char="•"/>
            </a:pPr>
            <a:r>
              <a:rPr lang="en-GB" i="1"/>
              <a:t> Supportability</a:t>
            </a:r>
          </a:p>
          <a:p>
            <a:pPr>
              <a:buFont typeface="Arial" pitchFamily="34" charset="0"/>
              <a:buChar char="•"/>
            </a:pPr>
            <a:r>
              <a:rPr lang="en-GB"/>
              <a:t> Usability</a:t>
            </a:r>
          </a:p>
          <a:p>
            <a:pPr>
              <a:buFont typeface="Arial" pitchFamily="34" charset="0"/>
              <a:buChar char="•"/>
            </a:pPr>
            <a:r>
              <a:rPr lang="en-GB"/>
              <a:t> Security</a:t>
            </a:r>
          </a:p>
          <a:p>
            <a:pPr>
              <a:buFont typeface="Arial" pitchFamily="34" charset="0"/>
              <a:buChar char="•"/>
            </a:pPr>
            <a:r>
              <a:rPr lang="en-GB"/>
              <a:t> Quality</a:t>
            </a:r>
          </a:p>
          <a:p>
            <a:pPr>
              <a:buFont typeface="Arial" pitchFamily="34" charset="0"/>
              <a:buChar char="•"/>
            </a:pPr>
            <a:r>
              <a:rPr lang="en-GB"/>
              <a:t> Standards</a:t>
            </a:r>
          </a:p>
          <a:p>
            <a:pPr>
              <a:buFont typeface="Arial" pitchFamily="34" charset="0"/>
              <a:buChar char="•"/>
            </a:pPr>
            <a:r>
              <a:rPr lang="en-GB"/>
              <a:t> Internationalization</a:t>
            </a:r>
          </a:p>
          <a:p>
            <a:pPr>
              <a:buFont typeface="Arial" pitchFamily="34" charset="0"/>
              <a:buChar char="•"/>
            </a:pPr>
            <a:r>
              <a:rPr lang="en-GB"/>
              <a:t> Other “non-functional”</a:t>
            </a:r>
          </a:p>
        </p:txBody>
      </p:sp>
      <p:grpSp>
        <p:nvGrpSpPr>
          <p:cNvPr id="23564" name="Group 45"/>
          <p:cNvGrpSpPr>
            <a:grpSpLocks/>
          </p:cNvGrpSpPr>
          <p:nvPr/>
        </p:nvGrpSpPr>
        <p:grpSpPr bwMode="auto">
          <a:xfrm>
            <a:off x="2895600" y="1697038"/>
            <a:ext cx="1847850" cy="2598737"/>
            <a:chOff x="506896" y="1529094"/>
            <a:chExt cx="2009732" cy="2705970"/>
          </a:xfrm>
        </p:grpSpPr>
        <p:pic>
          <p:nvPicPr>
            <p:cNvPr id="23567"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6896" y="1529094"/>
              <a:ext cx="2009732" cy="2705970"/>
            </a:xfrm>
            <a:prstGeom prst="rect">
              <a:avLst/>
            </a:prstGeom>
            <a:noFill/>
            <a:ln w="9525">
              <a:noFill/>
              <a:miter lim="800000"/>
              <a:headEnd/>
              <a:tailEnd/>
            </a:ln>
          </p:spPr>
        </p:pic>
        <p:sp>
          <p:nvSpPr>
            <p:cNvPr id="48" name="TextBox 47"/>
            <p:cNvSpPr txBox="1"/>
            <p:nvPr/>
          </p:nvSpPr>
          <p:spPr>
            <a:xfrm>
              <a:off x="713674" y="3160644"/>
              <a:ext cx="1598293" cy="865287"/>
            </a:xfrm>
            <a:prstGeom prst="rect">
              <a:avLst/>
            </a:prstGeom>
            <a:noFill/>
          </p:spPr>
          <p:txBody>
            <a:bodyPr>
              <a:spAutoFit/>
            </a:bodyPr>
            <a:lstStyle/>
            <a:p>
              <a:pPr algn="ct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Strategy</a:t>
              </a:r>
              <a:b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Radar</a:t>
              </a:r>
            </a:p>
          </p:txBody>
        </p:sp>
      </p:grpSp>
      <p:sp>
        <p:nvSpPr>
          <p:cNvPr id="23565" name="Rectangular Callout 50"/>
          <p:cNvSpPr>
            <a:spLocks noChangeArrowheads="1"/>
          </p:cNvSpPr>
          <p:nvPr/>
        </p:nvSpPr>
        <p:spPr bwMode="auto">
          <a:xfrm>
            <a:off x="2706688" y="4859338"/>
            <a:ext cx="1874837" cy="1514475"/>
          </a:xfrm>
          <a:prstGeom prst="wedgeRectCallout">
            <a:avLst>
              <a:gd name="adj1" fmla="val 7509"/>
              <a:gd name="adj2" fmla="val -102236"/>
            </a:avLst>
          </a:prstGeom>
          <a:solidFill>
            <a:srgbClr val="FFFFCC"/>
          </a:solidFill>
          <a:ln w="12700" algn="ctr">
            <a:solidFill>
              <a:schemeClr val="tx1"/>
            </a:solidFill>
            <a:round/>
            <a:headEnd type="none" w="sm" len="sm"/>
            <a:tailEnd type="none" w="sm" len="sm"/>
          </a:ln>
        </p:spPr>
        <p:txBody>
          <a:bodyPr wrap="none" lIns="45720" rIns="45720" anchor="ctr"/>
          <a:lstStyle/>
          <a:p>
            <a:endParaRPr lang="en-US"/>
          </a:p>
        </p:txBody>
      </p:sp>
      <p:pic>
        <p:nvPicPr>
          <p:cNvPr id="23566" name="Picture 19"/>
          <p:cNvPicPr>
            <a:picLocks noChangeAspect="1" noChangeArrowheads="1"/>
          </p:cNvPicPr>
          <p:nvPr/>
        </p:nvPicPr>
        <p:blipFill>
          <a:blip r:embed="rId4"/>
          <a:srcRect/>
          <a:stretch>
            <a:fillRect/>
          </a:stretch>
        </p:blipFill>
        <p:spPr bwMode="auto">
          <a:xfrm>
            <a:off x="2786063" y="5003800"/>
            <a:ext cx="1712912" cy="1284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6147"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6148" name="Rectangle 5"/>
          <p:cNvSpPr>
            <a:spLocks noChangeArrowheads="1"/>
          </p:cNvSpPr>
          <p:nvPr/>
        </p:nvSpPr>
        <p:spPr bwMode="auto">
          <a:xfrm>
            <a:off x="1400175" y="2451100"/>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p:txBody>
          <a:bodyPr/>
          <a:lstStyle/>
          <a:p>
            <a:pPr eaLnBrk="1" hangingPunct="1">
              <a:defRPr/>
            </a:pPr>
            <a:r>
              <a:rPr lang="en-GB" smtClean="0"/>
              <a:t>Feature Request Analysis</a:t>
            </a:r>
          </a:p>
        </p:txBody>
      </p:sp>
      <p:pic>
        <p:nvPicPr>
          <p:cNvPr id="24579" name="Picture 2"/>
          <p:cNvPicPr>
            <a:picLocks noChangeAspect="1" noChangeArrowheads="1"/>
          </p:cNvPicPr>
          <p:nvPr/>
        </p:nvPicPr>
        <p:blipFill>
          <a:blip r:embed="rId3"/>
          <a:srcRect/>
          <a:stretch>
            <a:fillRect/>
          </a:stretch>
        </p:blipFill>
        <p:spPr bwMode="auto">
          <a:xfrm>
            <a:off x="698500" y="1668463"/>
            <a:ext cx="7620000" cy="4686300"/>
          </a:xfrm>
          <a:prstGeom prst="rect">
            <a:avLst/>
          </a:prstGeom>
          <a:noFill/>
          <a:ln w="12700" algn="ctr">
            <a:noFill/>
            <a:miter lim="800000"/>
            <a:headEnd type="none" w="sm" len="sm"/>
            <a:tailEnd type="none" w="sm" len="sm"/>
          </a:ln>
        </p:spPr>
      </p:pic>
      <p:sp>
        <p:nvSpPr>
          <p:cNvPr id="6" name="Rectangular Callout 5"/>
          <p:cNvSpPr>
            <a:spLocks noChangeArrowheads="1"/>
          </p:cNvSpPr>
          <p:nvPr/>
        </p:nvSpPr>
        <p:spPr bwMode="auto">
          <a:xfrm>
            <a:off x="923925" y="2366963"/>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Importance</a:t>
            </a:r>
          </a:p>
          <a:p>
            <a:r>
              <a:rPr lang="en-GB" sz="1800"/>
              <a:t> of</a:t>
            </a:r>
          </a:p>
          <a:p>
            <a:r>
              <a:rPr lang="en-GB" sz="1800"/>
              <a:t>Customer</a:t>
            </a:r>
          </a:p>
        </p:txBody>
      </p:sp>
      <p:sp>
        <p:nvSpPr>
          <p:cNvPr id="7" name="Rectangular Callout 6"/>
          <p:cNvSpPr>
            <a:spLocks noChangeArrowheads="1"/>
          </p:cNvSpPr>
          <p:nvPr/>
        </p:nvSpPr>
        <p:spPr bwMode="auto">
          <a:xfrm>
            <a:off x="1819275"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Strategic</a:t>
            </a:r>
            <a:br>
              <a:rPr lang="en-GB" sz="1800"/>
            </a:br>
            <a:r>
              <a:rPr lang="en-GB" sz="1800"/>
              <a:t>Sector</a:t>
            </a:r>
          </a:p>
        </p:txBody>
      </p:sp>
      <p:sp>
        <p:nvSpPr>
          <p:cNvPr id="8" name="Rectangular Callout 7"/>
          <p:cNvSpPr>
            <a:spLocks noChangeArrowheads="1"/>
          </p:cNvSpPr>
          <p:nvPr/>
        </p:nvSpPr>
        <p:spPr bwMode="auto">
          <a:xfrm>
            <a:off x="2374900" y="2339975"/>
            <a:ext cx="1776413"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a:t>
            </a:r>
          </a:p>
        </p:txBody>
      </p:sp>
      <p:sp>
        <p:nvSpPr>
          <p:cNvPr id="9" name="Rectangular Callout 8"/>
          <p:cNvSpPr>
            <a:spLocks noChangeArrowheads="1"/>
          </p:cNvSpPr>
          <p:nvPr/>
        </p:nvSpPr>
        <p:spPr bwMode="auto">
          <a:xfrm>
            <a:off x="3065463"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1-2</a:t>
            </a:r>
          </a:p>
          <a:p>
            <a:r>
              <a:rPr lang="en-GB" sz="1800"/>
              <a:t>3-8</a:t>
            </a:r>
          </a:p>
          <a:p>
            <a:r>
              <a:rPr lang="en-GB" sz="1800"/>
              <a:t>9+</a:t>
            </a:r>
          </a:p>
        </p:txBody>
      </p:sp>
      <p:sp>
        <p:nvSpPr>
          <p:cNvPr id="10" name="Rectangular Callout 9"/>
          <p:cNvSpPr>
            <a:spLocks noChangeArrowheads="1"/>
          </p:cNvSpPr>
          <p:nvPr/>
        </p:nvSpPr>
        <p:spPr bwMode="auto">
          <a:xfrm>
            <a:off x="3800475"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pPr>
              <a:buFont typeface="Arial" pitchFamily="34" charset="0"/>
              <a:buChar char="•"/>
            </a:pPr>
            <a:r>
              <a:rPr lang="en-GB" sz="1800"/>
              <a:t> Leap ahead</a:t>
            </a:r>
          </a:p>
          <a:p>
            <a:pPr>
              <a:buFont typeface="Arial" pitchFamily="34" charset="0"/>
              <a:buChar char="•"/>
            </a:pPr>
            <a:r>
              <a:rPr lang="en-GB" sz="1800"/>
              <a:t> Close a gap</a:t>
            </a:r>
          </a:p>
          <a:p>
            <a:pPr>
              <a:buFont typeface="Arial" pitchFamily="34" charset="0"/>
              <a:buChar char="•"/>
            </a:pPr>
            <a:r>
              <a:rPr lang="en-GB" sz="1800"/>
              <a:t> Neither</a:t>
            </a:r>
          </a:p>
        </p:txBody>
      </p:sp>
      <p:sp>
        <p:nvSpPr>
          <p:cNvPr id="11" name="Rectangular Callout 10"/>
          <p:cNvSpPr>
            <a:spLocks noChangeArrowheads="1"/>
          </p:cNvSpPr>
          <p:nvPr/>
        </p:nvSpPr>
        <p:spPr bwMode="auto">
          <a:xfrm>
            <a:off x="4518025" y="2339975"/>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pPr>
              <a:buFont typeface="Arial" pitchFamily="34" charset="0"/>
              <a:buChar char="•"/>
            </a:pPr>
            <a:r>
              <a:rPr lang="en-GB" sz="1800"/>
              <a:t> High</a:t>
            </a:r>
          </a:p>
          <a:p>
            <a:pPr>
              <a:buFont typeface="Arial" pitchFamily="34" charset="0"/>
              <a:buChar char="•"/>
            </a:pPr>
            <a:r>
              <a:rPr lang="en-GB" sz="1800"/>
              <a:t> Medium</a:t>
            </a:r>
          </a:p>
          <a:p>
            <a:pPr>
              <a:buFont typeface="Arial" pitchFamily="34" charset="0"/>
              <a:buChar char="•"/>
            </a:pPr>
            <a:r>
              <a:rPr lang="en-GB" sz="1800"/>
              <a:t> Low</a:t>
            </a:r>
          </a:p>
          <a:p>
            <a:pPr>
              <a:buFont typeface="Arial" pitchFamily="34" charset="0"/>
              <a:buChar char="•"/>
            </a:pPr>
            <a:r>
              <a:rPr lang="en-GB" sz="1800"/>
              <a:t> None</a:t>
            </a:r>
          </a:p>
        </p:txBody>
      </p:sp>
      <p:sp>
        <p:nvSpPr>
          <p:cNvPr id="12" name="Rectangular Callout 11"/>
          <p:cNvSpPr>
            <a:spLocks noChangeArrowheads="1"/>
          </p:cNvSpPr>
          <p:nvPr/>
        </p:nvSpPr>
        <p:spPr bwMode="auto">
          <a:xfrm>
            <a:off x="5676900" y="2366963"/>
            <a:ext cx="3194050" cy="1165225"/>
          </a:xfrm>
          <a:prstGeom prst="wedgeRectCallout">
            <a:avLst>
              <a:gd name="adj1" fmla="val 24856"/>
              <a:gd name="adj2" fmla="val 87574"/>
            </a:avLst>
          </a:prstGeom>
          <a:solidFill>
            <a:srgbClr val="FFFF99"/>
          </a:solidFill>
          <a:ln w="12700" algn="ctr">
            <a:solidFill>
              <a:schemeClr val="tx1"/>
            </a:solidFill>
            <a:round/>
            <a:headEnd type="none" w="sm" len="sm"/>
            <a:tailEnd type="none" w="sm" len="sm"/>
          </a:ln>
        </p:spPr>
        <p:txBody>
          <a:bodyPr lIns="45720" rIns="45720" anchor="ctr"/>
          <a:lstStyle/>
          <a:p>
            <a:r>
              <a:rPr lang="en-GB" sz="1800"/>
              <a:t>Scale of effort:</a:t>
            </a:r>
          </a:p>
          <a:p>
            <a:r>
              <a:rPr lang="en-GB" sz="1800"/>
              <a:t>1 week to 1 year </a:t>
            </a:r>
            <a:r>
              <a:rPr lang="en-GB"/>
              <a:t>(Log 2)</a:t>
            </a:r>
          </a:p>
          <a:p>
            <a:endParaRPr lang="en-GB"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457200" y="171450"/>
            <a:ext cx="8229600" cy="1371600"/>
          </a:xfrm>
        </p:spPr>
        <p:txBody>
          <a:bodyPr/>
          <a:lstStyle/>
          <a:p>
            <a:pPr eaLnBrk="1" hangingPunct="1">
              <a:defRPr/>
            </a:pPr>
            <a:r>
              <a:rPr lang="en-GB" smtClean="0"/>
              <a:t>Scope/Delivery Modelling</a:t>
            </a:r>
          </a:p>
        </p:txBody>
      </p:sp>
      <p:grpSp>
        <p:nvGrpSpPr>
          <p:cNvPr id="25603" name="Group 7"/>
          <p:cNvGrpSpPr>
            <a:grpSpLocks/>
          </p:cNvGrpSpPr>
          <p:nvPr/>
        </p:nvGrpSpPr>
        <p:grpSpPr bwMode="auto">
          <a:xfrm>
            <a:off x="247650" y="1506538"/>
            <a:ext cx="8215313" cy="4778375"/>
            <a:chOff x="285752" y="1079872"/>
            <a:chExt cx="7500958" cy="4063640"/>
          </a:xfrm>
        </p:grpSpPr>
        <p:pic>
          <p:nvPicPr>
            <p:cNvPr id="25604" name="Picture 2"/>
            <p:cNvPicPr>
              <a:picLocks noChangeAspect="1" noChangeArrowheads="1"/>
            </p:cNvPicPr>
            <p:nvPr/>
          </p:nvPicPr>
          <p:blipFill>
            <a:blip r:embed="rId3"/>
            <a:srcRect/>
            <a:stretch>
              <a:fillRect/>
            </a:stretch>
          </p:blipFill>
          <p:spPr bwMode="auto">
            <a:xfrm>
              <a:off x="285752" y="1079872"/>
              <a:ext cx="7500958" cy="4063640"/>
            </a:xfrm>
            <a:prstGeom prst="rect">
              <a:avLst/>
            </a:prstGeom>
            <a:noFill/>
            <a:ln w="9525">
              <a:noFill/>
              <a:miter lim="800000"/>
              <a:headEnd/>
              <a:tailEnd/>
            </a:ln>
          </p:spPr>
        </p:pic>
        <p:sp>
          <p:nvSpPr>
            <p:cNvPr id="6" name="TextBox 5"/>
            <p:cNvSpPr txBox="1"/>
            <p:nvPr/>
          </p:nvSpPr>
          <p:spPr>
            <a:xfrm rot="20050489">
              <a:off x="2504876" y="2802531"/>
              <a:ext cx="3272882" cy="934232"/>
            </a:xfrm>
            <a:prstGeom prst="rect">
              <a:avLst/>
            </a:prstGeom>
            <a:noFill/>
          </p:spPr>
          <p:txBody>
            <a:bodyPr wrap="none">
              <a:spAutoFit/>
            </a:bodyPr>
            <a:lstStyle/>
            <a:p>
              <a:pPr>
                <a:defRPr/>
              </a:pPr>
              <a:r>
                <a:rPr lang="en-GB" sz="6600" dirty="0">
                  <a:solidFill>
                    <a:schemeClr val="tx2">
                      <a:lumMod val="75000"/>
                    </a:schemeClr>
                  </a:solidFill>
                </a:rPr>
                <a:t>SAMPLE</a:t>
              </a: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477838" y="260350"/>
            <a:ext cx="8153400" cy="779463"/>
          </a:xfrm>
          <a:noFill/>
        </p:spPr>
        <p:txBody>
          <a:bodyPr/>
          <a:lstStyle/>
          <a:p>
            <a:r>
              <a:rPr lang="en-GB" smtClean="0">
                <a:effectLst/>
              </a:rPr>
              <a:t>Low Hanging Fruit</a:t>
            </a:r>
          </a:p>
        </p:txBody>
      </p:sp>
      <p:sp>
        <p:nvSpPr>
          <p:cNvPr id="1028" name="TextBox 39"/>
          <p:cNvSpPr txBox="1">
            <a:spLocks noChangeArrowheads="1"/>
          </p:cNvSpPr>
          <p:nvPr/>
        </p:nvSpPr>
        <p:spPr bwMode="auto">
          <a:xfrm>
            <a:off x="1736725" y="6451600"/>
            <a:ext cx="5497513" cy="403225"/>
          </a:xfrm>
          <a:prstGeom prst="rect">
            <a:avLst/>
          </a:prstGeom>
          <a:noFill/>
          <a:ln w="9525">
            <a:noFill/>
            <a:miter lim="800000"/>
            <a:headEnd/>
            <a:tailEnd/>
          </a:ln>
        </p:spPr>
        <p:txBody>
          <a:bodyPr>
            <a:spAutoFit/>
          </a:bodyPr>
          <a:lstStyle/>
          <a:p>
            <a:pPr algn="ctr">
              <a:lnSpc>
                <a:spcPct val="85000"/>
              </a:lnSpc>
            </a:pPr>
            <a:r>
              <a:rPr lang="en-GB" sz="2400">
                <a:solidFill>
                  <a:srgbClr val="FF0000"/>
                </a:solidFill>
              </a:rPr>
              <a:t>Focus on highest-value, lowest cost</a:t>
            </a:r>
          </a:p>
        </p:txBody>
      </p:sp>
      <p:graphicFrame>
        <p:nvGraphicFramePr>
          <p:cNvPr id="1026" name="Object 31"/>
          <p:cNvGraphicFramePr>
            <a:graphicFrameLocks noChangeAspect="1"/>
          </p:cNvGraphicFramePr>
          <p:nvPr/>
        </p:nvGraphicFramePr>
        <p:xfrm>
          <a:off x="620713" y="985838"/>
          <a:ext cx="7559675" cy="5476875"/>
        </p:xfrm>
        <a:graphic>
          <a:graphicData uri="http://schemas.openxmlformats.org/presentationml/2006/ole">
            <p:oleObj spid="_x0000_s1026" name="Chart" r:id="rId4" imgW="9801225" imgH="7810500" progId="Excel.Chart.8">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49250" y="409575"/>
            <a:ext cx="8229600" cy="611188"/>
          </a:xfrm>
        </p:spPr>
        <p:txBody>
          <a:bodyPr/>
          <a:lstStyle/>
          <a:p>
            <a:pPr eaLnBrk="1" hangingPunct="1">
              <a:defRPr/>
            </a:pPr>
            <a:r>
              <a:rPr lang="en-GB" sz="3800" smtClean="0"/>
              <a:t>Placing bets</a:t>
            </a:r>
          </a:p>
        </p:txBody>
      </p:sp>
      <p:pic>
        <p:nvPicPr>
          <p:cNvPr id="26627" name="Picture 6"/>
          <p:cNvPicPr>
            <a:picLocks noChangeAspect="1" noChangeArrowheads="1"/>
          </p:cNvPicPr>
          <p:nvPr/>
        </p:nvPicPr>
        <p:blipFill>
          <a:blip r:embed="rId2"/>
          <a:srcRect/>
          <a:stretch>
            <a:fillRect/>
          </a:stretch>
        </p:blipFill>
        <p:spPr bwMode="auto">
          <a:xfrm>
            <a:off x="623888" y="1230313"/>
            <a:ext cx="7310437" cy="5099050"/>
          </a:xfrm>
          <a:prstGeom prst="rect">
            <a:avLst/>
          </a:prstGeom>
          <a:noFill/>
          <a:ln w="9525">
            <a:noFill/>
            <a:miter lim="800000"/>
            <a:headEnd/>
            <a:tailEnd/>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450" y="393700"/>
            <a:ext cx="8229600" cy="573088"/>
          </a:xfrm>
        </p:spPr>
        <p:txBody>
          <a:bodyPr/>
          <a:lstStyle/>
          <a:p>
            <a:pPr>
              <a:defRPr/>
            </a:pPr>
            <a:r>
              <a:rPr lang="en-GB" dirty="0" smtClean="0"/>
              <a:t>Range of Options</a:t>
            </a:r>
            <a:endParaRPr lang="en-GB" dirty="0"/>
          </a:p>
        </p:txBody>
      </p:sp>
      <p:graphicFrame>
        <p:nvGraphicFramePr>
          <p:cNvPr id="6" name="Diagram 5"/>
          <p:cNvGraphicFramePr/>
          <p:nvPr/>
        </p:nvGraphicFramePr>
        <p:xfrm>
          <a:off x="1063256" y="1212112"/>
          <a:ext cx="7921255" cy="541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212725" y="1254125"/>
            <a:ext cx="744538" cy="5338763"/>
          </a:xfrm>
          <a:prstGeom prst="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rPr>
              <a:t>Aggression 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0" y="1052624"/>
          <a:ext cx="9144000" cy="58053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68313" y="244475"/>
            <a:ext cx="8229600" cy="882650"/>
          </a:xfrm>
        </p:spPr>
        <p:txBody>
          <a:bodyPr/>
          <a:lstStyle/>
          <a:p>
            <a:pPr>
              <a:defRPr/>
            </a:pPr>
            <a:r>
              <a:rPr lang="en-GB" dirty="0" smtClean="0"/>
              <a:t>Do nothing Revenue Model</a:t>
            </a:r>
            <a:endParaRPr lang="en-GB" dirty="0"/>
          </a:p>
        </p:txBody>
      </p:sp>
      <p:sp>
        <p:nvSpPr>
          <p:cNvPr id="6" name="TextBox 5"/>
          <p:cNvSpPr txBox="1"/>
          <p:nvPr/>
        </p:nvSpPr>
        <p:spPr>
          <a:xfrm>
            <a:off x="4295553" y="1371602"/>
            <a:ext cx="2711303" cy="1015663"/>
          </a:xfrm>
          <a:prstGeom prst="rect">
            <a:avLst/>
          </a:prstGeom>
          <a:solidFill>
            <a:srgbClr val="FCEDBE"/>
          </a:solidFill>
        </p:spPr>
        <p:txBody>
          <a:bodyPr wrap="square" rtlCol="0">
            <a:spAutoFit/>
          </a:bodyPr>
          <a:lstStyle/>
          <a:p>
            <a:r>
              <a:rPr lang="en-GB" b="1" dirty="0" smtClean="0"/>
              <a:t>Assumptions:</a:t>
            </a:r>
          </a:p>
          <a:p>
            <a:r>
              <a:rPr lang="en-GB" dirty="0" smtClean="0"/>
              <a:t>5% annual price erosion</a:t>
            </a:r>
          </a:p>
          <a:p>
            <a:r>
              <a:rPr lang="en-GB" dirty="0" smtClean="0"/>
              <a:t>0% manufacturing cost increase</a:t>
            </a:r>
          </a:p>
          <a:p>
            <a:r>
              <a:rPr lang="en-GB" dirty="0" smtClean="0"/>
              <a:t>30% decline in Product C</a:t>
            </a:r>
          </a:p>
          <a:p>
            <a:r>
              <a:rPr lang="en-GB" dirty="0" smtClean="0"/>
              <a:t>5</a:t>
            </a:r>
            <a:r>
              <a:rPr lang="en-GB" dirty="0" smtClean="0"/>
              <a:t>% decline in </a:t>
            </a:r>
            <a:r>
              <a:rPr lang="en-GB" dirty="0" smtClean="0"/>
              <a:t>other products</a:t>
            </a:r>
            <a:endParaRPr lang="en-GB"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1041991"/>
          <a:ext cx="9144000" cy="58160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68313" y="244475"/>
            <a:ext cx="8229600" cy="882650"/>
          </a:xfrm>
        </p:spPr>
        <p:txBody>
          <a:bodyPr/>
          <a:lstStyle/>
          <a:p>
            <a:pPr>
              <a:defRPr/>
            </a:pPr>
            <a:r>
              <a:rPr lang="en-GB" dirty="0" smtClean="0"/>
              <a:t>Turbo </a:t>
            </a:r>
            <a:r>
              <a:rPr lang="en-GB" dirty="0" smtClean="0"/>
              <a:t>Revenue Model</a:t>
            </a:r>
            <a:endParaRPr lang="en-GB" dirty="0"/>
          </a:p>
        </p:txBody>
      </p:sp>
      <p:sp>
        <p:nvSpPr>
          <p:cNvPr id="4" name="TextBox 3"/>
          <p:cNvSpPr txBox="1"/>
          <p:nvPr/>
        </p:nvSpPr>
        <p:spPr>
          <a:xfrm>
            <a:off x="2190306" y="1339704"/>
            <a:ext cx="2711303" cy="1015663"/>
          </a:xfrm>
          <a:prstGeom prst="rect">
            <a:avLst/>
          </a:prstGeom>
          <a:solidFill>
            <a:srgbClr val="FCEDBE"/>
          </a:solidFill>
        </p:spPr>
        <p:txBody>
          <a:bodyPr wrap="square" rtlCol="0">
            <a:spAutoFit/>
          </a:bodyPr>
          <a:lstStyle/>
          <a:p>
            <a:r>
              <a:rPr lang="en-GB" b="1" dirty="0" smtClean="0"/>
              <a:t>Assumptions:</a:t>
            </a:r>
          </a:p>
          <a:p>
            <a:r>
              <a:rPr lang="en-GB" dirty="0" smtClean="0"/>
              <a:t>5% annual price erosion</a:t>
            </a:r>
          </a:p>
          <a:p>
            <a:r>
              <a:rPr lang="en-GB" dirty="0"/>
              <a:t>0</a:t>
            </a:r>
            <a:r>
              <a:rPr lang="en-GB" dirty="0" smtClean="0"/>
              <a:t>% manufacturing cost increase</a:t>
            </a:r>
          </a:p>
          <a:p>
            <a:r>
              <a:rPr lang="en-GB" dirty="0" smtClean="0"/>
              <a:t>Products D and E stable</a:t>
            </a:r>
            <a:endParaRPr lang="en-GB" dirty="0" smtClean="0"/>
          </a:p>
          <a:p>
            <a:r>
              <a:rPr lang="en-GB" dirty="0" smtClean="0"/>
              <a:t>Turbo kills sales of legacy products</a:t>
            </a:r>
            <a:endParaRPr lang="en-GB"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457200"/>
            <a:ext cx="8750595" cy="1137684"/>
          </a:xfrm>
        </p:spPr>
        <p:txBody>
          <a:bodyPr/>
          <a:lstStyle/>
          <a:p>
            <a:r>
              <a:rPr lang="en-GB" sz="4000" dirty="0" smtClean="0"/>
              <a:t>Financials </a:t>
            </a:r>
            <a:endParaRPr lang="en-GB" sz="4000" dirty="0"/>
          </a:p>
        </p:txBody>
      </p:sp>
      <p:graphicFrame>
        <p:nvGraphicFramePr>
          <p:cNvPr id="4" name="Table 3"/>
          <p:cNvGraphicFramePr>
            <a:graphicFrameLocks noGrp="1"/>
          </p:cNvGraphicFramePr>
          <p:nvPr/>
        </p:nvGraphicFramePr>
        <p:xfrm>
          <a:off x="744280" y="1626781"/>
          <a:ext cx="7201394" cy="3328302"/>
        </p:xfrm>
        <a:graphic>
          <a:graphicData uri="http://schemas.openxmlformats.org/drawingml/2006/table">
            <a:tbl>
              <a:tblPr/>
              <a:tblGrid>
                <a:gridCol w="948119"/>
                <a:gridCol w="938542"/>
                <a:gridCol w="957696"/>
                <a:gridCol w="1021383"/>
                <a:gridCol w="1021383"/>
                <a:gridCol w="1021383"/>
                <a:gridCol w="1292888"/>
              </a:tblGrid>
              <a:tr h="1519527">
                <a:tc>
                  <a:txBody>
                    <a:bodyPr/>
                    <a:lstStyle/>
                    <a:p>
                      <a:pPr algn="ctr" fontAlgn="t"/>
                      <a:r>
                        <a:rPr lang="en-GB" sz="1600" b="1" i="0" u="none" strike="noStrike" dirty="0">
                          <a:solidFill>
                            <a:srgbClr val="006100"/>
                          </a:solidFill>
                          <a:latin typeface="Calibri"/>
                        </a:rPr>
                        <a:t>Option</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a:solidFill>
                            <a:srgbClr val="006100"/>
                          </a:solidFill>
                          <a:latin typeface="Calibri"/>
                        </a:rPr>
                        <a:t>Dev Cost</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a:solidFill>
                            <a:srgbClr val="006100"/>
                          </a:solidFill>
                          <a:latin typeface="Calibri"/>
                        </a:rPr>
                        <a:t>Unit Price</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dirty="0">
                          <a:solidFill>
                            <a:srgbClr val="006100"/>
                          </a:solidFill>
                          <a:latin typeface="Calibri"/>
                        </a:rPr>
                        <a:t>2009 Profit</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a:solidFill>
                            <a:srgbClr val="006100"/>
                          </a:solidFill>
                          <a:latin typeface="Calibri"/>
                        </a:rPr>
                        <a:t>2010 Profit</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a:solidFill>
                            <a:srgbClr val="006100"/>
                          </a:solidFill>
                          <a:latin typeface="Calibri"/>
                        </a:rPr>
                        <a:t>2011 Profit</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GB" sz="1600" b="1" i="0" u="none" strike="noStrike" dirty="0">
                          <a:solidFill>
                            <a:srgbClr val="006100"/>
                          </a:solidFill>
                          <a:latin typeface="Calibri"/>
                        </a:rPr>
                        <a:t>Total</a:t>
                      </a:r>
                    </a:p>
                  </a:txBody>
                  <a:tcPr marL="8676" marR="8676" marT="86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011023">
                <a:tc>
                  <a:txBody>
                    <a:bodyPr/>
                    <a:lstStyle/>
                    <a:p>
                      <a:pPr algn="l" fontAlgn="b"/>
                      <a:r>
                        <a:rPr lang="en-GB" sz="1600" b="0" i="0" u="none" strike="noStrike">
                          <a:solidFill>
                            <a:srgbClr val="000000"/>
                          </a:solidFill>
                          <a:latin typeface="Calibri"/>
                        </a:rPr>
                        <a:t>Do nothing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GB" sz="1600" b="0" i="0" u="none" strike="noStrike">
                          <a:solidFill>
                            <a:srgbClr val="000000"/>
                          </a:solidFill>
                          <a:latin typeface="Calibri"/>
                        </a:rPr>
                        <a:t>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GB" sz="1600" b="0" i="0" u="none" strike="noStrike">
                          <a:solidFill>
                            <a:srgbClr val="000000"/>
                          </a:solidFill>
                          <a:latin typeface="Calibri"/>
                        </a:rPr>
                        <a:t>n/a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a:solidFill>
                            <a:srgbClr val="000000"/>
                          </a:solidFill>
                          <a:latin typeface="Calibri"/>
                        </a:rPr>
                        <a:t>£969,732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a:solidFill>
                            <a:srgbClr val="000000"/>
                          </a:solidFill>
                          <a:latin typeface="Calibri"/>
                        </a:rPr>
                        <a:t>£751,641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a:solidFill>
                            <a:srgbClr val="000000"/>
                          </a:solidFill>
                          <a:latin typeface="Calibri"/>
                        </a:rPr>
                        <a:t>£574,286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a:solidFill>
                            <a:srgbClr val="FFFFFF"/>
                          </a:solidFill>
                          <a:latin typeface="Calibri"/>
                        </a:rPr>
                        <a:t>£2,295,659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r>
              <a:tr h="797752">
                <a:tc>
                  <a:txBody>
                    <a:bodyPr/>
                    <a:lstStyle/>
                    <a:p>
                      <a:pPr algn="l" fontAlgn="b"/>
                      <a:r>
                        <a:rPr lang="en-GB" sz="1600" b="0" i="0" u="none" strike="noStrike">
                          <a:solidFill>
                            <a:srgbClr val="000000"/>
                          </a:solidFill>
                          <a:latin typeface="Calibri"/>
                        </a:rPr>
                        <a:t>Turbo</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GB" sz="1600" b="0" i="0" u="none" strike="noStrike" dirty="0">
                          <a:solidFill>
                            <a:srgbClr val="000000"/>
                          </a:solidFill>
                          <a:latin typeface="Calibri"/>
                        </a:rPr>
                        <a:t> </a:t>
                      </a:r>
                      <a:r>
                        <a:rPr lang="en-GB" sz="1600" b="0" i="0" u="none" strike="noStrike" dirty="0" smtClean="0">
                          <a:solidFill>
                            <a:srgbClr val="000000"/>
                          </a:solidFill>
                          <a:latin typeface="Calibri"/>
                        </a:rPr>
                        <a:t>£680,000</a:t>
                      </a:r>
                      <a:endParaRPr lang="en-GB" sz="1600" b="0" i="0" u="none" strike="noStrike" dirty="0">
                        <a:solidFill>
                          <a:srgbClr val="000000"/>
                        </a:solidFill>
                        <a:latin typeface="Calibri"/>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GB" sz="1600" b="0" i="0" u="none" strike="noStrike" dirty="0" smtClean="0">
                          <a:solidFill>
                            <a:srgbClr val="000000"/>
                          </a:solidFill>
                          <a:latin typeface="Calibri"/>
                        </a:rPr>
                        <a:t>£315</a:t>
                      </a:r>
                      <a:endParaRPr lang="en-GB" sz="1600" b="0" i="0" u="none" strike="noStrike" dirty="0">
                        <a:solidFill>
                          <a:srgbClr val="000000"/>
                        </a:solidFill>
                        <a:latin typeface="Calibri"/>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dirty="0">
                          <a:solidFill>
                            <a:srgbClr val="000000"/>
                          </a:solidFill>
                          <a:latin typeface="Calibri"/>
                        </a:rPr>
                        <a:t>£1,334,877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a:solidFill>
                            <a:srgbClr val="000000"/>
                          </a:solidFill>
                          <a:latin typeface="Calibri"/>
                        </a:rPr>
                        <a:t>£1,317,093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dirty="0">
                          <a:solidFill>
                            <a:srgbClr val="000000"/>
                          </a:solidFill>
                          <a:latin typeface="Calibri"/>
                        </a:rPr>
                        <a:t>£1,201,755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GB" sz="1600" b="0" i="0" u="none" strike="noStrike" dirty="0">
                          <a:solidFill>
                            <a:srgbClr val="FFFFFF"/>
                          </a:solidFill>
                          <a:latin typeface="Calibri"/>
                        </a:rPr>
                        <a:t>£3,853,724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p:cNvSpPr/>
          <p:nvPr/>
        </p:nvSpPr>
        <p:spPr>
          <a:xfrm>
            <a:off x="5826125" y="1860550"/>
            <a:ext cx="3009900" cy="2136775"/>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rPr>
              <a:t>New Product V3</a:t>
            </a:r>
            <a:endParaRPr lang="en-GB" sz="1400" b="1" dirty="0">
              <a:solidFill>
                <a:schemeClr val="tx1"/>
              </a:solidFill>
            </a:endParaRPr>
          </a:p>
        </p:txBody>
      </p:sp>
      <p:sp>
        <p:nvSpPr>
          <p:cNvPr id="39" name="Right Arrow 38"/>
          <p:cNvSpPr/>
          <p:nvPr/>
        </p:nvSpPr>
        <p:spPr>
          <a:xfrm>
            <a:off x="2636838" y="2466975"/>
            <a:ext cx="3614737" cy="850900"/>
          </a:xfrm>
          <a:prstGeom prs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New Product V2</a:t>
            </a:r>
            <a:endParaRPr lang="en-GB" b="1" dirty="0">
              <a:solidFill>
                <a:schemeClr val="tx1"/>
              </a:solidFill>
            </a:endParaRPr>
          </a:p>
        </p:txBody>
      </p:sp>
      <p:sp>
        <p:nvSpPr>
          <p:cNvPr id="7172" name="Rectangle 2"/>
          <p:cNvSpPr>
            <a:spLocks noGrp="1" noChangeArrowheads="1"/>
          </p:cNvSpPr>
          <p:nvPr>
            <p:ph type="title"/>
          </p:nvPr>
        </p:nvSpPr>
        <p:spPr>
          <a:xfrm>
            <a:off x="457200" y="457200"/>
            <a:ext cx="8229600" cy="541338"/>
          </a:xfrm>
        </p:spPr>
        <p:txBody>
          <a:bodyPr/>
          <a:lstStyle/>
          <a:p>
            <a:r>
              <a:rPr lang="en-US" sz="3800" smtClean="0">
                <a:effectLst/>
              </a:rPr>
              <a:t>Roadmap (six qtr view)</a:t>
            </a:r>
          </a:p>
        </p:txBody>
      </p:sp>
      <p:grpSp>
        <p:nvGrpSpPr>
          <p:cNvPr id="2" name="Group 4"/>
          <p:cNvGrpSpPr>
            <a:grpSpLocks/>
          </p:cNvGrpSpPr>
          <p:nvPr/>
        </p:nvGrpSpPr>
        <p:grpSpPr bwMode="auto">
          <a:xfrm>
            <a:off x="809625" y="1389063"/>
            <a:ext cx="8045450" cy="4527550"/>
            <a:chOff x="309" y="452"/>
            <a:chExt cx="5068" cy="3457"/>
          </a:xfrm>
        </p:grpSpPr>
        <p:sp>
          <p:nvSpPr>
            <p:cNvPr id="7178" name="Rectangle 5"/>
            <p:cNvSpPr>
              <a:spLocks noChangeArrowheads="1"/>
            </p:cNvSpPr>
            <p:nvPr/>
          </p:nvSpPr>
          <p:spPr bwMode="auto">
            <a:xfrm>
              <a:off x="309"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79" name="Text Box 6"/>
            <p:cNvSpPr txBox="1">
              <a:spLocks noChangeArrowheads="1"/>
            </p:cNvSpPr>
            <p:nvPr/>
          </p:nvSpPr>
          <p:spPr bwMode="auto">
            <a:xfrm>
              <a:off x="546" y="452"/>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Q1 09</a:t>
              </a:r>
            </a:p>
          </p:txBody>
        </p:sp>
        <p:sp>
          <p:nvSpPr>
            <p:cNvPr id="7180" name="Text Box 7"/>
            <p:cNvSpPr txBox="1">
              <a:spLocks noChangeArrowheads="1"/>
            </p:cNvSpPr>
            <p:nvPr/>
          </p:nvSpPr>
          <p:spPr bwMode="auto">
            <a:xfrm>
              <a:off x="1394" y="452"/>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Q2 09</a:t>
              </a:r>
            </a:p>
          </p:txBody>
        </p:sp>
        <p:sp>
          <p:nvSpPr>
            <p:cNvPr id="7181" name="Rectangle 8"/>
            <p:cNvSpPr>
              <a:spLocks noChangeArrowheads="1"/>
            </p:cNvSpPr>
            <p:nvPr/>
          </p:nvSpPr>
          <p:spPr bwMode="auto">
            <a:xfrm>
              <a:off x="1157"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82" name="Rectangle 9"/>
            <p:cNvSpPr>
              <a:spLocks noChangeArrowheads="1"/>
            </p:cNvSpPr>
            <p:nvPr/>
          </p:nvSpPr>
          <p:spPr bwMode="auto">
            <a:xfrm>
              <a:off x="1996"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83" name="Rectangle 10"/>
            <p:cNvSpPr>
              <a:spLocks noChangeArrowheads="1"/>
            </p:cNvSpPr>
            <p:nvPr/>
          </p:nvSpPr>
          <p:spPr bwMode="auto">
            <a:xfrm>
              <a:off x="2844"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84" name="Rectangle 11"/>
            <p:cNvSpPr>
              <a:spLocks noChangeArrowheads="1"/>
            </p:cNvSpPr>
            <p:nvPr/>
          </p:nvSpPr>
          <p:spPr bwMode="auto">
            <a:xfrm>
              <a:off x="3692"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85" name="Rectangle 12"/>
            <p:cNvSpPr>
              <a:spLocks noChangeArrowheads="1"/>
            </p:cNvSpPr>
            <p:nvPr/>
          </p:nvSpPr>
          <p:spPr bwMode="auto">
            <a:xfrm>
              <a:off x="4531" y="675"/>
              <a:ext cx="846" cy="3234"/>
            </a:xfrm>
            <a:prstGeom prst="rect">
              <a:avLst/>
            </a:prstGeom>
            <a:noFill/>
            <a:ln w="12700">
              <a:solidFill>
                <a:srgbClr val="000000"/>
              </a:solidFill>
              <a:prstDash val="dash"/>
              <a:miter lim="800000"/>
              <a:headEnd/>
              <a:tailEnd/>
            </a:ln>
          </p:spPr>
          <p:txBody>
            <a:bodyPr wrap="none" lIns="45720" rIns="45720" anchor="ctr"/>
            <a:lstStyle/>
            <a:p>
              <a:endParaRPr lang="en-US"/>
            </a:p>
          </p:txBody>
        </p:sp>
        <p:sp>
          <p:nvSpPr>
            <p:cNvPr id="7186" name="Text Box 13"/>
            <p:cNvSpPr txBox="1">
              <a:spLocks noChangeArrowheads="1"/>
            </p:cNvSpPr>
            <p:nvPr/>
          </p:nvSpPr>
          <p:spPr bwMode="auto">
            <a:xfrm>
              <a:off x="2234" y="460"/>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Q3 09</a:t>
              </a:r>
            </a:p>
          </p:txBody>
        </p:sp>
        <p:sp>
          <p:nvSpPr>
            <p:cNvPr id="7187" name="Text Box 14"/>
            <p:cNvSpPr txBox="1">
              <a:spLocks noChangeArrowheads="1"/>
            </p:cNvSpPr>
            <p:nvPr/>
          </p:nvSpPr>
          <p:spPr bwMode="auto">
            <a:xfrm>
              <a:off x="3082" y="460"/>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Q4 09</a:t>
              </a:r>
            </a:p>
          </p:txBody>
        </p:sp>
        <p:sp>
          <p:nvSpPr>
            <p:cNvPr id="7188" name="Text Box 15"/>
            <p:cNvSpPr txBox="1">
              <a:spLocks noChangeArrowheads="1"/>
            </p:cNvSpPr>
            <p:nvPr/>
          </p:nvSpPr>
          <p:spPr bwMode="auto">
            <a:xfrm>
              <a:off x="3929" y="475"/>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Q1 10</a:t>
              </a:r>
            </a:p>
          </p:txBody>
        </p:sp>
        <p:sp>
          <p:nvSpPr>
            <p:cNvPr id="7189" name="Text Box 16"/>
            <p:cNvSpPr txBox="1">
              <a:spLocks noChangeArrowheads="1"/>
            </p:cNvSpPr>
            <p:nvPr/>
          </p:nvSpPr>
          <p:spPr bwMode="auto">
            <a:xfrm>
              <a:off x="4769" y="475"/>
              <a:ext cx="411" cy="230"/>
            </a:xfrm>
            <a:prstGeom prst="rect">
              <a:avLst/>
            </a:prstGeom>
            <a:noFill/>
            <a:ln w="38100">
              <a:noFill/>
              <a:miter lim="800000"/>
              <a:headEnd/>
              <a:tailEnd/>
            </a:ln>
          </p:spPr>
          <p:txBody>
            <a:bodyPr wrap="none" lIns="45720" rIns="45720">
              <a:spAutoFit/>
            </a:bodyPr>
            <a:lstStyle/>
            <a:p>
              <a:pPr>
                <a:lnSpc>
                  <a:spcPct val="85000"/>
                </a:lnSpc>
              </a:pPr>
              <a:r>
                <a:rPr lang="en-US" sz="1600" b="1"/>
                <a:t>Q2 10</a:t>
              </a:r>
            </a:p>
          </p:txBody>
        </p:sp>
      </p:grpSp>
      <p:sp>
        <p:nvSpPr>
          <p:cNvPr id="37" name="Right Arrow 36"/>
          <p:cNvSpPr/>
          <p:nvPr/>
        </p:nvSpPr>
        <p:spPr>
          <a:xfrm>
            <a:off x="796925" y="2647950"/>
            <a:ext cx="2073275" cy="457200"/>
          </a:xfrm>
          <a:prstGeom prst="rightArrow">
            <a:avLst/>
          </a:prstGeom>
          <a:solidFill>
            <a:schemeClr val="bg2">
              <a:lumMod val="20000"/>
              <a:lumOff val="80000"/>
            </a:schemeClr>
          </a:solidFill>
          <a:ln>
            <a:solidFill>
              <a:srgbClr val="EEB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New Product V1</a:t>
            </a:r>
            <a:endParaRPr lang="en-GB" b="1" dirty="0">
              <a:solidFill>
                <a:schemeClr val="tx1"/>
              </a:solidFill>
            </a:endParaRPr>
          </a:p>
        </p:txBody>
      </p:sp>
      <p:sp>
        <p:nvSpPr>
          <p:cNvPr id="38" name="Bent-Up Arrow 37"/>
          <p:cNvSpPr/>
          <p:nvPr/>
        </p:nvSpPr>
        <p:spPr>
          <a:xfrm>
            <a:off x="808038" y="3062288"/>
            <a:ext cx="2657475" cy="595312"/>
          </a:xfrm>
          <a:prstGeom prst="bentUpArrow">
            <a:avLst>
              <a:gd name="adj1" fmla="val 44647"/>
              <a:gd name="adj2" fmla="val 44646"/>
              <a:gd name="adj3" fmla="val 25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Legacy Product A</a:t>
            </a:r>
            <a:endParaRPr lang="en-GB" sz="1600" dirty="0">
              <a:solidFill>
                <a:schemeClr val="tx1"/>
              </a:solidFill>
            </a:endParaRPr>
          </a:p>
        </p:txBody>
      </p:sp>
      <p:sp>
        <p:nvSpPr>
          <p:cNvPr id="40" name="Bent-Up Arrow 39"/>
          <p:cNvSpPr/>
          <p:nvPr/>
        </p:nvSpPr>
        <p:spPr>
          <a:xfrm>
            <a:off x="801688" y="3062288"/>
            <a:ext cx="5343525" cy="1403350"/>
          </a:xfrm>
          <a:prstGeom prst="bentUpArrow">
            <a:avLst>
              <a:gd name="adj1" fmla="val 22354"/>
              <a:gd name="adj2" fmla="val 23459"/>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Legacy Product B</a:t>
            </a:r>
            <a:endParaRPr lang="en-GB" sz="1600" dirty="0">
              <a:solidFill>
                <a:schemeClr val="tx1"/>
              </a:solidFill>
            </a:endParaRPr>
          </a:p>
        </p:txBody>
      </p:sp>
      <p:sp>
        <p:nvSpPr>
          <p:cNvPr id="43" name="Bent-Up Arrow 42"/>
          <p:cNvSpPr/>
          <p:nvPr/>
        </p:nvSpPr>
        <p:spPr>
          <a:xfrm>
            <a:off x="825500" y="2944813"/>
            <a:ext cx="7605713" cy="2417762"/>
          </a:xfrm>
          <a:prstGeom prst="bentUpArrow">
            <a:avLst>
              <a:gd name="adj1" fmla="val 14776"/>
              <a:gd name="adj2" fmla="val 16201"/>
              <a:gd name="adj3" fmla="val 2544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Legacy Product C</a:t>
            </a:r>
            <a:endParaRPr lang="en-GB" sz="1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idx="4294967295"/>
          </p:nvPr>
        </p:nvSpPr>
        <p:spPr>
          <a:xfrm>
            <a:off x="495300" y="414338"/>
            <a:ext cx="8362950" cy="950912"/>
          </a:xfrm>
        </p:spPr>
        <p:txBody>
          <a:bodyPr/>
          <a:lstStyle/>
          <a:p>
            <a:pPr eaLnBrk="1" hangingPunct="1">
              <a:defRPr/>
            </a:pPr>
            <a:r>
              <a:rPr lang="en-GB" smtClean="0"/>
              <a:t>Option A: Investment Balance</a:t>
            </a:r>
          </a:p>
        </p:txBody>
      </p:sp>
      <p:sp>
        <p:nvSpPr>
          <p:cNvPr id="2053" name="TextBox 4"/>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r>
              <a:rPr lang="en-GB" sz="2000" b="1">
                <a:solidFill>
                  <a:srgbClr val="FF0000"/>
                </a:solidFill>
              </a:rPr>
              <a:t>Release Cost £1.1M</a:t>
            </a:r>
          </a:p>
        </p:txBody>
      </p:sp>
      <p:graphicFrame>
        <p:nvGraphicFramePr>
          <p:cNvPr id="2050" name="Object 6"/>
          <p:cNvGraphicFramePr>
            <a:graphicFrameLocks noChangeAspect="1"/>
          </p:cNvGraphicFramePr>
          <p:nvPr/>
        </p:nvGraphicFramePr>
        <p:xfrm>
          <a:off x="-1449388" y="1176338"/>
          <a:ext cx="7086601" cy="4181475"/>
        </p:xfrm>
        <a:graphic>
          <a:graphicData uri="http://schemas.openxmlformats.org/presentationml/2006/ole">
            <p:oleObj spid="_x0000_s2050" name="Chart" r:id="rId4" imgW="7086600" imgH="4181475" progId="Excel.Chart.8">
              <p:embed/>
            </p:oleObj>
          </a:graphicData>
        </a:graphic>
      </p:graphicFrame>
      <p:graphicFrame>
        <p:nvGraphicFramePr>
          <p:cNvPr id="2051" name="Object 7"/>
          <p:cNvGraphicFramePr>
            <a:graphicFrameLocks noChangeAspect="1"/>
          </p:cNvGraphicFramePr>
          <p:nvPr/>
        </p:nvGraphicFramePr>
        <p:xfrm>
          <a:off x="4406900" y="1354138"/>
          <a:ext cx="4638675" cy="4133850"/>
        </p:xfrm>
        <a:graphic>
          <a:graphicData uri="http://schemas.openxmlformats.org/presentationml/2006/ole">
            <p:oleObj spid="_x0000_s2051" name="Chart" r:id="rId5" imgW="4638675" imgH="4133850" progId="Excel.Chart.8">
              <p:embed/>
            </p:oleObj>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8" name="Rectangle 146"/>
          <p:cNvSpPr>
            <a:spLocks noGrp="1" noChangeArrowheads="1"/>
          </p:cNvSpPr>
          <p:nvPr>
            <p:ph type="title" idx="4294967295"/>
          </p:nvPr>
        </p:nvSpPr>
        <p:spPr>
          <a:xfrm>
            <a:off x="425450" y="223838"/>
            <a:ext cx="8153400" cy="709612"/>
          </a:xfrm>
        </p:spPr>
        <p:txBody>
          <a:bodyPr lIns="93910" tIns="45390" rIns="93910" bIns="45390" anchor="b">
            <a:normAutofit/>
          </a:bodyPr>
          <a:lstStyle/>
          <a:p>
            <a:pPr defTabSz="965200" eaLnBrk="1" hangingPunct="1">
              <a:defRPr/>
            </a:pPr>
            <a:r>
              <a:rPr lang="en-GB" sz="3800" smtClean="0"/>
              <a:t>Overview</a:t>
            </a:r>
            <a:endParaRPr lang="en-US" sz="3800" smtClean="0"/>
          </a:p>
        </p:txBody>
      </p:sp>
      <p:grpSp>
        <p:nvGrpSpPr>
          <p:cNvPr id="7171" name="Group 3"/>
          <p:cNvGrpSpPr>
            <a:grpSpLocks/>
          </p:cNvGrpSpPr>
          <p:nvPr/>
        </p:nvGrpSpPr>
        <p:grpSpPr bwMode="auto">
          <a:xfrm>
            <a:off x="130175" y="885825"/>
            <a:ext cx="8589963" cy="5972175"/>
            <a:chOff x="82" y="558"/>
            <a:chExt cx="5411" cy="3762"/>
          </a:xfrm>
        </p:grpSpPr>
        <p:sp>
          <p:nvSpPr>
            <p:cNvPr id="7172" name="Rectangle 2"/>
            <p:cNvSpPr>
              <a:spLocks noChangeArrowheads="1"/>
            </p:cNvSpPr>
            <p:nvPr/>
          </p:nvSpPr>
          <p:spPr bwMode="auto">
            <a:xfrm>
              <a:off x="523" y="759"/>
              <a:ext cx="875" cy="3227"/>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7173" name="Rectangle 3"/>
            <p:cNvSpPr>
              <a:spLocks noChangeArrowheads="1"/>
            </p:cNvSpPr>
            <p:nvPr/>
          </p:nvSpPr>
          <p:spPr bwMode="auto">
            <a:xfrm>
              <a:off x="1402" y="757"/>
              <a:ext cx="801" cy="3232"/>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7174" name="Rectangle 4"/>
            <p:cNvSpPr>
              <a:spLocks noChangeArrowheads="1"/>
            </p:cNvSpPr>
            <p:nvPr/>
          </p:nvSpPr>
          <p:spPr bwMode="auto">
            <a:xfrm>
              <a:off x="2206" y="759"/>
              <a:ext cx="1548" cy="3211"/>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7175" name="Rectangle 5"/>
            <p:cNvSpPr>
              <a:spLocks noChangeArrowheads="1"/>
            </p:cNvSpPr>
            <p:nvPr/>
          </p:nvSpPr>
          <p:spPr bwMode="auto">
            <a:xfrm>
              <a:off x="3756" y="750"/>
              <a:ext cx="799" cy="3242"/>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7176" name="Rectangle 6"/>
            <p:cNvSpPr>
              <a:spLocks noChangeArrowheads="1"/>
            </p:cNvSpPr>
            <p:nvPr/>
          </p:nvSpPr>
          <p:spPr bwMode="auto">
            <a:xfrm>
              <a:off x="4546" y="757"/>
              <a:ext cx="943" cy="3227"/>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7177" name="Rectangle 7"/>
            <p:cNvSpPr>
              <a:spLocks noChangeAspect="1" noChangeArrowheads="1"/>
            </p:cNvSpPr>
            <p:nvPr/>
          </p:nvSpPr>
          <p:spPr bwMode="auto">
            <a:xfrm>
              <a:off x="128" y="1681"/>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7178" name="Rectangle 8"/>
            <p:cNvSpPr>
              <a:spLocks noChangeAspect="1" noChangeArrowheads="1"/>
            </p:cNvSpPr>
            <p:nvPr/>
          </p:nvSpPr>
          <p:spPr bwMode="auto">
            <a:xfrm>
              <a:off x="120" y="3171"/>
              <a:ext cx="5365" cy="311"/>
            </a:xfrm>
            <a:prstGeom prst="rect">
              <a:avLst/>
            </a:prstGeom>
            <a:noFill/>
            <a:ln w="12700">
              <a:solidFill>
                <a:schemeClr val="tx1"/>
              </a:solidFill>
              <a:miter lim="800000"/>
              <a:headEnd/>
              <a:tailEnd type="none" w="sm" len="lg"/>
            </a:ln>
          </p:spPr>
          <p:txBody>
            <a:bodyPr wrap="none" anchor="ctr"/>
            <a:lstStyle/>
            <a:p>
              <a:endParaRPr lang="en-US" sz="1800"/>
            </a:p>
          </p:txBody>
        </p:sp>
        <p:sp>
          <p:nvSpPr>
            <p:cNvPr id="7179" name="Rectangle 9"/>
            <p:cNvSpPr>
              <a:spLocks noChangeArrowheads="1"/>
            </p:cNvSpPr>
            <p:nvPr/>
          </p:nvSpPr>
          <p:spPr bwMode="auto">
            <a:xfrm>
              <a:off x="3096" y="3994"/>
              <a:ext cx="1336" cy="326"/>
            </a:xfrm>
            <a:prstGeom prst="rect">
              <a:avLst/>
            </a:prstGeom>
            <a:noFill/>
            <a:ln w="12700">
              <a:solidFill>
                <a:srgbClr val="969696"/>
              </a:solidFill>
              <a:miter lim="800000"/>
              <a:headEnd type="none" w="sm" len="sm"/>
              <a:tailEnd type="none" w="sm" len="sm"/>
            </a:ln>
          </p:spPr>
          <p:txBody>
            <a:bodyPr wrap="none" lIns="45720" rIns="45720" anchor="ctr"/>
            <a:lstStyle/>
            <a:p>
              <a:endParaRPr lang="en-US" sz="1800"/>
            </a:p>
          </p:txBody>
        </p:sp>
        <p:sp>
          <p:nvSpPr>
            <p:cNvPr id="7180" name="Rectangle 10"/>
            <p:cNvSpPr>
              <a:spLocks noChangeAspect="1" noChangeArrowheads="1"/>
            </p:cNvSpPr>
            <p:nvPr/>
          </p:nvSpPr>
          <p:spPr bwMode="auto">
            <a:xfrm>
              <a:off x="129" y="3761"/>
              <a:ext cx="5356" cy="224"/>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7181" name="Line 11"/>
            <p:cNvSpPr>
              <a:spLocks noChangeShapeType="1"/>
            </p:cNvSpPr>
            <p:nvPr/>
          </p:nvSpPr>
          <p:spPr bwMode="auto">
            <a:xfrm>
              <a:off x="2338" y="659"/>
              <a:ext cx="0" cy="114"/>
            </a:xfrm>
            <a:prstGeom prst="line">
              <a:avLst/>
            </a:prstGeom>
            <a:noFill/>
            <a:ln w="38100">
              <a:noFill/>
              <a:round/>
              <a:headEnd/>
              <a:tailEnd type="none" w="sm" len="med"/>
            </a:ln>
          </p:spPr>
          <p:txBody>
            <a:bodyPr wrap="none" lIns="45720" rIns="45720" anchor="ctr"/>
            <a:lstStyle/>
            <a:p>
              <a:endParaRPr lang="en-GB"/>
            </a:p>
          </p:txBody>
        </p:sp>
        <p:sp>
          <p:nvSpPr>
            <p:cNvPr id="7182" name="Rectangle 12"/>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7183" name="Rectangle 13"/>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7184" name="Rectangle 14"/>
            <p:cNvSpPr>
              <a:spLocks noChangeAspect="1" noChangeArrowheads="1"/>
            </p:cNvSpPr>
            <p:nvPr/>
          </p:nvSpPr>
          <p:spPr bwMode="auto">
            <a:xfrm>
              <a:off x="119" y="2757"/>
              <a:ext cx="5370" cy="187"/>
            </a:xfrm>
            <a:prstGeom prst="rect">
              <a:avLst/>
            </a:prstGeom>
            <a:noFill/>
            <a:ln w="12700">
              <a:solidFill>
                <a:schemeClr val="tx1"/>
              </a:solidFill>
              <a:miter lim="800000"/>
              <a:headEnd/>
              <a:tailEnd type="none" w="sm" len="lg"/>
            </a:ln>
          </p:spPr>
          <p:txBody>
            <a:bodyPr wrap="none" anchor="ctr"/>
            <a:lstStyle/>
            <a:p>
              <a:endParaRPr lang="en-US" sz="1800"/>
            </a:p>
          </p:txBody>
        </p:sp>
        <p:sp>
          <p:nvSpPr>
            <p:cNvPr id="7185" name="Rectangle 15"/>
            <p:cNvSpPr>
              <a:spLocks noChangeAspect="1" noChangeArrowheads="1"/>
            </p:cNvSpPr>
            <p:nvPr/>
          </p:nvSpPr>
          <p:spPr bwMode="auto">
            <a:xfrm>
              <a:off x="119" y="2423"/>
              <a:ext cx="5368" cy="334"/>
            </a:xfrm>
            <a:prstGeom prst="rect">
              <a:avLst/>
            </a:prstGeom>
            <a:noFill/>
            <a:ln w="12700">
              <a:solidFill>
                <a:schemeClr val="tx1"/>
              </a:solidFill>
              <a:miter lim="800000"/>
              <a:headEnd/>
              <a:tailEnd type="none" w="sm" len="lg"/>
            </a:ln>
          </p:spPr>
          <p:txBody>
            <a:bodyPr wrap="none" anchor="ctr"/>
            <a:lstStyle/>
            <a:p>
              <a:endParaRPr lang="en-US" sz="1800">
                <a:solidFill>
                  <a:srgbClr val="000000"/>
                </a:solidFill>
              </a:endParaRPr>
            </a:p>
          </p:txBody>
        </p:sp>
        <p:sp>
          <p:nvSpPr>
            <p:cNvPr id="7186" name="Rectangle 16"/>
            <p:cNvSpPr>
              <a:spLocks noChangeAspect="1" noChangeArrowheads="1"/>
            </p:cNvSpPr>
            <p:nvPr/>
          </p:nvSpPr>
          <p:spPr bwMode="auto">
            <a:xfrm>
              <a:off x="123" y="1181"/>
              <a:ext cx="5364" cy="499"/>
            </a:xfrm>
            <a:prstGeom prst="rect">
              <a:avLst/>
            </a:prstGeom>
            <a:noFill/>
            <a:ln w="12700">
              <a:solidFill>
                <a:schemeClr val="tx1"/>
              </a:solidFill>
              <a:miter lim="800000"/>
              <a:headEnd/>
              <a:tailEnd type="none" w="sm" len="lg"/>
            </a:ln>
          </p:spPr>
          <p:txBody>
            <a:bodyPr wrap="none" anchor="ctr"/>
            <a:lstStyle/>
            <a:p>
              <a:endParaRPr lang="en-US" sz="1800"/>
            </a:p>
          </p:txBody>
        </p:sp>
        <p:sp>
          <p:nvSpPr>
            <p:cNvPr id="7187" name="Rectangle 17"/>
            <p:cNvSpPr>
              <a:spLocks noChangeAspect="1" noChangeArrowheads="1"/>
            </p:cNvSpPr>
            <p:nvPr/>
          </p:nvSpPr>
          <p:spPr bwMode="auto">
            <a:xfrm>
              <a:off x="124" y="692"/>
              <a:ext cx="5367" cy="489"/>
            </a:xfrm>
            <a:prstGeom prst="rect">
              <a:avLst/>
            </a:prstGeom>
            <a:noFill/>
            <a:ln w="12700">
              <a:solidFill>
                <a:schemeClr val="tx1"/>
              </a:solidFill>
              <a:miter lim="800000"/>
              <a:headEnd/>
              <a:tailEnd type="none" w="sm" len="lg"/>
            </a:ln>
          </p:spPr>
          <p:txBody>
            <a:bodyPr wrap="none" anchor="ctr"/>
            <a:lstStyle/>
            <a:p>
              <a:endParaRPr lang="en-US" sz="1800"/>
            </a:p>
          </p:txBody>
        </p:sp>
        <p:sp>
          <p:nvSpPr>
            <p:cNvPr id="7188" name="Rectangle 18"/>
            <p:cNvSpPr>
              <a:spLocks noChangeAspect="1" noChangeArrowheads="1"/>
            </p:cNvSpPr>
            <p:nvPr/>
          </p:nvSpPr>
          <p:spPr bwMode="auto">
            <a:xfrm>
              <a:off x="2227"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7189" name="Rectangle 19"/>
            <p:cNvSpPr>
              <a:spLocks noChangeAspect="1" noChangeArrowheads="1"/>
            </p:cNvSpPr>
            <p:nvPr/>
          </p:nvSpPr>
          <p:spPr bwMode="auto">
            <a:xfrm>
              <a:off x="5045"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7190" name="Rectangle 20"/>
            <p:cNvSpPr>
              <a:spLocks noChangeAspect="1" noChangeArrowheads="1"/>
            </p:cNvSpPr>
            <p:nvPr/>
          </p:nvSpPr>
          <p:spPr bwMode="auto">
            <a:xfrm>
              <a:off x="1410"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7191" name="Rectangle 21"/>
            <p:cNvSpPr>
              <a:spLocks noChangeArrowheads="1"/>
            </p:cNvSpPr>
            <p:nvPr/>
          </p:nvSpPr>
          <p:spPr bwMode="auto">
            <a:xfrm>
              <a:off x="524" y="558"/>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1</a:t>
              </a:r>
            </a:p>
            <a:p>
              <a:pPr defTabSz="692150" eaLnBrk="0" hangingPunct="0"/>
              <a:r>
                <a:rPr lang="en-US" sz="900" b="1">
                  <a:solidFill>
                    <a:srgbClr val="000000"/>
                  </a:solidFill>
                </a:rPr>
                <a:t>Concept</a:t>
              </a:r>
            </a:p>
          </p:txBody>
        </p:sp>
        <p:sp>
          <p:nvSpPr>
            <p:cNvPr id="7192" name="Rectangle 22"/>
            <p:cNvSpPr>
              <a:spLocks noChangeAspect="1" noChangeArrowheads="1"/>
            </p:cNvSpPr>
            <p:nvPr/>
          </p:nvSpPr>
          <p:spPr bwMode="auto">
            <a:xfrm>
              <a:off x="705" y="3521"/>
              <a:ext cx="595"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Formed</a:t>
              </a:r>
            </a:p>
          </p:txBody>
        </p:sp>
        <p:sp>
          <p:nvSpPr>
            <p:cNvPr id="7193" name="AutoShape 23"/>
            <p:cNvSpPr>
              <a:spLocks noChangeAspect="1" noChangeArrowheads="1"/>
            </p:cNvSpPr>
            <p:nvPr/>
          </p:nvSpPr>
          <p:spPr bwMode="auto">
            <a:xfrm>
              <a:off x="2158" y="4010"/>
              <a:ext cx="74" cy="58"/>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7194" name="AutoShape 24"/>
            <p:cNvSpPr>
              <a:spLocks noChangeAspect="1" noChangeArrowheads="1"/>
            </p:cNvSpPr>
            <p:nvPr/>
          </p:nvSpPr>
          <p:spPr bwMode="auto">
            <a:xfrm>
              <a:off x="1349" y="4010"/>
              <a:ext cx="81" cy="64"/>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7195" name="Rectangle 25"/>
            <p:cNvSpPr>
              <a:spLocks noChangeAspect="1" noChangeArrowheads="1"/>
            </p:cNvSpPr>
            <p:nvPr/>
          </p:nvSpPr>
          <p:spPr bwMode="auto">
            <a:xfrm>
              <a:off x="4160" y="1181"/>
              <a:ext cx="538" cy="131"/>
            </a:xfrm>
            <a:prstGeom prst="rect">
              <a:avLst/>
            </a:prstGeom>
            <a:noFill/>
            <a:ln w="9525">
              <a:noFill/>
              <a:miter lim="800000"/>
              <a:headEnd/>
              <a:tailEnd/>
            </a:ln>
          </p:spPr>
          <p:txBody>
            <a:bodyPr wrap="none" anchor="ctr"/>
            <a:lstStyle/>
            <a:p>
              <a:endParaRPr lang="en-US" sz="1800"/>
            </a:p>
          </p:txBody>
        </p:sp>
        <p:sp>
          <p:nvSpPr>
            <p:cNvPr id="7196" name="Rectangle 26"/>
            <p:cNvSpPr>
              <a:spLocks noChangeAspect="1" noChangeArrowheads="1"/>
            </p:cNvSpPr>
            <p:nvPr/>
          </p:nvSpPr>
          <p:spPr bwMode="auto">
            <a:xfrm>
              <a:off x="4505" y="1289"/>
              <a:ext cx="539" cy="131"/>
            </a:xfrm>
            <a:prstGeom prst="rect">
              <a:avLst/>
            </a:prstGeom>
            <a:noFill/>
            <a:ln w="9525">
              <a:noFill/>
              <a:miter lim="800000"/>
              <a:headEnd/>
              <a:tailEnd/>
            </a:ln>
          </p:spPr>
          <p:txBody>
            <a:bodyPr wrap="none" anchor="ctr"/>
            <a:lstStyle/>
            <a:p>
              <a:endParaRPr lang="en-US" sz="1800"/>
            </a:p>
          </p:txBody>
        </p:sp>
        <p:sp>
          <p:nvSpPr>
            <p:cNvPr id="7197" name="Rectangle 27"/>
            <p:cNvSpPr>
              <a:spLocks noChangeAspect="1" noChangeArrowheads="1"/>
            </p:cNvSpPr>
            <p:nvPr/>
          </p:nvSpPr>
          <p:spPr bwMode="auto">
            <a:xfrm>
              <a:off x="4596" y="3585"/>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Post Release</a:t>
              </a:r>
            </a:p>
            <a:p>
              <a:pPr defTabSz="692150" eaLnBrk="0" hangingPunct="0"/>
              <a:r>
                <a:rPr lang="en-US" sz="600" b="1">
                  <a:solidFill>
                    <a:srgbClr val="000000"/>
                  </a:solidFill>
                </a:rPr>
                <a:t>Review</a:t>
              </a:r>
            </a:p>
          </p:txBody>
        </p:sp>
        <p:sp>
          <p:nvSpPr>
            <p:cNvPr id="7198" name="Rectangle 28"/>
            <p:cNvSpPr>
              <a:spLocks noChangeAspect="1" noChangeArrowheads="1"/>
            </p:cNvSpPr>
            <p:nvPr/>
          </p:nvSpPr>
          <p:spPr bwMode="auto">
            <a:xfrm>
              <a:off x="1435" y="1197"/>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a:t>
              </a:r>
            </a:p>
            <a:p>
              <a:pPr defTabSz="692150" eaLnBrk="0" hangingPunct="0"/>
              <a:r>
                <a:rPr lang="en-US" sz="600" b="1">
                  <a:solidFill>
                    <a:srgbClr val="000000"/>
                  </a:solidFill>
                </a:rPr>
                <a:t>Requirements</a:t>
              </a:r>
            </a:p>
          </p:txBody>
        </p:sp>
        <p:sp>
          <p:nvSpPr>
            <p:cNvPr id="7199" name="Rectangle 29"/>
            <p:cNvSpPr>
              <a:spLocks noChangeAspect="1" noChangeArrowheads="1"/>
            </p:cNvSpPr>
            <p:nvPr/>
          </p:nvSpPr>
          <p:spPr bwMode="auto">
            <a:xfrm>
              <a:off x="2510" y="2043"/>
              <a:ext cx="1202" cy="9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Integration Test </a:t>
              </a:r>
            </a:p>
          </p:txBody>
        </p:sp>
        <p:sp>
          <p:nvSpPr>
            <p:cNvPr id="7200" name="Rectangle 30"/>
            <p:cNvSpPr>
              <a:spLocks noChangeArrowheads="1"/>
            </p:cNvSpPr>
            <p:nvPr/>
          </p:nvSpPr>
          <p:spPr bwMode="auto">
            <a:xfrm>
              <a:off x="1401" y="558"/>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2</a:t>
              </a:r>
            </a:p>
            <a:p>
              <a:pPr defTabSz="692150" eaLnBrk="0" hangingPunct="0"/>
              <a:r>
                <a:rPr lang="en-US" sz="900" b="1">
                  <a:solidFill>
                    <a:srgbClr val="000000"/>
                  </a:solidFill>
                </a:rPr>
                <a:t>Definition &amp; Planning</a:t>
              </a:r>
            </a:p>
          </p:txBody>
        </p:sp>
        <p:sp>
          <p:nvSpPr>
            <p:cNvPr id="7201" name="Rectangle 31"/>
            <p:cNvSpPr>
              <a:spLocks noChangeArrowheads="1"/>
            </p:cNvSpPr>
            <p:nvPr/>
          </p:nvSpPr>
          <p:spPr bwMode="auto">
            <a:xfrm>
              <a:off x="2205" y="558"/>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3</a:t>
              </a:r>
            </a:p>
            <a:p>
              <a:pPr defTabSz="692150" eaLnBrk="0" hangingPunct="0"/>
              <a:r>
                <a:rPr lang="en-US" sz="900" b="1">
                  <a:solidFill>
                    <a:srgbClr val="000000"/>
                  </a:solidFill>
                </a:rPr>
                <a:t>Development</a:t>
              </a:r>
            </a:p>
          </p:txBody>
        </p:sp>
        <p:sp>
          <p:nvSpPr>
            <p:cNvPr id="7202" name="Rectangle 32"/>
            <p:cNvSpPr>
              <a:spLocks noChangeArrowheads="1"/>
            </p:cNvSpPr>
            <p:nvPr/>
          </p:nvSpPr>
          <p:spPr bwMode="auto">
            <a:xfrm>
              <a:off x="3757" y="558"/>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4</a:t>
              </a:r>
            </a:p>
            <a:p>
              <a:pPr defTabSz="692150" eaLnBrk="0" hangingPunct="0"/>
              <a:r>
                <a:rPr lang="en-US" sz="900" b="1">
                  <a:solidFill>
                    <a:srgbClr val="000000"/>
                  </a:solidFill>
                </a:rPr>
                <a:t>Readiness</a:t>
              </a:r>
            </a:p>
          </p:txBody>
        </p:sp>
        <p:sp>
          <p:nvSpPr>
            <p:cNvPr id="7203" name="Rectangle 33"/>
            <p:cNvSpPr>
              <a:spLocks noChangeAspect="1" noChangeArrowheads="1"/>
            </p:cNvSpPr>
            <p:nvPr/>
          </p:nvSpPr>
          <p:spPr bwMode="auto">
            <a:xfrm>
              <a:off x="4550" y="558"/>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5</a:t>
              </a:r>
            </a:p>
            <a:p>
              <a:pPr defTabSz="692150" eaLnBrk="0" hangingPunct="0"/>
              <a:r>
                <a:rPr lang="en-US" sz="900" b="1">
                  <a:solidFill>
                    <a:srgbClr val="000000"/>
                  </a:solidFill>
                </a:rPr>
                <a:t>Release</a:t>
              </a:r>
            </a:p>
          </p:txBody>
        </p:sp>
        <p:sp>
          <p:nvSpPr>
            <p:cNvPr id="7204" name="Rectangle 34"/>
            <p:cNvSpPr>
              <a:spLocks noChangeAspect="1" noChangeArrowheads="1"/>
            </p:cNvSpPr>
            <p:nvPr/>
          </p:nvSpPr>
          <p:spPr bwMode="auto">
            <a:xfrm>
              <a:off x="3757" y="2096"/>
              <a:ext cx="420"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Integration Complete</a:t>
              </a:r>
            </a:p>
          </p:txBody>
        </p:sp>
        <p:sp>
          <p:nvSpPr>
            <p:cNvPr id="7205" name="Rectangle 35"/>
            <p:cNvSpPr>
              <a:spLocks noChangeAspect="1" noChangeArrowheads="1"/>
            </p:cNvSpPr>
            <p:nvPr/>
          </p:nvSpPr>
          <p:spPr bwMode="auto">
            <a:xfrm>
              <a:off x="2861" y="1692"/>
              <a:ext cx="375"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Design</a:t>
              </a:r>
            </a:p>
            <a:p>
              <a:pPr defTabSz="674688" eaLnBrk="0" hangingPunct="0"/>
              <a:r>
                <a:rPr lang="en-US" sz="600" b="1" i="1">
                  <a:solidFill>
                    <a:srgbClr val="000000"/>
                  </a:solidFill>
                </a:rPr>
                <a:t>Complete</a:t>
              </a:r>
            </a:p>
          </p:txBody>
        </p:sp>
        <p:sp>
          <p:nvSpPr>
            <p:cNvPr id="7206" name="AutoShape 36"/>
            <p:cNvSpPr>
              <a:spLocks noChangeAspect="1" noChangeArrowheads="1"/>
            </p:cNvSpPr>
            <p:nvPr/>
          </p:nvSpPr>
          <p:spPr bwMode="auto">
            <a:xfrm>
              <a:off x="2837" y="1745"/>
              <a:ext cx="61" cy="61"/>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7207" name="AutoShape 37"/>
            <p:cNvSpPr>
              <a:spLocks noChangeAspect="1" noChangeArrowheads="1"/>
            </p:cNvSpPr>
            <p:nvPr/>
          </p:nvSpPr>
          <p:spPr bwMode="auto">
            <a:xfrm>
              <a:off x="3712" y="2017"/>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7208" name="Text Box 38"/>
            <p:cNvSpPr txBox="1">
              <a:spLocks noChangeAspect="1" noChangeArrowheads="1"/>
            </p:cNvSpPr>
            <p:nvPr/>
          </p:nvSpPr>
          <p:spPr bwMode="auto">
            <a:xfrm>
              <a:off x="92" y="1903"/>
              <a:ext cx="418"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Development</a:t>
              </a:r>
            </a:p>
          </p:txBody>
        </p:sp>
        <p:sp>
          <p:nvSpPr>
            <p:cNvPr id="7209" name="Text Box 39"/>
            <p:cNvSpPr txBox="1">
              <a:spLocks noChangeAspect="1" noChangeArrowheads="1"/>
            </p:cNvSpPr>
            <p:nvPr/>
          </p:nvSpPr>
          <p:spPr bwMode="auto">
            <a:xfrm>
              <a:off x="82" y="2507"/>
              <a:ext cx="215"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Test</a:t>
              </a:r>
            </a:p>
          </p:txBody>
        </p:sp>
        <p:sp>
          <p:nvSpPr>
            <p:cNvPr id="7210" name="Text Box 40"/>
            <p:cNvSpPr txBox="1">
              <a:spLocks noChangeAspect="1" noChangeArrowheads="1"/>
            </p:cNvSpPr>
            <p:nvPr/>
          </p:nvSpPr>
          <p:spPr bwMode="auto">
            <a:xfrm>
              <a:off x="112" y="2761"/>
              <a:ext cx="407"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Maintenance</a:t>
              </a:r>
            </a:p>
          </p:txBody>
        </p:sp>
        <p:sp>
          <p:nvSpPr>
            <p:cNvPr id="7211" name="Rectangle 41"/>
            <p:cNvSpPr>
              <a:spLocks noChangeAspect="1" noChangeArrowheads="1"/>
            </p:cNvSpPr>
            <p:nvPr/>
          </p:nvSpPr>
          <p:spPr bwMode="auto">
            <a:xfrm>
              <a:off x="1540" y="3547"/>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Integrated Project Plan</a:t>
              </a:r>
            </a:p>
          </p:txBody>
        </p:sp>
        <p:sp>
          <p:nvSpPr>
            <p:cNvPr id="7212" name="Rectangle 42"/>
            <p:cNvSpPr>
              <a:spLocks noChangeAspect="1" noChangeArrowheads="1"/>
            </p:cNvSpPr>
            <p:nvPr/>
          </p:nvSpPr>
          <p:spPr bwMode="auto">
            <a:xfrm>
              <a:off x="2238" y="1484"/>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Secure Field Trial Customer</a:t>
              </a:r>
            </a:p>
          </p:txBody>
        </p:sp>
        <p:sp>
          <p:nvSpPr>
            <p:cNvPr id="7213" name="Rectangle 43"/>
            <p:cNvSpPr>
              <a:spLocks noChangeAspect="1" noChangeArrowheads="1"/>
            </p:cNvSpPr>
            <p:nvPr/>
          </p:nvSpPr>
          <p:spPr bwMode="auto">
            <a:xfrm>
              <a:off x="1702" y="1898"/>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 Product Architecture </a:t>
              </a:r>
            </a:p>
            <a:p>
              <a:pPr defTabSz="692150" eaLnBrk="0" hangingPunct="0"/>
              <a:r>
                <a:rPr lang="en-US" sz="600" b="1">
                  <a:solidFill>
                    <a:srgbClr val="000000"/>
                  </a:solidFill>
                </a:rPr>
                <a:t>Document</a:t>
              </a:r>
            </a:p>
          </p:txBody>
        </p:sp>
        <p:sp>
          <p:nvSpPr>
            <p:cNvPr id="7214" name="Rectangle 44"/>
            <p:cNvSpPr>
              <a:spLocks noChangeAspect="1" noChangeArrowheads="1"/>
            </p:cNvSpPr>
            <p:nvPr/>
          </p:nvSpPr>
          <p:spPr bwMode="auto">
            <a:xfrm>
              <a:off x="2220" y="1922"/>
              <a:ext cx="1474" cy="12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Implementation and Unit Test</a:t>
              </a:r>
            </a:p>
          </p:txBody>
        </p:sp>
        <p:sp>
          <p:nvSpPr>
            <p:cNvPr id="7215" name="Rectangle 45"/>
            <p:cNvSpPr>
              <a:spLocks noChangeAspect="1" noChangeArrowheads="1"/>
            </p:cNvSpPr>
            <p:nvPr/>
          </p:nvSpPr>
          <p:spPr bwMode="auto">
            <a:xfrm>
              <a:off x="1409" y="1876"/>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Architecture</a:t>
              </a:r>
            </a:p>
            <a:p>
              <a:pPr defTabSz="692150" eaLnBrk="0" hangingPunct="0"/>
              <a:r>
                <a:rPr lang="en-US" sz="600" b="1">
                  <a:solidFill>
                    <a:srgbClr val="000000"/>
                  </a:solidFill>
                </a:rPr>
                <a:t>Analysis</a:t>
              </a:r>
            </a:p>
          </p:txBody>
        </p:sp>
        <p:sp>
          <p:nvSpPr>
            <p:cNvPr id="7216" name="Rectangle 46"/>
            <p:cNvSpPr>
              <a:spLocks noChangeAspect="1" noChangeArrowheads="1"/>
            </p:cNvSpPr>
            <p:nvPr/>
          </p:nvSpPr>
          <p:spPr bwMode="auto">
            <a:xfrm>
              <a:off x="2609" y="3808"/>
              <a:ext cx="580" cy="5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Optional Phase Review</a:t>
              </a:r>
            </a:p>
          </p:txBody>
        </p:sp>
        <p:sp>
          <p:nvSpPr>
            <p:cNvPr id="7217" name="Rectangle 47"/>
            <p:cNvSpPr>
              <a:spLocks noChangeAspect="1" noChangeArrowheads="1"/>
            </p:cNvSpPr>
            <p:nvPr/>
          </p:nvSpPr>
          <p:spPr bwMode="auto">
            <a:xfrm>
              <a:off x="2436" y="1338"/>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Draft </a:t>
              </a:r>
            </a:p>
            <a:p>
              <a:pPr defTabSz="692150" eaLnBrk="0" hangingPunct="0"/>
              <a:r>
                <a:rPr lang="en-US" sz="600" b="1">
                  <a:solidFill>
                    <a:srgbClr val="000000"/>
                  </a:solidFill>
                </a:rPr>
                <a:t>Product Description</a:t>
              </a:r>
            </a:p>
          </p:txBody>
        </p:sp>
        <p:sp>
          <p:nvSpPr>
            <p:cNvPr id="7218" name="Rectangle 48"/>
            <p:cNvSpPr>
              <a:spLocks noChangeArrowheads="1"/>
            </p:cNvSpPr>
            <p:nvPr/>
          </p:nvSpPr>
          <p:spPr bwMode="auto">
            <a:xfrm>
              <a:off x="114" y="1388"/>
              <a:ext cx="555" cy="150"/>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600" b="1" i="1">
                  <a:solidFill>
                    <a:srgbClr val="000000"/>
                  </a:solidFill>
                </a:rPr>
                <a:t>Product Management</a:t>
              </a:r>
            </a:p>
          </p:txBody>
        </p:sp>
        <p:sp>
          <p:nvSpPr>
            <p:cNvPr id="7219" name="Rectangle 49"/>
            <p:cNvSpPr>
              <a:spLocks noChangeArrowheads="1"/>
            </p:cNvSpPr>
            <p:nvPr/>
          </p:nvSpPr>
          <p:spPr bwMode="auto">
            <a:xfrm>
              <a:off x="2210" y="3520"/>
              <a:ext cx="480" cy="174"/>
            </a:xfrm>
            <a:prstGeom prst="rect">
              <a:avLst/>
            </a:prstGeom>
            <a:noFill/>
            <a:ln w="9525">
              <a:noFill/>
              <a:miter lim="800000"/>
              <a:headEnd/>
              <a:tailEnd type="none" w="sm" len="med"/>
            </a:ln>
          </p:spPr>
          <p:txBody>
            <a:bodyPr>
              <a:spAutoFit/>
            </a:bodyPr>
            <a:lstStyle/>
            <a:p>
              <a:pPr eaLnBrk="0" hangingPunct="0">
                <a:spcBef>
                  <a:spcPct val="50000"/>
                </a:spcBef>
              </a:pPr>
              <a:r>
                <a:rPr lang="en-US" sz="600" b="1" i="1">
                  <a:solidFill>
                    <a:srgbClr val="000000"/>
                  </a:solidFill>
                </a:rPr>
                <a:t>Project Plan Baselined</a:t>
              </a:r>
            </a:p>
          </p:txBody>
        </p:sp>
        <p:sp>
          <p:nvSpPr>
            <p:cNvPr id="7220" name="Rectangle 50"/>
            <p:cNvSpPr>
              <a:spLocks noChangeAspect="1" noChangeArrowheads="1"/>
            </p:cNvSpPr>
            <p:nvPr/>
          </p:nvSpPr>
          <p:spPr bwMode="auto">
            <a:xfrm>
              <a:off x="2220" y="2452"/>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Plan and Test Cycle Design</a:t>
              </a:r>
            </a:p>
          </p:txBody>
        </p:sp>
        <p:sp>
          <p:nvSpPr>
            <p:cNvPr id="7221" name="Rectangle 51"/>
            <p:cNvSpPr>
              <a:spLocks noChangeAspect="1" noChangeArrowheads="1"/>
            </p:cNvSpPr>
            <p:nvPr/>
          </p:nvSpPr>
          <p:spPr bwMode="auto">
            <a:xfrm>
              <a:off x="2930" y="1582"/>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 Plan</a:t>
              </a:r>
            </a:p>
          </p:txBody>
        </p:sp>
        <p:sp>
          <p:nvSpPr>
            <p:cNvPr id="7222" name="Rectangle 52"/>
            <p:cNvSpPr>
              <a:spLocks noChangeAspect="1" noChangeArrowheads="1"/>
            </p:cNvSpPr>
            <p:nvPr/>
          </p:nvSpPr>
          <p:spPr bwMode="auto">
            <a:xfrm>
              <a:off x="1509" y="2449"/>
              <a:ext cx="692" cy="13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Strategy and Planning</a:t>
              </a:r>
            </a:p>
          </p:txBody>
        </p:sp>
        <p:sp>
          <p:nvSpPr>
            <p:cNvPr id="7223" name="Rectangle 53"/>
            <p:cNvSpPr>
              <a:spLocks noChangeAspect="1" noChangeArrowheads="1"/>
            </p:cNvSpPr>
            <p:nvPr/>
          </p:nvSpPr>
          <p:spPr bwMode="auto">
            <a:xfrm>
              <a:off x="4043" y="1263"/>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Final </a:t>
              </a:r>
            </a:p>
            <a:p>
              <a:pPr defTabSz="692150" eaLnBrk="0" hangingPunct="0"/>
              <a:r>
                <a:rPr lang="en-US" sz="600" b="1">
                  <a:solidFill>
                    <a:srgbClr val="000000"/>
                  </a:solidFill>
                </a:rPr>
                <a:t>Product Description</a:t>
              </a:r>
            </a:p>
          </p:txBody>
        </p:sp>
        <p:sp>
          <p:nvSpPr>
            <p:cNvPr id="7224" name="AutoShape 54"/>
            <p:cNvSpPr>
              <a:spLocks noChangeAspect="1" noChangeArrowheads="1"/>
            </p:cNvSpPr>
            <p:nvPr/>
          </p:nvSpPr>
          <p:spPr bwMode="auto">
            <a:xfrm>
              <a:off x="4418" y="2476"/>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7225" name="Text Box 55"/>
            <p:cNvSpPr txBox="1">
              <a:spLocks noChangeAspect="1" noChangeArrowheads="1"/>
            </p:cNvSpPr>
            <p:nvPr/>
          </p:nvSpPr>
          <p:spPr bwMode="auto">
            <a:xfrm>
              <a:off x="86" y="3512"/>
              <a:ext cx="484" cy="288"/>
            </a:xfrm>
            <a:prstGeom prst="rect">
              <a:avLst/>
            </a:prstGeom>
            <a:noFill/>
            <a:ln w="12700">
              <a:noFill/>
              <a:miter lim="800000"/>
              <a:headEnd/>
              <a:tailEnd type="none" w="sm" len="lg"/>
            </a:ln>
          </p:spPr>
          <p:txBody>
            <a:bodyPr>
              <a:spAutoFit/>
            </a:bodyPr>
            <a:lstStyle/>
            <a:p>
              <a:pPr eaLnBrk="0" hangingPunct="0">
                <a:lnSpc>
                  <a:spcPct val="80000"/>
                </a:lnSpc>
              </a:pPr>
              <a:r>
                <a:rPr lang="en-US" sz="600" b="1" i="1">
                  <a:solidFill>
                    <a:srgbClr val="000000"/>
                  </a:solidFill>
                </a:rPr>
                <a:t>Product Delivery Team Leader </a:t>
              </a:r>
            </a:p>
            <a:p>
              <a:pPr eaLnBrk="0" hangingPunct="0">
                <a:lnSpc>
                  <a:spcPct val="80000"/>
                </a:lnSpc>
              </a:pPr>
              <a:r>
                <a:rPr lang="en-US" sz="600" b="1" i="1">
                  <a:solidFill>
                    <a:srgbClr val="000000"/>
                  </a:solidFill>
                </a:rPr>
                <a:t>and </a:t>
              </a:r>
              <a:r>
                <a:rPr lang="en-GB" sz="600" b="1" i="1">
                  <a:solidFill>
                    <a:srgbClr val="000000"/>
                  </a:solidFill>
                </a:rPr>
                <a:t>Project Mgmt</a:t>
              </a:r>
              <a:endParaRPr lang="en-US" sz="600" b="1" i="1">
                <a:solidFill>
                  <a:srgbClr val="000000"/>
                </a:solidFill>
              </a:endParaRPr>
            </a:p>
          </p:txBody>
        </p:sp>
        <p:sp>
          <p:nvSpPr>
            <p:cNvPr id="7226" name="Rectangle 56"/>
            <p:cNvSpPr>
              <a:spLocks noChangeAspect="1" noChangeArrowheads="1"/>
            </p:cNvSpPr>
            <p:nvPr/>
          </p:nvSpPr>
          <p:spPr bwMode="auto">
            <a:xfrm>
              <a:off x="2219" y="1710"/>
              <a:ext cx="545" cy="96"/>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Specification</a:t>
              </a:r>
            </a:p>
          </p:txBody>
        </p:sp>
        <p:sp>
          <p:nvSpPr>
            <p:cNvPr id="7227" name="Rectangle 57"/>
            <p:cNvSpPr>
              <a:spLocks noChangeAspect="1" noChangeArrowheads="1"/>
            </p:cNvSpPr>
            <p:nvPr/>
          </p:nvSpPr>
          <p:spPr bwMode="auto">
            <a:xfrm>
              <a:off x="1955" y="4079"/>
              <a:ext cx="483" cy="186"/>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Committed</a:t>
              </a:r>
            </a:p>
          </p:txBody>
        </p:sp>
        <p:sp>
          <p:nvSpPr>
            <p:cNvPr id="7228" name="Rectangle 58"/>
            <p:cNvSpPr>
              <a:spLocks noChangeAspect="1" noChangeArrowheads="1"/>
            </p:cNvSpPr>
            <p:nvPr/>
          </p:nvSpPr>
          <p:spPr bwMode="auto">
            <a:xfrm>
              <a:off x="1178" y="4073"/>
              <a:ext cx="425" cy="186"/>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Concept </a:t>
              </a:r>
            </a:p>
            <a:p>
              <a:pPr defTabSz="1595438" eaLnBrk="0" hangingPunct="0">
                <a:lnSpc>
                  <a:spcPts val="688"/>
                </a:lnSpc>
              </a:pPr>
              <a:r>
                <a:rPr lang="en-US" sz="700">
                  <a:solidFill>
                    <a:srgbClr val="000000"/>
                  </a:solidFill>
                </a:rPr>
                <a:t>Committed</a:t>
              </a:r>
            </a:p>
          </p:txBody>
        </p:sp>
        <p:sp>
          <p:nvSpPr>
            <p:cNvPr id="7229" name="Rectangle 59"/>
            <p:cNvSpPr>
              <a:spLocks noChangeAspect="1" noChangeArrowheads="1"/>
            </p:cNvSpPr>
            <p:nvPr/>
          </p:nvSpPr>
          <p:spPr bwMode="auto">
            <a:xfrm>
              <a:off x="921" y="4064"/>
              <a:ext cx="306" cy="241"/>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On </a:t>
              </a:r>
            </a:p>
            <a:p>
              <a:pPr defTabSz="1595438" eaLnBrk="0" hangingPunct="0">
                <a:lnSpc>
                  <a:spcPts val="688"/>
                </a:lnSpc>
              </a:pPr>
              <a:r>
                <a:rPr lang="en-US" sz="700">
                  <a:solidFill>
                    <a:srgbClr val="000000"/>
                  </a:solidFill>
                </a:rPr>
                <a:t>the </a:t>
              </a:r>
            </a:p>
            <a:p>
              <a:pPr defTabSz="1595438" eaLnBrk="0" hangingPunct="0">
                <a:lnSpc>
                  <a:spcPts val="688"/>
                </a:lnSpc>
              </a:pPr>
              <a:r>
                <a:rPr lang="en-US" sz="700">
                  <a:solidFill>
                    <a:srgbClr val="000000"/>
                  </a:solidFill>
                </a:rPr>
                <a:t>Radar</a:t>
              </a:r>
            </a:p>
          </p:txBody>
        </p:sp>
        <p:sp>
          <p:nvSpPr>
            <p:cNvPr id="7230" name="AutoShape 60"/>
            <p:cNvSpPr>
              <a:spLocks/>
            </p:cNvSpPr>
            <p:nvPr/>
          </p:nvSpPr>
          <p:spPr bwMode="auto">
            <a:xfrm rot="16200000" flipV="1">
              <a:off x="894" y="3644"/>
              <a:ext cx="122" cy="866"/>
            </a:xfrm>
            <a:prstGeom prst="leftBrace">
              <a:avLst>
                <a:gd name="adj1" fmla="val 59153"/>
                <a:gd name="adj2" fmla="val 50000"/>
              </a:avLst>
            </a:prstGeom>
            <a:noFill/>
            <a:ln w="19050">
              <a:solidFill>
                <a:schemeClr val="tx1"/>
              </a:solidFill>
              <a:round/>
              <a:headEnd type="none" w="sm" len="sm"/>
              <a:tailEnd type="none" w="sm" len="sm"/>
            </a:ln>
          </p:spPr>
          <p:txBody>
            <a:bodyPr rot="10800000" vert="eaVert" wrap="none" anchor="ctr"/>
            <a:lstStyle/>
            <a:p>
              <a:endParaRPr lang="en-US" sz="1800"/>
            </a:p>
          </p:txBody>
        </p:sp>
        <p:sp>
          <p:nvSpPr>
            <p:cNvPr id="7231" name="Rectangle 61"/>
            <p:cNvSpPr>
              <a:spLocks noChangeAspect="1" noChangeArrowheads="1"/>
            </p:cNvSpPr>
            <p:nvPr/>
          </p:nvSpPr>
          <p:spPr bwMode="auto">
            <a:xfrm>
              <a:off x="123" y="2262"/>
              <a:ext cx="5358" cy="160"/>
            </a:xfrm>
            <a:prstGeom prst="rect">
              <a:avLst/>
            </a:prstGeom>
            <a:noFill/>
            <a:ln w="12700">
              <a:solidFill>
                <a:schemeClr val="tx1"/>
              </a:solidFill>
              <a:miter lim="800000"/>
              <a:headEnd/>
              <a:tailEnd type="none" w="sm" len="lg"/>
            </a:ln>
          </p:spPr>
          <p:txBody>
            <a:bodyPr wrap="none" anchor="ctr"/>
            <a:lstStyle/>
            <a:p>
              <a:endParaRPr lang="en-US" sz="1800"/>
            </a:p>
          </p:txBody>
        </p:sp>
        <p:sp>
          <p:nvSpPr>
            <p:cNvPr id="7232" name="Text Box 62"/>
            <p:cNvSpPr txBox="1">
              <a:spLocks noChangeAspect="1" noChangeArrowheads="1"/>
            </p:cNvSpPr>
            <p:nvPr/>
          </p:nvSpPr>
          <p:spPr bwMode="auto">
            <a:xfrm>
              <a:off x="92" y="2304"/>
              <a:ext cx="465" cy="116"/>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Documentation</a:t>
              </a:r>
              <a:endParaRPr lang="en-US" sz="600" b="1" i="1">
                <a:solidFill>
                  <a:srgbClr val="000000"/>
                </a:solidFill>
              </a:endParaRPr>
            </a:p>
          </p:txBody>
        </p:sp>
        <p:sp>
          <p:nvSpPr>
            <p:cNvPr id="7233" name="Rectangle 63"/>
            <p:cNvSpPr>
              <a:spLocks noChangeAspect="1" noChangeArrowheads="1"/>
            </p:cNvSpPr>
            <p:nvPr/>
          </p:nvSpPr>
          <p:spPr bwMode="auto">
            <a:xfrm>
              <a:off x="3755" y="761"/>
              <a:ext cx="795" cy="3221"/>
            </a:xfrm>
            <a:prstGeom prst="rect">
              <a:avLst/>
            </a:prstGeom>
            <a:noFill/>
            <a:ln w="12700">
              <a:solidFill>
                <a:schemeClr val="accent2"/>
              </a:solidFill>
              <a:miter lim="800000"/>
              <a:headEnd/>
              <a:tailEnd/>
            </a:ln>
          </p:spPr>
          <p:txBody>
            <a:bodyPr wrap="none" anchor="ctr"/>
            <a:lstStyle/>
            <a:p>
              <a:endParaRPr lang="en-US" sz="1800"/>
            </a:p>
          </p:txBody>
        </p:sp>
        <p:sp>
          <p:nvSpPr>
            <p:cNvPr id="7234" name="Rectangle 64"/>
            <p:cNvSpPr>
              <a:spLocks noChangeAspect="1" noChangeArrowheads="1"/>
            </p:cNvSpPr>
            <p:nvPr/>
          </p:nvSpPr>
          <p:spPr bwMode="auto">
            <a:xfrm>
              <a:off x="1402" y="754"/>
              <a:ext cx="803" cy="3232"/>
            </a:xfrm>
            <a:prstGeom prst="rect">
              <a:avLst/>
            </a:prstGeom>
            <a:noFill/>
            <a:ln w="12700">
              <a:solidFill>
                <a:schemeClr val="accent2"/>
              </a:solidFill>
              <a:miter lim="800000"/>
              <a:headEnd/>
              <a:tailEnd/>
            </a:ln>
          </p:spPr>
          <p:txBody>
            <a:bodyPr wrap="none" anchor="ctr"/>
            <a:lstStyle/>
            <a:p>
              <a:endParaRPr lang="en-US" sz="1800"/>
            </a:p>
          </p:txBody>
        </p:sp>
        <p:sp>
          <p:nvSpPr>
            <p:cNvPr id="7235" name="AutoShape 65"/>
            <p:cNvSpPr>
              <a:spLocks noChangeAspect="1" noChangeArrowheads="1"/>
            </p:cNvSpPr>
            <p:nvPr/>
          </p:nvSpPr>
          <p:spPr bwMode="auto">
            <a:xfrm>
              <a:off x="3721" y="2163"/>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7236" name="Group 66"/>
            <p:cNvGrpSpPr>
              <a:grpSpLocks noChangeAspect="1"/>
            </p:cNvGrpSpPr>
            <p:nvPr/>
          </p:nvGrpSpPr>
          <p:grpSpPr bwMode="auto">
            <a:xfrm>
              <a:off x="1138" y="3556"/>
              <a:ext cx="95" cy="96"/>
              <a:chOff x="1415" y="3641"/>
              <a:chExt cx="138" cy="139"/>
            </a:xfrm>
          </p:grpSpPr>
          <p:sp>
            <p:nvSpPr>
              <p:cNvPr id="7344" name="Oval 67"/>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7345" name="Oval 68"/>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7346" name="Line 69"/>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7347" name="Line 70"/>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7348" name="Line 71"/>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7349" name="Oval 72"/>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7237" name="AutoShape 73"/>
            <p:cNvSpPr>
              <a:spLocks noChangeAspect="1" noChangeArrowheads="1"/>
            </p:cNvSpPr>
            <p:nvPr/>
          </p:nvSpPr>
          <p:spPr bwMode="auto">
            <a:xfrm>
              <a:off x="2172" y="3576"/>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7238" name="Rectangle 74"/>
            <p:cNvSpPr>
              <a:spLocks noChangeAspect="1" noChangeArrowheads="1"/>
            </p:cNvSpPr>
            <p:nvPr/>
          </p:nvSpPr>
          <p:spPr bwMode="auto">
            <a:xfrm>
              <a:off x="1162" y="3808"/>
              <a:ext cx="463" cy="110"/>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Concept Complete</a:t>
              </a:r>
            </a:p>
            <a:p>
              <a:pPr defTabSz="1595438" eaLnBrk="0" hangingPunct="0">
                <a:lnSpc>
                  <a:spcPts val="688"/>
                </a:lnSpc>
              </a:pPr>
              <a:r>
                <a:rPr lang="en-US" sz="700">
                  <a:solidFill>
                    <a:srgbClr val="000000"/>
                  </a:solidFill>
                </a:rPr>
                <a:t>(RPG Review)</a:t>
              </a:r>
            </a:p>
          </p:txBody>
        </p:sp>
        <p:sp>
          <p:nvSpPr>
            <p:cNvPr id="7239" name="Rectangle 75"/>
            <p:cNvSpPr>
              <a:spLocks noChangeAspect="1" noChangeArrowheads="1"/>
            </p:cNvSpPr>
            <p:nvPr/>
          </p:nvSpPr>
          <p:spPr bwMode="auto">
            <a:xfrm>
              <a:off x="1933" y="3808"/>
              <a:ext cx="51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Definition &amp; Planning</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7240" name="Rectangle 76"/>
            <p:cNvSpPr>
              <a:spLocks noChangeAspect="1" noChangeArrowheads="1"/>
            </p:cNvSpPr>
            <p:nvPr/>
          </p:nvSpPr>
          <p:spPr bwMode="auto">
            <a:xfrm>
              <a:off x="3574" y="3808"/>
              <a:ext cx="35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7241" name="Rectangle 77"/>
            <p:cNvSpPr>
              <a:spLocks noChangeAspect="1" noChangeArrowheads="1"/>
            </p:cNvSpPr>
            <p:nvPr/>
          </p:nvSpPr>
          <p:spPr bwMode="auto">
            <a:xfrm>
              <a:off x="4364" y="3808"/>
              <a:ext cx="35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Readiness</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7242" name="Rectangle 78"/>
            <p:cNvSpPr>
              <a:spLocks noChangeAspect="1" noChangeArrowheads="1"/>
            </p:cNvSpPr>
            <p:nvPr/>
          </p:nvSpPr>
          <p:spPr bwMode="auto">
            <a:xfrm>
              <a:off x="3757" y="1734"/>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Re-work Software</a:t>
              </a:r>
            </a:p>
          </p:txBody>
        </p:sp>
        <p:sp>
          <p:nvSpPr>
            <p:cNvPr id="7243" name="Rectangle 79"/>
            <p:cNvSpPr>
              <a:spLocks noChangeAspect="1" noChangeArrowheads="1"/>
            </p:cNvSpPr>
            <p:nvPr/>
          </p:nvSpPr>
          <p:spPr bwMode="auto">
            <a:xfrm>
              <a:off x="3809" y="2291"/>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 Documentation</a:t>
              </a:r>
            </a:p>
          </p:txBody>
        </p:sp>
        <p:sp>
          <p:nvSpPr>
            <p:cNvPr id="7244" name="Rectangle 80"/>
            <p:cNvSpPr>
              <a:spLocks noChangeAspect="1" noChangeArrowheads="1"/>
            </p:cNvSpPr>
            <p:nvPr/>
          </p:nvSpPr>
          <p:spPr bwMode="auto">
            <a:xfrm>
              <a:off x="3740" y="1966"/>
              <a:ext cx="351"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Feature Complete</a:t>
              </a:r>
            </a:p>
          </p:txBody>
        </p:sp>
        <p:sp>
          <p:nvSpPr>
            <p:cNvPr id="7245" name="Rectangle 81"/>
            <p:cNvSpPr>
              <a:spLocks noChangeAspect="1" noChangeArrowheads="1"/>
            </p:cNvSpPr>
            <p:nvPr/>
          </p:nvSpPr>
          <p:spPr bwMode="auto">
            <a:xfrm>
              <a:off x="1405" y="3070"/>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S&amp;M Requirements to PRD</a:t>
              </a:r>
            </a:p>
          </p:txBody>
        </p:sp>
        <p:sp>
          <p:nvSpPr>
            <p:cNvPr id="7246" name="Rectangle 82"/>
            <p:cNvSpPr>
              <a:spLocks noChangeAspect="1" noChangeArrowheads="1"/>
            </p:cNvSpPr>
            <p:nvPr/>
          </p:nvSpPr>
          <p:spPr bwMode="auto">
            <a:xfrm>
              <a:off x="4546" y="296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a:t>
              </a:r>
            </a:p>
          </p:txBody>
        </p:sp>
        <p:sp>
          <p:nvSpPr>
            <p:cNvPr id="7247" name="Rectangle 83"/>
            <p:cNvSpPr>
              <a:spLocks noChangeAspect="1" noChangeArrowheads="1"/>
            </p:cNvSpPr>
            <p:nvPr/>
          </p:nvSpPr>
          <p:spPr bwMode="auto">
            <a:xfrm>
              <a:off x="2016" y="1307"/>
              <a:ext cx="420"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Requirements </a:t>
              </a:r>
            </a:p>
            <a:p>
              <a:pPr defTabSz="674688" eaLnBrk="0" hangingPunct="0"/>
              <a:r>
                <a:rPr lang="en-US" sz="600" b="1" i="1">
                  <a:solidFill>
                    <a:srgbClr val="000000"/>
                  </a:solidFill>
                </a:rPr>
                <a:t>Baselined</a:t>
              </a:r>
            </a:p>
          </p:txBody>
        </p:sp>
        <p:sp>
          <p:nvSpPr>
            <p:cNvPr id="7248" name="Rectangle 84"/>
            <p:cNvSpPr>
              <a:spLocks noChangeAspect="1" noChangeArrowheads="1"/>
            </p:cNvSpPr>
            <p:nvPr/>
          </p:nvSpPr>
          <p:spPr bwMode="auto">
            <a:xfrm>
              <a:off x="2220" y="2291"/>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Product Documentation Development</a:t>
              </a:r>
            </a:p>
          </p:txBody>
        </p:sp>
        <p:sp>
          <p:nvSpPr>
            <p:cNvPr id="7249" name="Rectangle 85"/>
            <p:cNvSpPr>
              <a:spLocks noChangeAspect="1" noChangeArrowheads="1"/>
            </p:cNvSpPr>
            <p:nvPr/>
          </p:nvSpPr>
          <p:spPr bwMode="auto">
            <a:xfrm>
              <a:off x="1573" y="3369"/>
              <a:ext cx="617" cy="81"/>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Assessment</a:t>
              </a:r>
            </a:p>
          </p:txBody>
        </p:sp>
        <p:sp>
          <p:nvSpPr>
            <p:cNvPr id="7250" name="Rectangle 86"/>
            <p:cNvSpPr>
              <a:spLocks noChangeAspect="1" noChangeArrowheads="1"/>
            </p:cNvSpPr>
            <p:nvPr/>
          </p:nvSpPr>
          <p:spPr bwMode="auto">
            <a:xfrm>
              <a:off x="4811" y="3359"/>
              <a:ext cx="670" cy="97"/>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Execution</a:t>
              </a:r>
            </a:p>
          </p:txBody>
        </p:sp>
        <p:sp>
          <p:nvSpPr>
            <p:cNvPr id="7251" name="Rectangle 87"/>
            <p:cNvSpPr>
              <a:spLocks noChangeAspect="1" noChangeArrowheads="1"/>
            </p:cNvSpPr>
            <p:nvPr/>
          </p:nvSpPr>
          <p:spPr bwMode="auto">
            <a:xfrm>
              <a:off x="3775" y="3359"/>
              <a:ext cx="1015"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Materiel  Development</a:t>
              </a:r>
            </a:p>
          </p:txBody>
        </p:sp>
        <p:sp>
          <p:nvSpPr>
            <p:cNvPr id="7252" name="Rectangle 88"/>
            <p:cNvSpPr>
              <a:spLocks noChangeArrowheads="1"/>
            </p:cNvSpPr>
            <p:nvPr/>
          </p:nvSpPr>
          <p:spPr bwMode="auto">
            <a:xfrm>
              <a:off x="3748" y="2423"/>
              <a:ext cx="656"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Execution</a:t>
              </a:r>
            </a:p>
          </p:txBody>
        </p:sp>
        <p:sp>
          <p:nvSpPr>
            <p:cNvPr id="7253" name="Text Box 89"/>
            <p:cNvSpPr txBox="1">
              <a:spLocks noChangeAspect="1" noChangeArrowheads="1"/>
            </p:cNvSpPr>
            <p:nvPr/>
          </p:nvSpPr>
          <p:spPr bwMode="auto">
            <a:xfrm>
              <a:off x="92" y="3823"/>
              <a:ext cx="452" cy="104"/>
            </a:xfrm>
            <a:prstGeom prst="rect">
              <a:avLst/>
            </a:prstGeom>
            <a:noFill/>
            <a:ln w="12700">
              <a:noFill/>
              <a:miter lim="800000"/>
              <a:headEnd/>
              <a:tailEnd type="none" w="sm" len="lg"/>
            </a:ln>
          </p:spPr>
          <p:txBody>
            <a:bodyPr>
              <a:spAutoFit/>
            </a:bodyPr>
            <a:lstStyle/>
            <a:p>
              <a:pPr eaLnBrk="0" hangingPunct="0">
                <a:lnSpc>
                  <a:spcPct val="80000"/>
                </a:lnSpc>
              </a:pPr>
              <a:r>
                <a:rPr lang="en-US" sz="600" b="1" u="sng">
                  <a:solidFill>
                    <a:srgbClr val="000000"/>
                  </a:solidFill>
                </a:rPr>
                <a:t>Phase Review</a:t>
              </a:r>
            </a:p>
          </p:txBody>
        </p:sp>
        <p:sp>
          <p:nvSpPr>
            <p:cNvPr id="7254" name="Text Box 90"/>
            <p:cNvSpPr txBox="1">
              <a:spLocks noChangeAspect="1" noChangeArrowheads="1"/>
            </p:cNvSpPr>
            <p:nvPr/>
          </p:nvSpPr>
          <p:spPr bwMode="auto">
            <a:xfrm>
              <a:off x="82" y="4025"/>
              <a:ext cx="452" cy="104"/>
            </a:xfrm>
            <a:prstGeom prst="rect">
              <a:avLst/>
            </a:prstGeom>
            <a:noFill/>
            <a:ln w="12700" algn="ctr">
              <a:noFill/>
              <a:miter lim="800000"/>
              <a:headEnd/>
              <a:tailEnd type="none" w="sm" len="lg"/>
            </a:ln>
          </p:spPr>
          <p:txBody>
            <a:bodyPr>
              <a:spAutoFit/>
            </a:bodyPr>
            <a:lstStyle/>
            <a:p>
              <a:pPr eaLnBrk="0" hangingPunct="0">
                <a:lnSpc>
                  <a:spcPct val="80000"/>
                </a:lnSpc>
              </a:pPr>
              <a:r>
                <a:rPr lang="en-US" sz="600" b="1" u="sng">
                  <a:solidFill>
                    <a:srgbClr val="000000"/>
                  </a:solidFill>
                </a:rPr>
                <a:t>Feature Status</a:t>
              </a:r>
            </a:p>
          </p:txBody>
        </p:sp>
        <p:sp>
          <p:nvSpPr>
            <p:cNvPr id="7255" name="Rectangle 91"/>
            <p:cNvSpPr>
              <a:spLocks noChangeAspect="1" noChangeArrowheads="1"/>
            </p:cNvSpPr>
            <p:nvPr/>
          </p:nvSpPr>
          <p:spPr bwMode="auto">
            <a:xfrm>
              <a:off x="1679" y="1715"/>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Functional Specification</a:t>
              </a:r>
            </a:p>
          </p:txBody>
        </p:sp>
        <p:sp>
          <p:nvSpPr>
            <p:cNvPr id="7256" name="Rectangle 92"/>
            <p:cNvSpPr>
              <a:spLocks noChangeAspect="1" noChangeArrowheads="1"/>
            </p:cNvSpPr>
            <p:nvPr/>
          </p:nvSpPr>
          <p:spPr bwMode="auto">
            <a:xfrm>
              <a:off x="2965" y="3210"/>
              <a:ext cx="768"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Install and Deployment Plan</a:t>
              </a:r>
            </a:p>
          </p:txBody>
        </p:sp>
        <p:sp>
          <p:nvSpPr>
            <p:cNvPr id="7257" name="Rectangle 93"/>
            <p:cNvSpPr>
              <a:spLocks noChangeAspect="1" noChangeArrowheads="1"/>
            </p:cNvSpPr>
            <p:nvPr/>
          </p:nvSpPr>
          <p:spPr bwMode="auto">
            <a:xfrm>
              <a:off x="4295" y="3070"/>
              <a:ext cx="1015" cy="8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Supportability Review</a:t>
              </a:r>
            </a:p>
          </p:txBody>
        </p:sp>
        <p:sp>
          <p:nvSpPr>
            <p:cNvPr id="7258" name="AutoShape 94"/>
            <p:cNvSpPr>
              <a:spLocks noChangeArrowheads="1"/>
            </p:cNvSpPr>
            <p:nvPr/>
          </p:nvSpPr>
          <p:spPr bwMode="auto">
            <a:xfrm>
              <a:off x="1369"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7259" name="AutoShape 95"/>
            <p:cNvSpPr>
              <a:spLocks noChangeArrowheads="1"/>
            </p:cNvSpPr>
            <p:nvPr/>
          </p:nvSpPr>
          <p:spPr bwMode="auto">
            <a:xfrm>
              <a:off x="217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7260" name="AutoShape 96"/>
            <p:cNvSpPr>
              <a:spLocks noChangeArrowheads="1"/>
            </p:cNvSpPr>
            <p:nvPr/>
          </p:nvSpPr>
          <p:spPr bwMode="auto">
            <a:xfrm>
              <a:off x="2867" y="3733"/>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7261" name="AutoShape 97"/>
            <p:cNvSpPr>
              <a:spLocks noChangeAspect="1" noChangeArrowheads="1"/>
            </p:cNvSpPr>
            <p:nvPr/>
          </p:nvSpPr>
          <p:spPr bwMode="auto">
            <a:xfrm>
              <a:off x="4512" y="2564"/>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7262" name="AutoShape 98"/>
            <p:cNvSpPr>
              <a:spLocks noChangeArrowheads="1"/>
            </p:cNvSpPr>
            <p:nvPr/>
          </p:nvSpPr>
          <p:spPr bwMode="auto">
            <a:xfrm>
              <a:off x="372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7263" name="AutoShape 99"/>
            <p:cNvSpPr>
              <a:spLocks noChangeArrowheads="1"/>
            </p:cNvSpPr>
            <p:nvPr/>
          </p:nvSpPr>
          <p:spPr bwMode="auto">
            <a:xfrm>
              <a:off x="4516"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7264" name="Line 100"/>
            <p:cNvSpPr>
              <a:spLocks noChangeShapeType="1"/>
            </p:cNvSpPr>
            <p:nvPr/>
          </p:nvSpPr>
          <p:spPr bwMode="auto">
            <a:xfrm>
              <a:off x="5094" y="578"/>
              <a:ext cx="29" cy="0"/>
            </a:xfrm>
            <a:prstGeom prst="line">
              <a:avLst/>
            </a:prstGeom>
            <a:noFill/>
            <a:ln w="6350">
              <a:solidFill>
                <a:schemeClr val="tx1"/>
              </a:solidFill>
              <a:round/>
              <a:headEnd type="none" w="sm" len="sm"/>
              <a:tailEnd type="none" w="sm" len="sm"/>
            </a:ln>
          </p:spPr>
          <p:txBody>
            <a:bodyPr/>
            <a:lstStyle/>
            <a:p>
              <a:endParaRPr lang="en-GB"/>
            </a:p>
          </p:txBody>
        </p:sp>
        <p:sp>
          <p:nvSpPr>
            <p:cNvPr id="7265" name="Line 101"/>
            <p:cNvSpPr>
              <a:spLocks noChangeShapeType="1"/>
            </p:cNvSpPr>
            <p:nvPr/>
          </p:nvSpPr>
          <p:spPr bwMode="auto">
            <a:xfrm>
              <a:off x="5092" y="3867"/>
              <a:ext cx="29" cy="0"/>
            </a:xfrm>
            <a:prstGeom prst="line">
              <a:avLst/>
            </a:prstGeom>
            <a:noFill/>
            <a:ln w="6350">
              <a:solidFill>
                <a:schemeClr val="tx1"/>
              </a:solidFill>
              <a:round/>
              <a:headEnd type="none" w="sm" len="sm"/>
              <a:tailEnd type="none" w="sm" len="sm"/>
            </a:ln>
          </p:spPr>
          <p:txBody>
            <a:bodyPr/>
            <a:lstStyle/>
            <a:p>
              <a:endParaRPr lang="en-GB"/>
            </a:p>
          </p:txBody>
        </p:sp>
        <p:sp>
          <p:nvSpPr>
            <p:cNvPr id="7266" name="Line 102"/>
            <p:cNvSpPr>
              <a:spLocks noChangeShapeType="1"/>
            </p:cNvSpPr>
            <p:nvPr/>
          </p:nvSpPr>
          <p:spPr bwMode="auto">
            <a:xfrm>
              <a:off x="5094" y="578"/>
              <a:ext cx="30" cy="0"/>
            </a:xfrm>
            <a:prstGeom prst="line">
              <a:avLst/>
            </a:prstGeom>
            <a:noFill/>
            <a:ln w="6350">
              <a:solidFill>
                <a:schemeClr val="tx1"/>
              </a:solidFill>
              <a:round/>
              <a:headEnd type="none" w="sm" len="sm"/>
              <a:tailEnd type="none" w="sm" len="sm"/>
            </a:ln>
          </p:spPr>
          <p:txBody>
            <a:bodyPr/>
            <a:lstStyle/>
            <a:p>
              <a:endParaRPr lang="en-GB"/>
            </a:p>
          </p:txBody>
        </p:sp>
        <p:sp>
          <p:nvSpPr>
            <p:cNvPr id="7267" name="Rectangle 103"/>
            <p:cNvSpPr>
              <a:spLocks noChangeAspect="1" noChangeArrowheads="1"/>
            </p:cNvSpPr>
            <p:nvPr/>
          </p:nvSpPr>
          <p:spPr bwMode="auto">
            <a:xfrm>
              <a:off x="5119" y="3808"/>
              <a:ext cx="357" cy="165"/>
            </a:xfrm>
            <a:prstGeom prst="rect">
              <a:avLst/>
            </a:prstGeom>
            <a:solidFill>
              <a:srgbClr val="EAEAEA"/>
            </a:solidFill>
            <a:ln w="9525">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Release</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7268" name="Rectangle 104"/>
            <p:cNvSpPr>
              <a:spLocks noChangeAspect="1" noChangeArrowheads="1"/>
            </p:cNvSpPr>
            <p:nvPr/>
          </p:nvSpPr>
          <p:spPr bwMode="auto">
            <a:xfrm>
              <a:off x="4431" y="2428"/>
              <a:ext cx="168" cy="108"/>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TC</a:t>
              </a:r>
            </a:p>
          </p:txBody>
        </p:sp>
        <p:sp>
          <p:nvSpPr>
            <p:cNvPr id="7269" name="Rectangle 105"/>
            <p:cNvSpPr>
              <a:spLocks noChangeAspect="1" noChangeArrowheads="1"/>
            </p:cNvSpPr>
            <p:nvPr/>
          </p:nvSpPr>
          <p:spPr bwMode="auto">
            <a:xfrm>
              <a:off x="5022" y="3453"/>
              <a:ext cx="362" cy="282"/>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Dissolved</a:t>
              </a:r>
            </a:p>
          </p:txBody>
        </p:sp>
        <p:sp>
          <p:nvSpPr>
            <p:cNvPr id="7270" name="Rectangle 106"/>
            <p:cNvSpPr>
              <a:spLocks noChangeAspect="1" noChangeArrowheads="1"/>
            </p:cNvSpPr>
            <p:nvPr/>
          </p:nvSpPr>
          <p:spPr bwMode="auto">
            <a:xfrm>
              <a:off x="5271" y="2501"/>
              <a:ext cx="177" cy="166"/>
            </a:xfrm>
            <a:prstGeom prst="rect">
              <a:avLst/>
            </a:prstGeom>
            <a:noFill/>
            <a:ln w="12700" algn="ctr">
              <a:noFill/>
              <a:miter lim="800000"/>
              <a:headEnd/>
              <a:tailEnd/>
            </a:ln>
          </p:spPr>
          <p:txBody>
            <a:bodyPr wrap="none" anchor="ctr"/>
            <a:lstStyle/>
            <a:p>
              <a:pPr defTabSz="674688" eaLnBrk="0" hangingPunct="0"/>
              <a:r>
                <a:rPr lang="en-US" sz="600" b="1" i="1">
                  <a:solidFill>
                    <a:srgbClr val="000000"/>
                  </a:solidFill>
                </a:rPr>
                <a:t>GA</a:t>
              </a:r>
            </a:p>
          </p:txBody>
        </p:sp>
        <p:sp>
          <p:nvSpPr>
            <p:cNvPr id="7271" name="Rectangle 107"/>
            <p:cNvSpPr>
              <a:spLocks noChangeArrowheads="1"/>
            </p:cNvSpPr>
            <p:nvPr/>
          </p:nvSpPr>
          <p:spPr bwMode="auto">
            <a:xfrm>
              <a:off x="4522" y="2538"/>
              <a:ext cx="205" cy="116"/>
            </a:xfrm>
            <a:prstGeom prst="rect">
              <a:avLst/>
            </a:prstGeom>
            <a:noFill/>
            <a:ln w="9525">
              <a:noFill/>
              <a:miter lim="800000"/>
              <a:headEnd/>
              <a:tailEnd type="none" w="sm" len="med"/>
            </a:ln>
          </p:spPr>
          <p:txBody>
            <a:bodyPr>
              <a:spAutoFit/>
            </a:bodyPr>
            <a:lstStyle/>
            <a:p>
              <a:pPr eaLnBrk="0" hangingPunct="0"/>
              <a:r>
                <a:rPr lang="en-US" sz="600" b="1" i="1">
                  <a:solidFill>
                    <a:srgbClr val="000000"/>
                  </a:solidFill>
                </a:rPr>
                <a:t>CR</a:t>
              </a:r>
            </a:p>
          </p:txBody>
        </p:sp>
        <p:sp>
          <p:nvSpPr>
            <p:cNvPr id="7272" name="AutoShape 108"/>
            <p:cNvSpPr>
              <a:spLocks noChangeAspect="1" noChangeArrowheads="1"/>
            </p:cNvSpPr>
            <p:nvPr/>
          </p:nvSpPr>
          <p:spPr bwMode="auto">
            <a:xfrm>
              <a:off x="5277" y="2557"/>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7273" name="AutoShape 109"/>
            <p:cNvSpPr>
              <a:spLocks noChangeArrowheads="1"/>
            </p:cNvSpPr>
            <p:nvPr/>
          </p:nvSpPr>
          <p:spPr bwMode="auto">
            <a:xfrm>
              <a:off x="5292"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7274" name="Group 110"/>
            <p:cNvGrpSpPr>
              <a:grpSpLocks noChangeAspect="1"/>
            </p:cNvGrpSpPr>
            <p:nvPr/>
          </p:nvGrpSpPr>
          <p:grpSpPr bwMode="auto">
            <a:xfrm>
              <a:off x="5259" y="3580"/>
              <a:ext cx="135" cy="136"/>
              <a:chOff x="1415" y="3641"/>
              <a:chExt cx="138" cy="139"/>
            </a:xfrm>
          </p:grpSpPr>
          <p:sp>
            <p:nvSpPr>
              <p:cNvPr id="7338" name="Oval 111"/>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7339" name="Oval 112"/>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7340" name="Line 113"/>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7341" name="Line 114"/>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7342" name="Line 115"/>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7343" name="Oval 116"/>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7275" name="Rectangle 117"/>
            <p:cNvSpPr>
              <a:spLocks noChangeAspect="1" noChangeArrowheads="1"/>
            </p:cNvSpPr>
            <p:nvPr/>
          </p:nvSpPr>
          <p:spPr bwMode="auto">
            <a:xfrm>
              <a:off x="921" y="1709"/>
              <a:ext cx="685" cy="133"/>
            </a:xfrm>
            <a:prstGeom prst="rect">
              <a:avLst/>
            </a:prstGeom>
            <a:solidFill>
              <a:srgbClr val="F6EBFF"/>
            </a:solidFill>
            <a:ln w="9525" algn="ctr">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Technology</a:t>
              </a:r>
            </a:p>
            <a:p>
              <a:pPr defTabSz="692150" eaLnBrk="0" hangingPunct="0"/>
              <a:r>
                <a:rPr lang="en-US" sz="600" b="1">
                  <a:solidFill>
                    <a:srgbClr val="000000"/>
                  </a:solidFill>
                </a:rPr>
                <a:t>Evaluation</a:t>
              </a:r>
            </a:p>
          </p:txBody>
        </p:sp>
        <p:sp>
          <p:nvSpPr>
            <p:cNvPr id="7276" name="Rectangle 118"/>
            <p:cNvSpPr>
              <a:spLocks noChangeAspect="1" noChangeArrowheads="1"/>
            </p:cNvSpPr>
            <p:nvPr/>
          </p:nvSpPr>
          <p:spPr bwMode="auto">
            <a:xfrm>
              <a:off x="1568" y="2291"/>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Documentation Plan</a:t>
              </a:r>
            </a:p>
          </p:txBody>
        </p:sp>
        <p:sp>
          <p:nvSpPr>
            <p:cNvPr id="7277" name="Line 119"/>
            <p:cNvSpPr>
              <a:spLocks noChangeShapeType="1"/>
            </p:cNvSpPr>
            <p:nvPr/>
          </p:nvSpPr>
          <p:spPr bwMode="auto">
            <a:xfrm flipH="1">
              <a:off x="521" y="763"/>
              <a:ext cx="2" cy="3229"/>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7278" name="Rectangle 120"/>
            <p:cNvSpPr>
              <a:spLocks noChangeAspect="1" noChangeArrowheads="1"/>
            </p:cNvSpPr>
            <p:nvPr/>
          </p:nvSpPr>
          <p:spPr bwMode="auto">
            <a:xfrm>
              <a:off x="1450" y="2757"/>
              <a:ext cx="1457" cy="94"/>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Documentation Review</a:t>
              </a:r>
            </a:p>
          </p:txBody>
        </p:sp>
        <p:sp>
          <p:nvSpPr>
            <p:cNvPr id="7279" name="Rectangle 121"/>
            <p:cNvSpPr>
              <a:spLocks noChangeArrowheads="1"/>
            </p:cNvSpPr>
            <p:nvPr/>
          </p:nvSpPr>
          <p:spPr bwMode="auto">
            <a:xfrm>
              <a:off x="1395" y="2869"/>
              <a:ext cx="770"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Maintenance Acceptance Criteria</a:t>
              </a:r>
            </a:p>
          </p:txBody>
        </p:sp>
        <p:sp>
          <p:nvSpPr>
            <p:cNvPr id="7280" name="Rectangle 122"/>
            <p:cNvSpPr>
              <a:spLocks noChangeArrowheads="1"/>
            </p:cNvSpPr>
            <p:nvPr/>
          </p:nvSpPr>
          <p:spPr bwMode="auto">
            <a:xfrm>
              <a:off x="3163" y="4008"/>
              <a:ext cx="547"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Project Task</a:t>
              </a:r>
            </a:p>
          </p:txBody>
        </p:sp>
        <p:sp>
          <p:nvSpPr>
            <p:cNvPr id="7281" name="Rectangle 123"/>
            <p:cNvSpPr>
              <a:spLocks noChangeAspect="1" noChangeArrowheads="1"/>
            </p:cNvSpPr>
            <p:nvPr/>
          </p:nvSpPr>
          <p:spPr bwMode="auto">
            <a:xfrm>
              <a:off x="3161" y="4110"/>
              <a:ext cx="551"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GB" sz="600" b="1">
                  <a:solidFill>
                    <a:srgbClr val="000000"/>
                  </a:solidFill>
                </a:rPr>
                <a:t>Deliverable</a:t>
              </a:r>
              <a:endParaRPr lang="en-US" sz="600" b="1">
                <a:solidFill>
                  <a:srgbClr val="000000"/>
                </a:solidFill>
              </a:endParaRPr>
            </a:p>
          </p:txBody>
        </p:sp>
        <p:grpSp>
          <p:nvGrpSpPr>
            <p:cNvPr id="7282" name="Group 124"/>
            <p:cNvGrpSpPr>
              <a:grpSpLocks/>
            </p:cNvGrpSpPr>
            <p:nvPr/>
          </p:nvGrpSpPr>
          <p:grpSpPr bwMode="auto">
            <a:xfrm>
              <a:off x="3161" y="4214"/>
              <a:ext cx="551" cy="91"/>
              <a:chOff x="2773" y="4162"/>
              <a:chExt cx="551" cy="91"/>
            </a:xfrm>
          </p:grpSpPr>
          <p:sp>
            <p:nvSpPr>
              <p:cNvPr id="7336" name="Rectangle 125"/>
              <p:cNvSpPr>
                <a:spLocks noChangeAspect="1" noChangeArrowheads="1"/>
              </p:cNvSpPr>
              <p:nvPr/>
            </p:nvSpPr>
            <p:spPr bwMode="auto">
              <a:xfrm>
                <a:off x="2773" y="4162"/>
                <a:ext cx="259"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sp>
            <p:nvSpPr>
              <p:cNvPr id="7337" name="Rectangle 126"/>
              <p:cNvSpPr>
                <a:spLocks noChangeAspect="1" noChangeArrowheads="1"/>
              </p:cNvSpPr>
              <p:nvPr/>
            </p:nvSpPr>
            <p:spPr bwMode="auto">
              <a:xfrm>
                <a:off x="3065" y="4162"/>
                <a:ext cx="259" cy="91"/>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grpSp>
        <p:sp>
          <p:nvSpPr>
            <p:cNvPr id="7283" name="Rectangle 127"/>
            <p:cNvSpPr>
              <a:spLocks noChangeArrowheads="1"/>
            </p:cNvSpPr>
            <p:nvPr/>
          </p:nvSpPr>
          <p:spPr bwMode="auto">
            <a:xfrm>
              <a:off x="3765" y="3966"/>
              <a:ext cx="696" cy="232"/>
            </a:xfrm>
            <a:prstGeom prst="rect">
              <a:avLst/>
            </a:prstGeom>
            <a:noFill/>
            <a:ln w="9525">
              <a:noFill/>
              <a:miter lim="800000"/>
              <a:headEnd/>
              <a:tailEnd type="none" w="sm" len="med"/>
            </a:ln>
          </p:spPr>
          <p:txBody>
            <a:bodyPr>
              <a:spAutoFit/>
            </a:bodyPr>
            <a:lstStyle/>
            <a:p>
              <a:pPr eaLnBrk="0" hangingPunct="0"/>
              <a:r>
                <a:rPr lang="en-GB" sz="600" b="1" i="1">
                  <a:solidFill>
                    <a:srgbClr val="000000"/>
                  </a:solidFill>
                </a:rPr>
                <a:t>TC = Test Complete</a:t>
              </a:r>
              <a:endParaRPr lang="en-US" sz="600" b="1" i="1">
                <a:solidFill>
                  <a:srgbClr val="000000"/>
                </a:solidFill>
              </a:endParaRPr>
            </a:p>
            <a:p>
              <a:pPr eaLnBrk="0" hangingPunct="0"/>
              <a:r>
                <a:rPr lang="en-GB" sz="600" b="1" i="1">
                  <a:solidFill>
                    <a:srgbClr val="000000"/>
                  </a:solidFill>
                </a:rPr>
                <a:t>CR = Controlled Release</a:t>
              </a:r>
            </a:p>
            <a:p>
              <a:pPr eaLnBrk="0" hangingPunct="0"/>
              <a:r>
                <a:rPr lang="en-GB" sz="600" b="1" i="1">
                  <a:solidFill>
                    <a:srgbClr val="000000"/>
                  </a:solidFill>
                </a:rPr>
                <a:t>GA = General Availability</a:t>
              </a:r>
              <a:endParaRPr lang="en-US" sz="600" b="1" i="1">
                <a:solidFill>
                  <a:srgbClr val="000000"/>
                </a:solidFill>
              </a:endParaRPr>
            </a:p>
          </p:txBody>
        </p:sp>
        <p:sp>
          <p:nvSpPr>
            <p:cNvPr id="7284" name="Text Box 128"/>
            <p:cNvSpPr txBox="1">
              <a:spLocks noChangeArrowheads="1"/>
            </p:cNvSpPr>
            <p:nvPr/>
          </p:nvSpPr>
          <p:spPr bwMode="auto">
            <a:xfrm>
              <a:off x="2921" y="4049"/>
              <a:ext cx="160" cy="125"/>
            </a:xfrm>
            <a:prstGeom prst="rect">
              <a:avLst/>
            </a:prstGeom>
            <a:noFill/>
            <a:ln w="38100">
              <a:noFill/>
              <a:miter lim="800000"/>
              <a:headEnd type="none" w="sm" len="sm"/>
              <a:tailEnd type="none" w="sm" len="sm"/>
            </a:ln>
          </p:spPr>
          <p:txBody>
            <a:bodyPr wrap="none" lIns="45720" rIns="45720">
              <a:spAutoFit/>
            </a:bodyPr>
            <a:lstStyle/>
            <a:p>
              <a:r>
                <a:rPr lang="en-GB" sz="700" b="1">
                  <a:solidFill>
                    <a:srgbClr val="000000"/>
                  </a:solidFill>
                </a:rPr>
                <a:t>Key</a:t>
              </a:r>
              <a:endParaRPr lang="en-US" sz="700" b="1">
                <a:solidFill>
                  <a:srgbClr val="000000"/>
                </a:solidFill>
              </a:endParaRPr>
            </a:p>
          </p:txBody>
        </p:sp>
        <p:sp>
          <p:nvSpPr>
            <p:cNvPr id="7285" name="Line 129"/>
            <p:cNvSpPr>
              <a:spLocks noChangeShapeType="1"/>
            </p:cNvSpPr>
            <p:nvPr/>
          </p:nvSpPr>
          <p:spPr bwMode="auto">
            <a:xfrm>
              <a:off x="3782" y="3994"/>
              <a:ext cx="1" cy="320"/>
            </a:xfrm>
            <a:prstGeom prst="line">
              <a:avLst/>
            </a:prstGeom>
            <a:noFill/>
            <a:ln w="12700">
              <a:solidFill>
                <a:srgbClr val="969696"/>
              </a:solidFill>
              <a:round/>
              <a:headEnd type="none" w="sm" len="sm"/>
              <a:tailEnd type="none" w="sm" len="sm"/>
            </a:ln>
          </p:spPr>
          <p:txBody>
            <a:bodyPr wrap="none" lIns="45720" rIns="45720" anchor="ctr"/>
            <a:lstStyle/>
            <a:p>
              <a:endParaRPr lang="en-GB"/>
            </a:p>
          </p:txBody>
        </p:sp>
        <p:sp>
          <p:nvSpPr>
            <p:cNvPr id="7286" name="Text Box 130"/>
            <p:cNvSpPr txBox="1">
              <a:spLocks noChangeAspect="1" noChangeArrowheads="1"/>
            </p:cNvSpPr>
            <p:nvPr/>
          </p:nvSpPr>
          <p:spPr bwMode="auto">
            <a:xfrm>
              <a:off x="86" y="3298"/>
              <a:ext cx="399" cy="174"/>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Services</a:t>
              </a:r>
              <a:br>
                <a:rPr lang="en-GB" sz="600" b="1" i="1">
                  <a:solidFill>
                    <a:srgbClr val="000000"/>
                  </a:solidFill>
                </a:rPr>
              </a:br>
              <a:r>
                <a:rPr lang="en-GB" sz="600" b="1" i="1">
                  <a:solidFill>
                    <a:srgbClr val="000000"/>
                  </a:solidFill>
                </a:rPr>
                <a:t>inc. Training</a:t>
              </a:r>
              <a:endParaRPr lang="en-US" sz="600" b="1" i="1">
                <a:solidFill>
                  <a:srgbClr val="000000"/>
                </a:solidFill>
              </a:endParaRPr>
            </a:p>
          </p:txBody>
        </p:sp>
        <p:sp>
          <p:nvSpPr>
            <p:cNvPr id="7287" name="Rectangle 131"/>
            <p:cNvSpPr>
              <a:spLocks noChangeArrowheads="1"/>
            </p:cNvSpPr>
            <p:nvPr/>
          </p:nvSpPr>
          <p:spPr bwMode="auto">
            <a:xfrm>
              <a:off x="4546" y="3167"/>
              <a:ext cx="903" cy="85"/>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Install &amp; Deploy + Partner support</a:t>
              </a:r>
            </a:p>
          </p:txBody>
        </p:sp>
        <p:sp>
          <p:nvSpPr>
            <p:cNvPr id="7288" name="Rectangle 132"/>
            <p:cNvSpPr>
              <a:spLocks noChangeAspect="1" noChangeArrowheads="1"/>
            </p:cNvSpPr>
            <p:nvPr/>
          </p:nvSpPr>
          <p:spPr bwMode="auto">
            <a:xfrm>
              <a:off x="4658" y="2761"/>
              <a:ext cx="613" cy="11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Maintainability </a:t>
              </a:r>
              <a:r>
                <a:rPr lang="en-GB" sz="600" b="1">
                  <a:solidFill>
                    <a:srgbClr val="000000"/>
                  </a:solidFill>
                </a:rPr>
                <a:t>Review</a:t>
              </a:r>
              <a:endParaRPr lang="en-US" sz="600" b="1">
                <a:solidFill>
                  <a:srgbClr val="000000"/>
                </a:solidFill>
              </a:endParaRPr>
            </a:p>
          </p:txBody>
        </p:sp>
        <p:sp>
          <p:nvSpPr>
            <p:cNvPr id="7289" name="Rectangle 133"/>
            <p:cNvSpPr>
              <a:spLocks noChangeAspect="1" noChangeArrowheads="1"/>
            </p:cNvSpPr>
            <p:nvPr/>
          </p:nvSpPr>
          <p:spPr bwMode="auto">
            <a:xfrm>
              <a:off x="1435" y="1361"/>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PRD (Product </a:t>
              </a:r>
            </a:p>
            <a:p>
              <a:pPr defTabSz="692150" eaLnBrk="0" hangingPunct="0"/>
              <a:r>
                <a:rPr lang="en-US" sz="600" b="1">
                  <a:solidFill>
                    <a:srgbClr val="000000"/>
                  </a:solidFill>
                </a:rPr>
                <a:t>Requirements</a:t>
              </a:r>
            </a:p>
            <a:p>
              <a:pPr defTabSz="692150" eaLnBrk="0" hangingPunct="0"/>
              <a:r>
                <a:rPr lang="en-US" sz="600" b="1">
                  <a:solidFill>
                    <a:srgbClr val="000000"/>
                  </a:solidFill>
                </a:rPr>
                <a:t>Document)</a:t>
              </a:r>
            </a:p>
          </p:txBody>
        </p:sp>
        <p:sp>
          <p:nvSpPr>
            <p:cNvPr id="7290" name="Rectangle 134"/>
            <p:cNvSpPr>
              <a:spLocks noChangeArrowheads="1"/>
            </p:cNvSpPr>
            <p:nvPr/>
          </p:nvSpPr>
          <p:spPr bwMode="auto">
            <a:xfrm>
              <a:off x="122" y="558"/>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Role</a:t>
              </a:r>
            </a:p>
          </p:txBody>
        </p:sp>
        <p:sp>
          <p:nvSpPr>
            <p:cNvPr id="7291" name="Rectangle 135"/>
            <p:cNvSpPr>
              <a:spLocks noChangeAspect="1" noChangeArrowheads="1"/>
            </p:cNvSpPr>
            <p:nvPr/>
          </p:nvSpPr>
          <p:spPr bwMode="auto">
            <a:xfrm>
              <a:off x="123" y="761"/>
              <a:ext cx="5366" cy="3223"/>
            </a:xfrm>
            <a:prstGeom prst="rect">
              <a:avLst/>
            </a:prstGeom>
            <a:noFill/>
            <a:ln w="28575">
              <a:solidFill>
                <a:schemeClr val="tx1"/>
              </a:solidFill>
              <a:miter lim="800000"/>
              <a:headEnd/>
              <a:tailEnd/>
            </a:ln>
          </p:spPr>
          <p:txBody>
            <a:bodyPr wrap="none" anchor="ctr"/>
            <a:lstStyle/>
            <a:p>
              <a:endParaRPr lang="en-US" sz="1800"/>
            </a:p>
          </p:txBody>
        </p:sp>
        <p:sp>
          <p:nvSpPr>
            <p:cNvPr id="7292" name="Rectangle 136"/>
            <p:cNvSpPr>
              <a:spLocks noChangeAspect="1" noChangeArrowheads="1"/>
            </p:cNvSpPr>
            <p:nvPr/>
          </p:nvSpPr>
          <p:spPr bwMode="auto">
            <a:xfrm>
              <a:off x="1399" y="2957"/>
              <a:ext cx="939" cy="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Operational Impact Statement</a:t>
              </a:r>
            </a:p>
          </p:txBody>
        </p:sp>
        <p:sp>
          <p:nvSpPr>
            <p:cNvPr id="7293" name="AutoShape 137"/>
            <p:cNvSpPr>
              <a:spLocks noChangeAspect="1" noChangeArrowheads="1"/>
            </p:cNvSpPr>
            <p:nvPr/>
          </p:nvSpPr>
          <p:spPr bwMode="auto">
            <a:xfrm>
              <a:off x="2192" y="1256"/>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7294" name="Group 138"/>
            <p:cNvGrpSpPr>
              <a:grpSpLocks noChangeAspect="1"/>
            </p:cNvGrpSpPr>
            <p:nvPr/>
          </p:nvGrpSpPr>
          <p:grpSpPr bwMode="auto">
            <a:xfrm>
              <a:off x="1333" y="3536"/>
              <a:ext cx="135" cy="136"/>
              <a:chOff x="1415" y="3641"/>
              <a:chExt cx="138" cy="139"/>
            </a:xfrm>
          </p:grpSpPr>
          <p:sp>
            <p:nvSpPr>
              <p:cNvPr id="7330" name="Oval 139"/>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7331" name="Oval 140"/>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7332" name="Line 141"/>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7333" name="Line 142"/>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7334" name="Line 143"/>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7335" name="Oval 144"/>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7295" name="AutoShape 145"/>
            <p:cNvSpPr>
              <a:spLocks noChangeArrowheads="1"/>
            </p:cNvSpPr>
            <p:nvPr/>
          </p:nvSpPr>
          <p:spPr bwMode="auto">
            <a:xfrm>
              <a:off x="1255" y="3576"/>
              <a:ext cx="57" cy="56"/>
            </a:xfrm>
            <a:prstGeom prst="notchedRightArrow">
              <a:avLst>
                <a:gd name="adj1" fmla="val 50000"/>
                <a:gd name="adj2" fmla="val 25446"/>
              </a:avLst>
            </a:prstGeom>
            <a:solidFill>
              <a:schemeClr val="accent1"/>
            </a:solidFill>
            <a:ln w="3175">
              <a:solidFill>
                <a:schemeClr val="tx1"/>
              </a:solidFill>
              <a:miter lim="800000"/>
              <a:headEnd type="none" w="sm" len="sm"/>
              <a:tailEnd type="none" w="sm" len="sm"/>
            </a:ln>
          </p:spPr>
          <p:txBody>
            <a:bodyPr wrap="none" lIns="45720" rIns="45720" anchor="ctr"/>
            <a:lstStyle/>
            <a:p>
              <a:endParaRPr lang="en-US" sz="1800"/>
            </a:p>
          </p:txBody>
        </p:sp>
        <p:sp>
          <p:nvSpPr>
            <p:cNvPr id="7296" name="Rectangle 147"/>
            <p:cNvSpPr>
              <a:spLocks noChangeAspect="1" noChangeArrowheads="1"/>
            </p:cNvSpPr>
            <p:nvPr/>
          </p:nvSpPr>
          <p:spPr bwMode="auto">
            <a:xfrm>
              <a:off x="122" y="2944"/>
              <a:ext cx="5356" cy="227"/>
            </a:xfrm>
            <a:prstGeom prst="rect">
              <a:avLst/>
            </a:prstGeom>
            <a:noFill/>
            <a:ln w="12700">
              <a:solidFill>
                <a:schemeClr val="tx1"/>
              </a:solidFill>
              <a:miter lim="800000"/>
              <a:headEnd/>
              <a:tailEnd type="none" w="sm" len="lg"/>
            </a:ln>
          </p:spPr>
          <p:txBody>
            <a:bodyPr wrap="none" anchor="ctr"/>
            <a:lstStyle/>
            <a:p>
              <a:endParaRPr lang="en-US" sz="1800"/>
            </a:p>
          </p:txBody>
        </p:sp>
        <p:sp>
          <p:nvSpPr>
            <p:cNvPr id="7297" name="Text Box 148"/>
            <p:cNvSpPr txBox="1">
              <a:spLocks noChangeAspect="1" noChangeArrowheads="1"/>
            </p:cNvSpPr>
            <p:nvPr/>
          </p:nvSpPr>
          <p:spPr bwMode="auto">
            <a:xfrm>
              <a:off x="112" y="3012"/>
              <a:ext cx="299"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Support</a:t>
              </a:r>
            </a:p>
          </p:txBody>
        </p:sp>
        <p:sp>
          <p:nvSpPr>
            <p:cNvPr id="7298" name="Rectangle 149"/>
            <p:cNvSpPr>
              <a:spLocks noChangeAspect="1" noChangeArrowheads="1"/>
            </p:cNvSpPr>
            <p:nvPr/>
          </p:nvSpPr>
          <p:spPr bwMode="auto">
            <a:xfrm>
              <a:off x="2322" y="1806"/>
              <a:ext cx="545"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Unit Test Plan</a:t>
              </a:r>
            </a:p>
          </p:txBody>
        </p:sp>
        <p:sp>
          <p:nvSpPr>
            <p:cNvPr id="7299" name="Rectangle 150"/>
            <p:cNvSpPr>
              <a:spLocks noChangeAspect="1" noChangeArrowheads="1"/>
            </p:cNvSpPr>
            <p:nvPr/>
          </p:nvSpPr>
          <p:spPr bwMode="auto">
            <a:xfrm>
              <a:off x="2268" y="1218"/>
              <a:ext cx="541" cy="8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Roadmap</a:t>
              </a:r>
            </a:p>
          </p:txBody>
        </p:sp>
        <p:sp>
          <p:nvSpPr>
            <p:cNvPr id="7300" name="Rectangle 151"/>
            <p:cNvSpPr>
              <a:spLocks noChangeAspect="1" noChangeArrowheads="1"/>
            </p:cNvSpPr>
            <p:nvPr/>
          </p:nvSpPr>
          <p:spPr bwMode="auto">
            <a:xfrm>
              <a:off x="4177" y="2060"/>
              <a:ext cx="369" cy="11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Notes</a:t>
              </a:r>
            </a:p>
          </p:txBody>
        </p:sp>
        <p:sp>
          <p:nvSpPr>
            <p:cNvPr id="7301" name="Rectangle 152"/>
            <p:cNvSpPr>
              <a:spLocks noChangeAspect="1" noChangeArrowheads="1"/>
            </p:cNvSpPr>
            <p:nvPr/>
          </p:nvSpPr>
          <p:spPr bwMode="auto">
            <a:xfrm>
              <a:off x="4065" y="2961"/>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Training</a:t>
              </a:r>
            </a:p>
          </p:txBody>
        </p:sp>
        <p:sp>
          <p:nvSpPr>
            <p:cNvPr id="7302" name="Rectangle 153"/>
            <p:cNvSpPr>
              <a:spLocks noChangeAspect="1" noChangeArrowheads="1"/>
            </p:cNvSpPr>
            <p:nvPr/>
          </p:nvSpPr>
          <p:spPr bwMode="auto">
            <a:xfrm>
              <a:off x="3824" y="3187"/>
              <a:ext cx="265" cy="90"/>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Alpha Trial</a:t>
              </a:r>
            </a:p>
          </p:txBody>
        </p:sp>
        <p:sp>
          <p:nvSpPr>
            <p:cNvPr id="7303" name="Rectangle 154"/>
            <p:cNvSpPr>
              <a:spLocks noChangeAspect="1" noChangeArrowheads="1"/>
            </p:cNvSpPr>
            <p:nvPr/>
          </p:nvSpPr>
          <p:spPr bwMode="auto">
            <a:xfrm>
              <a:off x="4076" y="3252"/>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Services Training</a:t>
              </a:r>
            </a:p>
          </p:txBody>
        </p:sp>
        <p:sp>
          <p:nvSpPr>
            <p:cNvPr id="7304" name="Rectangle 155"/>
            <p:cNvSpPr>
              <a:spLocks noChangeAspect="1" noChangeArrowheads="1"/>
            </p:cNvSpPr>
            <p:nvPr/>
          </p:nvSpPr>
          <p:spPr bwMode="auto">
            <a:xfrm>
              <a:off x="5036" y="2444"/>
              <a:ext cx="457" cy="92"/>
            </a:xfrm>
            <a:prstGeom prst="rect">
              <a:avLst/>
            </a:prstGeom>
            <a:solidFill>
              <a:srgbClr val="66CCFF"/>
            </a:solidFill>
            <a:ln w="9525" algn="ctr">
              <a:solidFill>
                <a:schemeClr val="tx1"/>
              </a:solidFill>
              <a:prstDash val="dash"/>
              <a:miter lim="800000"/>
              <a:headEnd/>
              <a:tailEnd/>
            </a:ln>
          </p:spPr>
          <p:txBody>
            <a:bodyPr wrap="none" lIns="78259" tIns="39128" rIns="78259" bIns="39128" anchor="ctr"/>
            <a:lstStyle/>
            <a:p>
              <a:r>
                <a:rPr lang="en-US" sz="600" b="1">
                  <a:solidFill>
                    <a:srgbClr val="000000"/>
                  </a:solidFill>
                </a:rPr>
                <a:t>Certification</a:t>
              </a:r>
              <a:endParaRPr lang="en-GB" sz="1800"/>
            </a:p>
          </p:txBody>
        </p:sp>
        <p:sp>
          <p:nvSpPr>
            <p:cNvPr id="7305" name="Rectangle 156"/>
            <p:cNvSpPr>
              <a:spLocks noChangeArrowheads="1"/>
            </p:cNvSpPr>
            <p:nvPr/>
          </p:nvSpPr>
          <p:spPr bwMode="auto">
            <a:xfrm>
              <a:off x="3099" y="2555"/>
              <a:ext cx="656" cy="8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Preparation</a:t>
              </a:r>
            </a:p>
          </p:txBody>
        </p:sp>
        <p:sp>
          <p:nvSpPr>
            <p:cNvPr id="7306" name="Text Box 157"/>
            <p:cNvSpPr txBox="1">
              <a:spLocks noChangeAspect="1" noChangeArrowheads="1"/>
            </p:cNvSpPr>
            <p:nvPr/>
          </p:nvSpPr>
          <p:spPr bwMode="auto">
            <a:xfrm>
              <a:off x="90" y="962"/>
              <a:ext cx="356" cy="150"/>
            </a:xfrm>
            <a:prstGeom prst="rect">
              <a:avLst/>
            </a:prstGeom>
            <a:noFill/>
            <a:ln w="12700">
              <a:noFill/>
              <a:miter lim="800000"/>
              <a:headEnd/>
              <a:tailEnd type="none" w="sm" len="lg"/>
            </a:ln>
          </p:spPr>
          <p:txBody>
            <a:bodyPr wrap="none">
              <a:spAutoFit/>
            </a:bodyPr>
            <a:lstStyle/>
            <a:p>
              <a:pPr eaLnBrk="0" hangingPunct="0">
                <a:lnSpc>
                  <a:spcPct val="80000"/>
                </a:lnSpc>
              </a:pPr>
              <a:r>
                <a:rPr lang="en-US" sz="600" b="1" i="1">
                  <a:solidFill>
                    <a:srgbClr val="000000"/>
                  </a:solidFill>
                </a:rPr>
                <a:t>Sales &amp;</a:t>
              </a:r>
            </a:p>
            <a:p>
              <a:pPr eaLnBrk="0" hangingPunct="0">
                <a:lnSpc>
                  <a:spcPct val="80000"/>
                </a:lnSpc>
              </a:pPr>
              <a:r>
                <a:rPr lang="en-US" sz="600" b="1" i="1">
                  <a:solidFill>
                    <a:srgbClr val="000000"/>
                  </a:solidFill>
                </a:rPr>
                <a:t>Marketing </a:t>
              </a:r>
            </a:p>
          </p:txBody>
        </p:sp>
        <p:sp>
          <p:nvSpPr>
            <p:cNvPr id="7307" name="Rectangle 158"/>
            <p:cNvSpPr>
              <a:spLocks noChangeAspect="1" noChangeArrowheads="1"/>
            </p:cNvSpPr>
            <p:nvPr/>
          </p:nvSpPr>
          <p:spPr bwMode="auto">
            <a:xfrm>
              <a:off x="981" y="831"/>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Business Case </a:t>
              </a:r>
            </a:p>
          </p:txBody>
        </p:sp>
        <p:sp>
          <p:nvSpPr>
            <p:cNvPr id="7308" name="Rectangle 159"/>
            <p:cNvSpPr>
              <a:spLocks noChangeAspect="1" noChangeArrowheads="1"/>
            </p:cNvSpPr>
            <p:nvPr/>
          </p:nvSpPr>
          <p:spPr bwMode="auto">
            <a:xfrm>
              <a:off x="915" y="984"/>
              <a:ext cx="457" cy="163"/>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Validation</a:t>
              </a:r>
              <a:br>
                <a:rPr lang="en-US" sz="600" b="1">
                  <a:solidFill>
                    <a:srgbClr val="000000"/>
                  </a:solidFill>
                </a:rPr>
              </a:br>
              <a:r>
                <a:rPr lang="en-US" sz="600" b="1">
                  <a:solidFill>
                    <a:srgbClr val="000000"/>
                  </a:solidFill>
                </a:rPr>
                <a:t>(with customers)</a:t>
              </a:r>
            </a:p>
          </p:txBody>
        </p:sp>
        <p:sp>
          <p:nvSpPr>
            <p:cNvPr id="7309" name="Rectangle 160"/>
            <p:cNvSpPr>
              <a:spLocks noChangeAspect="1" noChangeArrowheads="1"/>
            </p:cNvSpPr>
            <p:nvPr/>
          </p:nvSpPr>
          <p:spPr bwMode="auto">
            <a:xfrm>
              <a:off x="1621" y="889"/>
              <a:ext cx="504" cy="183"/>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a:t>
              </a:r>
            </a:p>
            <a:p>
              <a:pPr defTabSz="692150" eaLnBrk="0" hangingPunct="0"/>
              <a:r>
                <a:rPr lang="en-US" sz="600" b="1">
                  <a:solidFill>
                    <a:srgbClr val="000000"/>
                  </a:solidFill>
                </a:rPr>
                <a:t>Strategy</a:t>
              </a:r>
              <a:br>
                <a:rPr lang="en-US" sz="600" b="1">
                  <a:solidFill>
                    <a:srgbClr val="000000"/>
                  </a:solidFill>
                </a:rPr>
              </a:br>
              <a:r>
                <a:rPr lang="en-US" sz="600" b="1">
                  <a:solidFill>
                    <a:srgbClr val="000000"/>
                  </a:solidFill>
                </a:rPr>
                <a:t>(inc Channel Strategy)</a:t>
              </a:r>
            </a:p>
          </p:txBody>
        </p:sp>
        <p:sp>
          <p:nvSpPr>
            <p:cNvPr id="7310" name="Rectangle 161"/>
            <p:cNvSpPr>
              <a:spLocks noChangeAspect="1" noChangeArrowheads="1"/>
            </p:cNvSpPr>
            <p:nvPr/>
          </p:nvSpPr>
          <p:spPr bwMode="auto">
            <a:xfrm>
              <a:off x="2243" y="909"/>
              <a:ext cx="716"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Go-To-Market Plan</a:t>
              </a:r>
            </a:p>
          </p:txBody>
        </p:sp>
        <p:sp>
          <p:nvSpPr>
            <p:cNvPr id="7311" name="Rectangle 162"/>
            <p:cNvSpPr>
              <a:spLocks noChangeAspect="1" noChangeArrowheads="1"/>
            </p:cNvSpPr>
            <p:nvPr/>
          </p:nvSpPr>
          <p:spPr bwMode="auto">
            <a:xfrm>
              <a:off x="3183" y="1025"/>
              <a:ext cx="2076" cy="12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 Execution</a:t>
              </a:r>
            </a:p>
          </p:txBody>
        </p:sp>
        <p:sp>
          <p:nvSpPr>
            <p:cNvPr id="7312" name="Rectangle 163"/>
            <p:cNvSpPr>
              <a:spLocks noChangeAspect="1" noChangeArrowheads="1"/>
            </p:cNvSpPr>
            <p:nvPr/>
          </p:nvSpPr>
          <p:spPr bwMode="auto">
            <a:xfrm>
              <a:off x="2725" y="777"/>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Planning and Account Targeting</a:t>
              </a:r>
            </a:p>
          </p:txBody>
        </p:sp>
        <p:sp>
          <p:nvSpPr>
            <p:cNvPr id="7313" name="Rectangle 164"/>
            <p:cNvSpPr>
              <a:spLocks noChangeAspect="1" noChangeArrowheads="1"/>
            </p:cNvSpPr>
            <p:nvPr/>
          </p:nvSpPr>
          <p:spPr bwMode="auto">
            <a:xfrm>
              <a:off x="528" y="773"/>
              <a:ext cx="445" cy="185"/>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MRD (Market Requirements Document)</a:t>
              </a:r>
            </a:p>
          </p:txBody>
        </p:sp>
        <p:sp>
          <p:nvSpPr>
            <p:cNvPr id="7314" name="Rectangle 165"/>
            <p:cNvSpPr>
              <a:spLocks noChangeAspect="1" noChangeArrowheads="1"/>
            </p:cNvSpPr>
            <p:nvPr/>
          </p:nvSpPr>
          <p:spPr bwMode="auto">
            <a:xfrm>
              <a:off x="4035" y="889"/>
              <a:ext cx="509" cy="11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Collateral</a:t>
              </a:r>
            </a:p>
          </p:txBody>
        </p:sp>
        <p:sp>
          <p:nvSpPr>
            <p:cNvPr id="7315" name="Rectangle 166"/>
            <p:cNvSpPr>
              <a:spLocks noChangeAspect="1" noChangeArrowheads="1"/>
            </p:cNvSpPr>
            <p:nvPr/>
          </p:nvSpPr>
          <p:spPr bwMode="auto">
            <a:xfrm>
              <a:off x="4083" y="773"/>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Training</a:t>
              </a:r>
            </a:p>
          </p:txBody>
        </p:sp>
        <p:sp>
          <p:nvSpPr>
            <p:cNvPr id="7316" name="Rectangle 167"/>
            <p:cNvSpPr>
              <a:spLocks noChangeAspect="1" noChangeArrowheads="1"/>
            </p:cNvSpPr>
            <p:nvPr/>
          </p:nvSpPr>
          <p:spPr bwMode="auto">
            <a:xfrm>
              <a:off x="1409" y="3232"/>
              <a:ext cx="716" cy="9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Services Requirements</a:t>
              </a:r>
            </a:p>
          </p:txBody>
        </p:sp>
        <p:sp>
          <p:nvSpPr>
            <p:cNvPr id="7317" name="Rectangle 168"/>
            <p:cNvSpPr>
              <a:spLocks noChangeAspect="1" noChangeArrowheads="1"/>
            </p:cNvSpPr>
            <p:nvPr/>
          </p:nvSpPr>
          <p:spPr bwMode="auto">
            <a:xfrm>
              <a:off x="1421" y="1546"/>
              <a:ext cx="534" cy="12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Performance Reqs</a:t>
              </a:r>
            </a:p>
          </p:txBody>
        </p:sp>
        <p:sp>
          <p:nvSpPr>
            <p:cNvPr id="7318" name="Rectangle 169"/>
            <p:cNvSpPr>
              <a:spLocks noChangeAspect="1" noChangeArrowheads="1"/>
            </p:cNvSpPr>
            <p:nvPr/>
          </p:nvSpPr>
          <p:spPr bwMode="auto">
            <a:xfrm>
              <a:off x="4080" y="1449"/>
              <a:ext cx="466" cy="9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Benchmarks</a:t>
              </a:r>
            </a:p>
          </p:txBody>
        </p:sp>
        <p:sp>
          <p:nvSpPr>
            <p:cNvPr id="7319" name="Rectangle 170"/>
            <p:cNvSpPr>
              <a:spLocks noChangeAspect="1" noChangeArrowheads="1"/>
            </p:cNvSpPr>
            <p:nvPr/>
          </p:nvSpPr>
          <p:spPr bwMode="auto">
            <a:xfrm>
              <a:off x="754" y="1211"/>
              <a:ext cx="634" cy="17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Prescriptive Architectures</a:t>
              </a:r>
              <a:br>
                <a:rPr lang="en-US" sz="600" b="1">
                  <a:solidFill>
                    <a:srgbClr val="000000"/>
                  </a:solidFill>
                </a:rPr>
              </a:br>
              <a:r>
                <a:rPr lang="en-US" sz="600" b="1">
                  <a:solidFill>
                    <a:srgbClr val="000000"/>
                  </a:solidFill>
                </a:rPr>
                <a:t>and Activity Profiles</a:t>
              </a:r>
            </a:p>
          </p:txBody>
        </p:sp>
        <p:sp>
          <p:nvSpPr>
            <p:cNvPr id="7320" name="Rectangle 171"/>
            <p:cNvSpPr>
              <a:spLocks noChangeAspect="1" noChangeArrowheads="1"/>
            </p:cNvSpPr>
            <p:nvPr/>
          </p:nvSpPr>
          <p:spPr bwMode="auto">
            <a:xfrm>
              <a:off x="528" y="1879"/>
              <a:ext cx="861" cy="16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Developer Performance Guidelines</a:t>
              </a:r>
            </a:p>
          </p:txBody>
        </p:sp>
        <p:sp>
          <p:nvSpPr>
            <p:cNvPr id="7321" name="Rectangle 172"/>
            <p:cNvSpPr>
              <a:spLocks noChangeAspect="1" noChangeArrowheads="1"/>
            </p:cNvSpPr>
            <p:nvPr/>
          </p:nvSpPr>
          <p:spPr bwMode="auto">
            <a:xfrm>
              <a:off x="1749" y="2060"/>
              <a:ext cx="443" cy="167"/>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Performance</a:t>
              </a:r>
              <a:br>
                <a:rPr lang="en-US" sz="600" b="1">
                  <a:solidFill>
                    <a:srgbClr val="000000"/>
                  </a:solidFill>
                </a:rPr>
              </a:br>
              <a:r>
                <a:rPr lang="en-US" sz="600" b="1">
                  <a:solidFill>
                    <a:srgbClr val="000000"/>
                  </a:solidFill>
                </a:rPr>
                <a:t>Design Changes</a:t>
              </a:r>
            </a:p>
          </p:txBody>
        </p:sp>
        <p:sp>
          <p:nvSpPr>
            <p:cNvPr id="7322" name="Rectangle 173"/>
            <p:cNvSpPr>
              <a:spLocks noChangeAspect="1" noChangeArrowheads="1"/>
            </p:cNvSpPr>
            <p:nvPr/>
          </p:nvSpPr>
          <p:spPr bwMode="auto">
            <a:xfrm>
              <a:off x="1399" y="2059"/>
              <a:ext cx="325" cy="16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 design</a:t>
              </a:r>
              <a:br>
                <a:rPr lang="en-US" sz="600" b="1">
                  <a:solidFill>
                    <a:srgbClr val="000000"/>
                  </a:solidFill>
                </a:rPr>
              </a:br>
              <a:r>
                <a:rPr lang="en-US" sz="600" b="1">
                  <a:solidFill>
                    <a:srgbClr val="000000"/>
                  </a:solidFill>
                </a:rPr>
                <a:t>analysis</a:t>
              </a:r>
            </a:p>
          </p:txBody>
        </p:sp>
        <p:sp>
          <p:nvSpPr>
            <p:cNvPr id="7323" name="Rectangle 174"/>
            <p:cNvSpPr>
              <a:spLocks noChangeAspect="1" noChangeArrowheads="1"/>
            </p:cNvSpPr>
            <p:nvPr/>
          </p:nvSpPr>
          <p:spPr bwMode="auto">
            <a:xfrm>
              <a:off x="3757" y="2538"/>
              <a:ext cx="707" cy="129"/>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 &amp; Benchmarking</a:t>
              </a:r>
            </a:p>
          </p:txBody>
        </p:sp>
        <p:sp>
          <p:nvSpPr>
            <p:cNvPr id="7324" name="Rectangle 175"/>
            <p:cNvSpPr>
              <a:spLocks noChangeAspect="1" noChangeArrowheads="1"/>
            </p:cNvSpPr>
            <p:nvPr/>
          </p:nvSpPr>
          <p:spPr bwMode="auto">
            <a:xfrm>
              <a:off x="4080" y="2640"/>
              <a:ext cx="466" cy="13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Tuning/sizing</a:t>
              </a:r>
              <a:br>
                <a:rPr lang="en-US" sz="600" b="1">
                  <a:solidFill>
                    <a:srgbClr val="000000"/>
                  </a:solidFill>
                </a:rPr>
              </a:br>
              <a:r>
                <a:rPr lang="en-US" sz="600" b="1">
                  <a:solidFill>
                    <a:srgbClr val="000000"/>
                  </a:solidFill>
                </a:rPr>
                <a:t>guidelines</a:t>
              </a:r>
            </a:p>
          </p:txBody>
        </p:sp>
        <p:sp>
          <p:nvSpPr>
            <p:cNvPr id="7325" name="Rectangle 176"/>
            <p:cNvSpPr>
              <a:spLocks noChangeAspect="1" noChangeArrowheads="1"/>
            </p:cNvSpPr>
            <p:nvPr/>
          </p:nvSpPr>
          <p:spPr bwMode="auto">
            <a:xfrm>
              <a:off x="4650" y="3265"/>
              <a:ext cx="707" cy="7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Custom Benchmarking</a:t>
              </a:r>
            </a:p>
          </p:txBody>
        </p:sp>
        <p:sp>
          <p:nvSpPr>
            <p:cNvPr id="7326" name="Rectangle 177"/>
            <p:cNvSpPr>
              <a:spLocks noChangeAspect="1" noChangeArrowheads="1"/>
            </p:cNvSpPr>
            <p:nvPr/>
          </p:nvSpPr>
          <p:spPr bwMode="auto">
            <a:xfrm>
              <a:off x="2210" y="2851"/>
              <a:ext cx="1535" cy="84"/>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7327" name="Rectangle 178"/>
            <p:cNvSpPr>
              <a:spLocks noChangeAspect="1" noChangeArrowheads="1"/>
            </p:cNvSpPr>
            <p:nvPr/>
          </p:nvSpPr>
          <p:spPr bwMode="auto">
            <a:xfrm>
              <a:off x="2216" y="2149"/>
              <a:ext cx="1381"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7328" name="Rectangle 168"/>
            <p:cNvSpPr>
              <a:spLocks noChangeAspect="1" noChangeArrowheads="1"/>
            </p:cNvSpPr>
            <p:nvPr/>
          </p:nvSpPr>
          <p:spPr bwMode="auto">
            <a:xfrm>
              <a:off x="1846" y="1451"/>
              <a:ext cx="340"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Platform Defn</a:t>
              </a:r>
            </a:p>
          </p:txBody>
        </p:sp>
        <p:sp>
          <p:nvSpPr>
            <p:cNvPr id="7329" name="Rectangle 168"/>
            <p:cNvSpPr>
              <a:spLocks noChangeAspect="1" noChangeArrowheads="1"/>
            </p:cNvSpPr>
            <p:nvPr/>
          </p:nvSpPr>
          <p:spPr bwMode="auto">
            <a:xfrm>
              <a:off x="3407" y="1376"/>
              <a:ext cx="339" cy="1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a:t>
              </a:r>
              <a:br>
                <a:rPr lang="en-US" sz="600" b="1">
                  <a:solidFill>
                    <a:srgbClr val="000000"/>
                  </a:solidFill>
                </a:rPr>
              </a:br>
              <a:r>
                <a:rPr lang="en-US" sz="600" b="1">
                  <a:solidFill>
                    <a:srgbClr val="000000"/>
                  </a:solidFill>
                </a:rPr>
                <a:t>Platform Defn</a:t>
              </a:r>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a:xfrm>
            <a:off x="495300" y="414338"/>
            <a:ext cx="10507663" cy="1128712"/>
          </a:xfrm>
        </p:spPr>
        <p:txBody>
          <a:bodyPr/>
          <a:lstStyle/>
          <a:p>
            <a:pPr eaLnBrk="1" hangingPunct="1">
              <a:defRPr/>
            </a:pPr>
            <a:r>
              <a:rPr lang="en-GB" smtClean="0"/>
              <a:t>Option B: Investment Balance</a:t>
            </a:r>
          </a:p>
        </p:txBody>
      </p:sp>
      <p:sp>
        <p:nvSpPr>
          <p:cNvPr id="27651" name="TextBox 4"/>
          <p:cNvSpPr txBox="1">
            <a:spLocks noChangeArrowheads="1"/>
          </p:cNvSpPr>
          <p:nvPr/>
        </p:nvSpPr>
        <p:spPr bwMode="auto">
          <a:xfrm>
            <a:off x="381000" y="5638800"/>
            <a:ext cx="3725863" cy="400050"/>
          </a:xfrm>
          <a:prstGeom prst="rect">
            <a:avLst/>
          </a:prstGeom>
          <a:noFill/>
          <a:ln w="9525">
            <a:noFill/>
            <a:miter lim="800000"/>
            <a:headEnd/>
            <a:tailEnd/>
          </a:ln>
        </p:spPr>
        <p:txBody>
          <a:bodyPr>
            <a:spAutoFit/>
          </a:bodyPr>
          <a:lstStyle/>
          <a:p>
            <a:r>
              <a:rPr lang="en-GB" sz="2000" b="1">
                <a:solidFill>
                  <a:srgbClr val="FF0000"/>
                </a:solidFill>
              </a:rPr>
              <a:t>Release Cost £957,950 </a:t>
            </a:r>
          </a:p>
        </p:txBody>
      </p:sp>
      <p:pic>
        <p:nvPicPr>
          <p:cNvPr id="27652" name="Picture 9"/>
          <p:cNvPicPr>
            <a:picLocks noChangeAspect="1" noChangeArrowheads="1"/>
          </p:cNvPicPr>
          <p:nvPr/>
        </p:nvPicPr>
        <p:blipFill>
          <a:blip r:embed="rId3"/>
          <a:srcRect/>
          <a:stretch>
            <a:fillRect/>
          </a:stretch>
        </p:blipFill>
        <p:spPr bwMode="auto">
          <a:xfrm>
            <a:off x="-1146175" y="1624013"/>
            <a:ext cx="7067550" cy="3562350"/>
          </a:xfrm>
          <a:prstGeom prst="rect">
            <a:avLst/>
          </a:prstGeom>
          <a:noFill/>
          <a:ln w="9525">
            <a:noFill/>
            <a:miter lim="800000"/>
            <a:headEnd/>
            <a:tailEnd/>
          </a:ln>
        </p:spPr>
      </p:pic>
      <p:pic>
        <p:nvPicPr>
          <p:cNvPr id="27653" name="Picture 10"/>
          <p:cNvPicPr>
            <a:picLocks noChangeAspect="1" noChangeArrowheads="1"/>
          </p:cNvPicPr>
          <p:nvPr/>
        </p:nvPicPr>
        <p:blipFill>
          <a:blip r:embed="rId4"/>
          <a:srcRect/>
          <a:stretch>
            <a:fillRect/>
          </a:stretch>
        </p:blipFill>
        <p:spPr bwMode="auto">
          <a:xfrm>
            <a:off x="3962400" y="1552575"/>
            <a:ext cx="4581525" cy="3552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28675"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28676" name="Rectangle 5"/>
          <p:cNvSpPr>
            <a:spLocks noChangeArrowheads="1"/>
          </p:cNvSpPr>
          <p:nvPr/>
        </p:nvSpPr>
        <p:spPr bwMode="auto">
          <a:xfrm>
            <a:off x="1316038" y="3790950"/>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922338"/>
          </a:xfrm>
          <a:noFill/>
        </p:spPr>
        <p:txBody>
          <a:bodyPr/>
          <a:lstStyle/>
          <a:p>
            <a:r>
              <a:rPr lang="en-GB" smtClean="0">
                <a:effectLst/>
              </a:rPr>
              <a:t>Overview (if necessary)</a:t>
            </a:r>
          </a:p>
        </p:txBody>
      </p:sp>
      <p:sp>
        <p:nvSpPr>
          <p:cNvPr id="29699" name="Rectangle 3"/>
          <p:cNvSpPr>
            <a:spLocks noGrp="1" noChangeArrowheads="1"/>
          </p:cNvSpPr>
          <p:nvPr>
            <p:ph type="body" idx="1"/>
          </p:nvPr>
        </p:nvSpPr>
        <p:spPr>
          <a:xfrm>
            <a:off x="449263" y="1547813"/>
            <a:ext cx="8229600" cy="3886200"/>
          </a:xfrm>
        </p:spPr>
        <p:txBody>
          <a:bodyPr/>
          <a:lstStyle/>
          <a:p>
            <a:r>
              <a:rPr lang="en-GB" smtClean="0"/>
              <a:t>Theme of release</a:t>
            </a:r>
          </a:p>
          <a:p>
            <a:r>
              <a:rPr lang="en-GB" smtClean="0"/>
              <a:t>Key features, characteristics</a:t>
            </a:r>
          </a:p>
          <a:p>
            <a:r>
              <a:rPr lang="en-GB" smtClean="0"/>
              <a:t>Technical challenges and their currently proposed resolution</a:t>
            </a:r>
          </a:p>
          <a:p>
            <a:r>
              <a:rPr lang="en-GB" smtClean="0"/>
              <a:t>General business case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750888"/>
          </a:xfrm>
          <a:noFill/>
        </p:spPr>
        <p:txBody>
          <a:bodyPr/>
          <a:lstStyle/>
          <a:p>
            <a:r>
              <a:rPr lang="en-GB" smtClean="0">
                <a:effectLst/>
              </a:rPr>
              <a:t>Feature 1</a:t>
            </a:r>
          </a:p>
        </p:txBody>
      </p:sp>
      <p:sp>
        <p:nvSpPr>
          <p:cNvPr id="30723" name="Rectangle 3"/>
          <p:cNvSpPr>
            <a:spLocks noGrp="1" noChangeArrowheads="1"/>
          </p:cNvSpPr>
          <p:nvPr>
            <p:ph type="body" idx="1"/>
          </p:nvPr>
        </p:nvSpPr>
        <p:spPr>
          <a:xfrm>
            <a:off x="449263" y="1308100"/>
            <a:ext cx="8229600" cy="3886200"/>
          </a:xfrm>
        </p:spPr>
        <p:txBody>
          <a:bodyPr/>
          <a:lstStyle/>
          <a:p>
            <a:r>
              <a:rPr lang="en-GB" sz="2800" smtClean="0"/>
              <a:t>Feature description (high level)</a:t>
            </a:r>
          </a:p>
          <a:p>
            <a:r>
              <a:rPr lang="en-GB" sz="2800" smtClean="0"/>
              <a:t>Why needed</a:t>
            </a:r>
          </a:p>
          <a:p>
            <a:r>
              <a:rPr lang="en-GB" sz="2800" smtClean="0"/>
              <a:t>Business case</a:t>
            </a:r>
          </a:p>
          <a:p>
            <a:pPr lvl="1"/>
            <a:r>
              <a:rPr lang="en-GB" sz="2400" smtClean="0"/>
              <a:t>Sales enabled (Market share)</a:t>
            </a:r>
          </a:p>
          <a:p>
            <a:pPr lvl="1"/>
            <a:r>
              <a:rPr lang="en-GB" sz="2400" smtClean="0"/>
              <a:t>Displacements avoided</a:t>
            </a:r>
          </a:p>
          <a:p>
            <a:pPr lvl="1"/>
            <a:r>
              <a:rPr lang="en-GB" sz="2400" smtClean="0"/>
              <a:t>Competitor displacements</a:t>
            </a:r>
          </a:p>
          <a:p>
            <a:r>
              <a:rPr lang="en-GB" sz="2800" smtClean="0"/>
              <a:t>Consequence of doing nothing?</a:t>
            </a:r>
          </a:p>
          <a:p>
            <a:r>
              <a:rPr lang="en-GB" sz="2800" smtClean="0"/>
              <a:t>Impact of delaying to a later release?</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31747"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31748" name="Rectangle 5"/>
          <p:cNvSpPr>
            <a:spLocks noChangeArrowheads="1"/>
          </p:cNvSpPr>
          <p:nvPr/>
        </p:nvSpPr>
        <p:spPr bwMode="auto">
          <a:xfrm>
            <a:off x="1276350" y="4233863"/>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457200" y="457200"/>
            <a:ext cx="8229600" cy="704850"/>
          </a:xfrm>
        </p:spPr>
        <p:txBody>
          <a:bodyPr/>
          <a:lstStyle/>
          <a:p>
            <a:pPr eaLnBrk="1" hangingPunct="1">
              <a:defRPr/>
            </a:pPr>
            <a:r>
              <a:rPr lang="en-GB" sz="3800" smtClean="0"/>
              <a:t>Pitch Structure</a:t>
            </a:r>
          </a:p>
        </p:txBody>
      </p:sp>
      <p:sp>
        <p:nvSpPr>
          <p:cNvPr id="250883" name="Rectangle 3"/>
          <p:cNvSpPr>
            <a:spLocks noGrp="1" noChangeArrowheads="1"/>
          </p:cNvSpPr>
          <p:nvPr>
            <p:ph type="body" idx="4294967295"/>
          </p:nvPr>
        </p:nvSpPr>
        <p:spPr>
          <a:xfrm>
            <a:off x="357188" y="1468438"/>
            <a:ext cx="8229600" cy="4846637"/>
          </a:xfrm>
        </p:spPr>
        <p:txBody>
          <a:bodyPr/>
          <a:lstStyle/>
          <a:p>
            <a:pPr eaLnBrk="1" hangingPunct="1">
              <a:lnSpc>
                <a:spcPct val="80000"/>
              </a:lnSpc>
              <a:buFont typeface="Wingdings" pitchFamily="2" charset="2"/>
              <a:buNone/>
            </a:pPr>
            <a:r>
              <a:rPr lang="en-GB" sz="2800" smtClean="0"/>
              <a:t>For </a:t>
            </a:r>
            <a:r>
              <a:rPr lang="en-GB" sz="2800" i="1" smtClean="0">
                <a:latin typeface="Arial Narrow" pitchFamily="34" charset="0"/>
              </a:rPr>
              <a:t>&lt;target customers&gt;</a:t>
            </a:r>
            <a:r>
              <a:rPr lang="en-GB" sz="2800" smtClean="0"/>
              <a:t> who are dissatisfied with </a:t>
            </a:r>
            <a:r>
              <a:rPr lang="en-GB" sz="2800" i="1" smtClean="0">
                <a:latin typeface="Arial Narrow" pitchFamily="34" charset="0"/>
              </a:rPr>
              <a:t>&lt;current alternative&gt;,&lt;our product&gt;</a:t>
            </a:r>
            <a:r>
              <a:rPr lang="en-GB" sz="2800" smtClean="0"/>
              <a:t> is a </a:t>
            </a:r>
            <a:r>
              <a:rPr lang="en-GB" sz="2800" i="1" smtClean="0">
                <a:latin typeface="Arial Narrow" pitchFamily="34" charset="0"/>
              </a:rPr>
              <a:t>&lt;new product category&gt;</a:t>
            </a:r>
            <a:r>
              <a:rPr lang="en-GB" sz="2800" smtClean="0"/>
              <a:t> that provides </a:t>
            </a:r>
            <a:r>
              <a:rPr lang="en-GB" sz="2800" i="1" smtClean="0">
                <a:latin typeface="Arial Narrow" pitchFamily="34" charset="0"/>
              </a:rPr>
              <a:t>&lt;key problem solving opportunity&gt;.</a:t>
            </a:r>
            <a:r>
              <a:rPr lang="en-GB" sz="2800" smtClean="0"/>
              <a:t> Unlike a </a:t>
            </a:r>
            <a:r>
              <a:rPr lang="en-GB" sz="2800" i="1" smtClean="0">
                <a:latin typeface="Arial Narrow" pitchFamily="34" charset="0"/>
              </a:rPr>
              <a:t>&lt;competitive substitute&gt;,</a:t>
            </a:r>
            <a:r>
              <a:rPr lang="en-GB" sz="2800" smtClean="0"/>
              <a:t> we have assembled </a:t>
            </a:r>
            <a:r>
              <a:rPr lang="en-GB" sz="2800" i="1" smtClean="0">
                <a:latin typeface="Arial Narrow" pitchFamily="34" charset="0"/>
              </a:rPr>
              <a:t>&lt;key whole product features&gt;.</a:t>
            </a:r>
            <a:r>
              <a:rPr lang="en-GB" sz="2800" smtClean="0"/>
              <a:t> </a:t>
            </a:r>
          </a:p>
          <a:p>
            <a:pPr eaLnBrk="1" hangingPunct="1">
              <a:lnSpc>
                <a:spcPct val="80000"/>
              </a:lnSpc>
              <a:buFont typeface="Wingdings" pitchFamily="2" charset="2"/>
              <a:buNone/>
            </a:pPr>
            <a:r>
              <a:rPr lang="en-GB" sz="2800" b="1" u="sng" smtClean="0"/>
              <a:t>Example - </a:t>
            </a:r>
            <a:r>
              <a:rPr lang="en-GB" sz="2800" b="1" u="sng" smtClean="0">
                <a:hlinkClick r:id="rId2"/>
                <a:hlinkMouseOver r:id="rId3" action="ppaction://hlinkfile"/>
              </a:rPr>
              <a:t>Palm Pilot</a:t>
            </a:r>
            <a:endParaRPr lang="en-GB" sz="2800" b="1" smtClean="0"/>
          </a:p>
          <a:p>
            <a:pPr eaLnBrk="1" hangingPunct="1">
              <a:lnSpc>
                <a:spcPct val="80000"/>
              </a:lnSpc>
            </a:pPr>
            <a:r>
              <a:rPr lang="en-GB" sz="2800" smtClean="0"/>
              <a:t>For </a:t>
            </a:r>
            <a:r>
              <a:rPr lang="en-GB" sz="2800" u="sng" smtClean="0"/>
              <a:t>travelling executives</a:t>
            </a:r>
            <a:r>
              <a:rPr lang="en-GB" sz="2800" smtClean="0"/>
              <a:t> who are dissatisfied with </a:t>
            </a:r>
            <a:r>
              <a:rPr lang="en-GB" sz="2800" u="sng" smtClean="0"/>
              <a:t>Franklin Planners</a:t>
            </a:r>
            <a:r>
              <a:rPr lang="en-GB" sz="2800" smtClean="0"/>
              <a:t>, the </a:t>
            </a:r>
            <a:r>
              <a:rPr lang="en-GB" sz="2800" u="sng" smtClean="0"/>
              <a:t>Palm Pilot</a:t>
            </a:r>
            <a:r>
              <a:rPr lang="en-GB" sz="2800" smtClean="0"/>
              <a:t> is a </a:t>
            </a:r>
            <a:r>
              <a:rPr lang="en-GB" sz="2800" u="sng" smtClean="0"/>
              <a:t>personal digital assistant</a:t>
            </a:r>
            <a:r>
              <a:rPr lang="en-GB" sz="2800" smtClean="0"/>
              <a:t> that provides </a:t>
            </a:r>
            <a:r>
              <a:rPr lang="en-GB" sz="2800" u="sng" smtClean="0"/>
              <a:t>rapid access to phone numbers and appointments</a:t>
            </a:r>
            <a:r>
              <a:rPr lang="en-GB" sz="2800" smtClean="0"/>
              <a:t>. Unlike the </a:t>
            </a:r>
            <a:r>
              <a:rPr lang="en-GB" sz="2800" u="sng" smtClean="0"/>
              <a:t>Sharp Wizard</a:t>
            </a:r>
            <a:r>
              <a:rPr lang="en-GB" sz="2800" smtClean="0"/>
              <a:t>, the Pilot can </a:t>
            </a:r>
            <a:r>
              <a:rPr lang="en-GB" sz="2800" u="sng" smtClean="0"/>
              <a:t>easily synchronize your data with your PC and fits in your shirt pocket</a:t>
            </a:r>
            <a:r>
              <a:rPr lang="en-GB" sz="2800" smtClean="0"/>
              <a:t>.</a:t>
            </a:r>
          </a:p>
          <a:p>
            <a:pPr eaLnBrk="1" hangingPunct="1">
              <a:lnSpc>
                <a:spcPct val="80000"/>
              </a:lnSpc>
            </a:pPr>
            <a:endParaRPr lang="en-GB" sz="2800" u="sng"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a:xfrm>
            <a:off x="457200" y="457200"/>
            <a:ext cx="8229600" cy="549275"/>
          </a:xfrm>
        </p:spPr>
        <p:txBody>
          <a:bodyPr/>
          <a:lstStyle/>
          <a:p>
            <a:pPr eaLnBrk="1" hangingPunct="1">
              <a:defRPr/>
            </a:pPr>
            <a:r>
              <a:rPr lang="en-GB" sz="3800" smtClean="0"/>
              <a:t>Alternative Pitch Template</a:t>
            </a:r>
          </a:p>
        </p:txBody>
      </p:sp>
      <p:pic>
        <p:nvPicPr>
          <p:cNvPr id="33795" name="Picture 4"/>
          <p:cNvPicPr>
            <a:picLocks noChangeAspect="1" noChangeArrowheads="1"/>
          </p:cNvPicPr>
          <p:nvPr/>
        </p:nvPicPr>
        <p:blipFill>
          <a:blip r:embed="rId2"/>
          <a:srcRect/>
          <a:stretch>
            <a:fillRect/>
          </a:stretch>
        </p:blipFill>
        <p:spPr bwMode="auto">
          <a:xfrm>
            <a:off x="2014538" y="1181100"/>
            <a:ext cx="4521200" cy="5676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457200" y="457200"/>
            <a:ext cx="8229600" cy="914400"/>
          </a:xfrm>
        </p:spPr>
        <p:txBody>
          <a:bodyPr/>
          <a:lstStyle/>
          <a:p>
            <a:pPr eaLnBrk="1" hangingPunct="1">
              <a:defRPr/>
            </a:pPr>
            <a:r>
              <a:rPr lang="en-GB" smtClean="0"/>
              <a:t>Focus on Business benefits</a:t>
            </a:r>
          </a:p>
        </p:txBody>
      </p:sp>
      <p:sp>
        <p:nvSpPr>
          <p:cNvPr id="251907" name="Rectangle 3"/>
          <p:cNvSpPr>
            <a:spLocks noGrp="1" noChangeArrowheads="1"/>
          </p:cNvSpPr>
          <p:nvPr>
            <p:ph type="body" idx="4294967295"/>
          </p:nvPr>
        </p:nvSpPr>
        <p:spPr>
          <a:xfrm>
            <a:off x="433388" y="1508125"/>
            <a:ext cx="8229600" cy="1925638"/>
          </a:xfrm>
        </p:spPr>
        <p:txBody>
          <a:bodyPr/>
          <a:lstStyle/>
          <a:p>
            <a:pPr eaLnBrk="1" hangingPunct="1"/>
            <a:r>
              <a:rPr lang="en-GB" smtClean="0"/>
              <a:t>Scalable</a:t>
            </a:r>
          </a:p>
          <a:p>
            <a:pPr eaLnBrk="1" hangingPunct="1"/>
            <a:r>
              <a:rPr lang="en-GB" smtClean="0"/>
              <a:t>Flexible</a:t>
            </a:r>
          </a:p>
          <a:p>
            <a:pPr eaLnBrk="1" hangingPunct="1"/>
            <a:r>
              <a:rPr lang="en-GB" smtClean="0"/>
              <a:t>Fault tolerant</a:t>
            </a:r>
          </a:p>
        </p:txBody>
      </p:sp>
      <p:sp>
        <p:nvSpPr>
          <p:cNvPr id="251909" name="Rectangle 5"/>
          <p:cNvSpPr>
            <a:spLocks noChangeArrowheads="1"/>
          </p:cNvSpPr>
          <p:nvPr/>
        </p:nvSpPr>
        <p:spPr bwMode="auto">
          <a:xfrm>
            <a:off x="446088" y="3730625"/>
            <a:ext cx="8229600" cy="1925638"/>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en-GB" sz="3200"/>
              <a:t>Increase your revenues</a:t>
            </a:r>
          </a:p>
          <a:p>
            <a:pPr marL="342900" indent="-342900">
              <a:spcBef>
                <a:spcPct val="20000"/>
              </a:spcBef>
              <a:buClr>
                <a:schemeClr val="bg2"/>
              </a:buClr>
              <a:buSzPct val="75000"/>
              <a:buFont typeface="Wingdings" pitchFamily="2" charset="2"/>
              <a:buChar char="n"/>
            </a:pPr>
            <a:r>
              <a:rPr lang="en-GB" sz="3200"/>
              <a:t>Reduce your risk exposure</a:t>
            </a:r>
          </a:p>
          <a:p>
            <a:pPr marL="342900" indent="-342900">
              <a:spcBef>
                <a:spcPct val="20000"/>
              </a:spcBef>
              <a:buClr>
                <a:schemeClr val="bg2"/>
              </a:buClr>
              <a:buSzPct val="75000"/>
              <a:buFont typeface="Wingdings" pitchFamily="2" charset="2"/>
              <a:buChar char="n"/>
            </a:pPr>
            <a:r>
              <a:rPr lang="en-GB" sz="3200"/>
              <a:t>Cut costs by 30%</a:t>
            </a:r>
          </a:p>
        </p:txBody>
      </p:sp>
      <p:sp>
        <p:nvSpPr>
          <p:cNvPr id="251910" name="Text Box 6"/>
          <p:cNvSpPr txBox="1">
            <a:spLocks noChangeArrowheads="1"/>
          </p:cNvSpPr>
          <p:nvPr/>
        </p:nvSpPr>
        <p:spPr bwMode="auto">
          <a:xfrm>
            <a:off x="2281238" y="460375"/>
            <a:ext cx="1636712" cy="3262313"/>
          </a:xfrm>
          <a:prstGeom prst="rect">
            <a:avLst/>
          </a:prstGeom>
          <a:noFill/>
          <a:ln w="9525">
            <a:noFill/>
            <a:miter lim="800000"/>
            <a:headEnd/>
            <a:tailEnd/>
          </a:ln>
        </p:spPr>
        <p:txBody>
          <a:bodyPr>
            <a:spAutoFit/>
          </a:bodyPr>
          <a:lstStyle/>
          <a:p>
            <a:r>
              <a:rPr lang="en-GB" sz="20800">
                <a:solidFill>
                  <a:srgbClr val="FF0000"/>
                </a:solidFill>
                <a:sym typeface="Wingdings" pitchFamily="2" charset="2"/>
              </a:rPr>
              <a:t></a:t>
            </a:r>
          </a:p>
        </p:txBody>
      </p:sp>
      <p:sp>
        <p:nvSpPr>
          <p:cNvPr id="251912" name="Text Box 8"/>
          <p:cNvSpPr txBox="1">
            <a:spLocks noChangeArrowheads="1"/>
          </p:cNvSpPr>
          <p:nvPr/>
        </p:nvSpPr>
        <p:spPr bwMode="auto">
          <a:xfrm>
            <a:off x="5535613" y="2962275"/>
            <a:ext cx="2125662" cy="3262313"/>
          </a:xfrm>
          <a:prstGeom prst="rect">
            <a:avLst/>
          </a:prstGeom>
          <a:noFill/>
          <a:ln w="9525">
            <a:noFill/>
            <a:miter lim="800000"/>
            <a:headEnd/>
            <a:tailEnd/>
          </a:ln>
        </p:spPr>
        <p:txBody>
          <a:bodyPr>
            <a:spAutoFit/>
          </a:bodyPr>
          <a:lstStyle/>
          <a:p>
            <a:r>
              <a:rPr lang="en-GB" sz="20800">
                <a:solidFill>
                  <a:srgbClr val="00FF00"/>
                </a:solidFill>
                <a:sym typeface="Wingdings" pitchFamily="2" charset="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p:bldP spid="251909" grpId="0"/>
      <p:bldP spid="251910" grpId="0"/>
      <p:bldP spid="2519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341313" y="284163"/>
            <a:ext cx="8153400" cy="973137"/>
          </a:xfrm>
          <a:noFill/>
        </p:spPr>
        <p:txBody>
          <a:bodyPr/>
          <a:lstStyle/>
          <a:p>
            <a:r>
              <a:rPr lang="en-GB" smtClean="0">
                <a:effectLst/>
              </a:rPr>
              <a:t>Option A – Blah Blah Blah</a:t>
            </a:r>
          </a:p>
        </p:txBody>
      </p:sp>
      <p:sp>
        <p:nvSpPr>
          <p:cNvPr id="6" name="Rectangular Callout 5"/>
          <p:cNvSpPr>
            <a:spLocks noChangeArrowheads="1"/>
          </p:cNvSpPr>
          <p:nvPr/>
        </p:nvSpPr>
        <p:spPr bwMode="auto">
          <a:xfrm>
            <a:off x="6151563" y="1163638"/>
            <a:ext cx="2470150" cy="712787"/>
          </a:xfrm>
          <a:prstGeom prst="wedgeRectCallout">
            <a:avLst>
              <a:gd name="adj1" fmla="val -132958"/>
              <a:gd name="adj2" fmla="val -18370"/>
            </a:avLst>
          </a:prstGeom>
          <a:solidFill>
            <a:srgbClr val="FFFF99"/>
          </a:solidFill>
          <a:ln w="12700" algn="ctr">
            <a:solidFill>
              <a:schemeClr val="tx1"/>
            </a:solidFill>
            <a:round/>
            <a:headEnd type="none" w="sm" len="sm"/>
            <a:tailEnd type="none" w="sm" len="sm"/>
          </a:ln>
        </p:spPr>
        <p:txBody>
          <a:bodyPr wrap="none" lIns="45720" rIns="45720" anchor="ctr"/>
          <a:lstStyle/>
          <a:p>
            <a:pPr>
              <a:lnSpc>
                <a:spcPct val="85000"/>
              </a:lnSpc>
              <a:buFont typeface="Arial" pitchFamily="34" charset="0"/>
              <a:buChar char="•"/>
            </a:pPr>
            <a:r>
              <a:rPr lang="en-GB" sz="1600"/>
              <a:t>Multi keyword select</a:t>
            </a:r>
          </a:p>
          <a:p>
            <a:pPr>
              <a:lnSpc>
                <a:spcPct val="85000"/>
              </a:lnSpc>
              <a:buFont typeface="Arial" pitchFamily="34" charset="0"/>
              <a:buChar char="•"/>
            </a:pPr>
            <a:r>
              <a:rPr lang="en-GB" sz="1600"/>
              <a:t>Licence reporting</a:t>
            </a:r>
          </a:p>
          <a:p>
            <a:pPr>
              <a:lnSpc>
                <a:spcPct val="85000"/>
              </a:lnSpc>
              <a:buFont typeface="Arial" pitchFamily="34" charset="0"/>
              <a:buChar char="•"/>
            </a:pPr>
            <a:r>
              <a:rPr lang="en-GB" sz="1600"/>
              <a:t>Not Searching</a:t>
            </a:r>
          </a:p>
        </p:txBody>
      </p:sp>
      <p:pic>
        <p:nvPicPr>
          <p:cNvPr id="208898" name="Picture 2"/>
          <p:cNvPicPr>
            <a:picLocks noChangeAspect="1" noChangeArrowheads="1"/>
          </p:cNvPicPr>
          <p:nvPr/>
        </p:nvPicPr>
        <p:blipFill>
          <a:blip r:embed="rId3"/>
          <a:srcRect/>
          <a:stretch>
            <a:fillRect/>
          </a:stretch>
        </p:blipFill>
        <p:spPr bwMode="auto">
          <a:xfrm>
            <a:off x="4222750" y="3087688"/>
            <a:ext cx="4754563" cy="3336925"/>
          </a:xfrm>
          <a:prstGeom prst="rect">
            <a:avLst/>
          </a:prstGeom>
          <a:noFill/>
          <a:ln w="12700" algn="ctr">
            <a:noFill/>
            <a:miter lim="800000"/>
            <a:headEnd type="none" w="sm" len="sm"/>
            <a:tailEnd type="none" w="sm" len="sm"/>
          </a:ln>
        </p:spPr>
      </p:pic>
      <p:sp>
        <p:nvSpPr>
          <p:cNvPr id="8" name="Rectangular Callout 7"/>
          <p:cNvSpPr/>
          <p:nvPr/>
        </p:nvSpPr>
        <p:spPr bwMode="auto">
          <a:xfrm>
            <a:off x="4513263" y="2019300"/>
            <a:ext cx="3502025" cy="854075"/>
          </a:xfrm>
          <a:prstGeom prst="wedgeRectCallout">
            <a:avLst>
              <a:gd name="adj1" fmla="val 38601"/>
              <a:gd name="adj2" fmla="val 209421"/>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45720" rIns="45720" anchor="ctr"/>
          <a:lstStyle/>
          <a:p>
            <a:pPr>
              <a:lnSpc>
                <a:spcPct val="85000"/>
              </a:lnSpc>
              <a:buFont typeface="Arial" pitchFamily="34" charset="0"/>
              <a:buChar char="•"/>
              <a:defRPr/>
            </a:pPr>
            <a:r>
              <a:rPr lang="en-GB" sz="1600" dirty="0"/>
              <a:t>Feature Complete End Jan ‘08</a:t>
            </a:r>
          </a:p>
          <a:p>
            <a:pPr>
              <a:lnSpc>
                <a:spcPct val="85000"/>
              </a:lnSpc>
              <a:buFont typeface="Arial" pitchFamily="34" charset="0"/>
              <a:buChar char="•"/>
              <a:defRPr/>
            </a:pPr>
            <a:r>
              <a:rPr lang="en-GB" sz="1600" dirty="0"/>
              <a:t>Controlled Release End April ‘08</a:t>
            </a:r>
          </a:p>
          <a:p>
            <a:pPr>
              <a:lnSpc>
                <a:spcPct val="85000"/>
              </a:lnSpc>
              <a:buFont typeface="Arial" pitchFamily="34" charset="0"/>
              <a:buChar char="•"/>
              <a:defRPr/>
            </a:pPr>
            <a:r>
              <a:rPr lang="en-GB" sz="1600" dirty="0"/>
              <a:t>Generally Available July ‘08</a:t>
            </a:r>
          </a:p>
        </p:txBody>
      </p:sp>
      <p:pic>
        <p:nvPicPr>
          <p:cNvPr id="35846" name="Picture 3"/>
          <p:cNvPicPr>
            <a:picLocks noChangeAspect="1" noChangeArrowheads="1"/>
          </p:cNvPicPr>
          <p:nvPr/>
        </p:nvPicPr>
        <p:blipFill>
          <a:blip r:embed="rId4"/>
          <a:srcRect/>
          <a:stretch>
            <a:fillRect/>
          </a:stretch>
        </p:blipFill>
        <p:spPr bwMode="auto">
          <a:xfrm>
            <a:off x="177800" y="1163638"/>
            <a:ext cx="3962400" cy="5295900"/>
          </a:xfrm>
          <a:prstGeom prst="rect">
            <a:avLst/>
          </a:prstGeom>
          <a:noFill/>
          <a:ln w="12700" algn="ctr">
            <a:noFill/>
            <a:miter lim="800000"/>
            <a:headEnd type="none" w="sm" len="sm"/>
            <a:tailEnd type="none" w="sm" len="sm"/>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box(out)">
                                      <p:cBhvr>
                                        <p:cTn id="12" dur="500"/>
                                        <p:tgtEl>
                                          <p:spTgt spid="2088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41313" y="284163"/>
            <a:ext cx="8153400" cy="942975"/>
          </a:xfrm>
          <a:noFill/>
        </p:spPr>
        <p:txBody>
          <a:bodyPr/>
          <a:lstStyle/>
          <a:p>
            <a:r>
              <a:rPr lang="en-GB" smtClean="0">
                <a:effectLst/>
              </a:rPr>
              <a:t>Option B – Blah Blah Blah</a:t>
            </a:r>
          </a:p>
        </p:txBody>
      </p:sp>
      <p:sp>
        <p:nvSpPr>
          <p:cNvPr id="6" name="Rectangular Callout 5"/>
          <p:cNvSpPr>
            <a:spLocks noChangeArrowheads="1"/>
          </p:cNvSpPr>
          <p:nvPr/>
        </p:nvSpPr>
        <p:spPr bwMode="auto">
          <a:xfrm>
            <a:off x="6151563" y="1163638"/>
            <a:ext cx="2470150" cy="712787"/>
          </a:xfrm>
          <a:prstGeom prst="wedgeRectCallout">
            <a:avLst>
              <a:gd name="adj1" fmla="val -133921"/>
              <a:gd name="adj2" fmla="val -23370"/>
            </a:avLst>
          </a:prstGeom>
          <a:solidFill>
            <a:srgbClr val="FFFF99"/>
          </a:solidFill>
          <a:ln w="12700" algn="ctr">
            <a:solidFill>
              <a:schemeClr val="tx1"/>
            </a:solidFill>
            <a:round/>
            <a:headEnd type="none" w="sm" len="sm"/>
            <a:tailEnd type="none" w="sm" len="sm"/>
          </a:ln>
        </p:spPr>
        <p:txBody>
          <a:bodyPr wrap="none" lIns="45720" rIns="45720" anchor="ctr"/>
          <a:lstStyle/>
          <a:p>
            <a:pPr>
              <a:lnSpc>
                <a:spcPct val="85000"/>
              </a:lnSpc>
              <a:buFont typeface="Arial" pitchFamily="34" charset="0"/>
              <a:buChar char="•"/>
            </a:pPr>
            <a:r>
              <a:rPr lang="en-GB" sz="1600"/>
              <a:t>Multi keyword select</a:t>
            </a:r>
          </a:p>
          <a:p>
            <a:pPr>
              <a:lnSpc>
                <a:spcPct val="85000"/>
              </a:lnSpc>
              <a:buFont typeface="Arial" pitchFamily="34" charset="0"/>
              <a:buChar char="•"/>
            </a:pPr>
            <a:r>
              <a:rPr lang="en-GB" sz="1600"/>
              <a:t>Licence reporting</a:t>
            </a:r>
          </a:p>
          <a:p>
            <a:pPr>
              <a:lnSpc>
                <a:spcPct val="85000"/>
              </a:lnSpc>
              <a:buFont typeface="Arial" pitchFamily="34" charset="0"/>
              <a:buChar char="•"/>
            </a:pPr>
            <a:r>
              <a:rPr lang="en-GB" sz="1600"/>
              <a:t>Not Searching</a:t>
            </a:r>
          </a:p>
        </p:txBody>
      </p:sp>
      <p:pic>
        <p:nvPicPr>
          <p:cNvPr id="36868" name="Picture 2"/>
          <p:cNvPicPr>
            <a:picLocks noChangeAspect="1" noChangeArrowheads="1"/>
          </p:cNvPicPr>
          <p:nvPr/>
        </p:nvPicPr>
        <p:blipFill>
          <a:blip r:embed="rId3"/>
          <a:srcRect/>
          <a:stretch>
            <a:fillRect/>
          </a:stretch>
        </p:blipFill>
        <p:spPr bwMode="auto">
          <a:xfrm>
            <a:off x="274638" y="1079500"/>
            <a:ext cx="3962400" cy="5314950"/>
          </a:xfrm>
          <a:prstGeom prst="rect">
            <a:avLst/>
          </a:prstGeom>
          <a:noFill/>
          <a:ln w="12700" algn="ctr">
            <a:noFill/>
            <a:miter lim="800000"/>
            <a:headEnd type="none" w="sm" len="sm"/>
            <a:tailEnd type="none" w="sm" len="sm"/>
          </a:ln>
        </p:spPr>
      </p:pic>
      <p:pic>
        <p:nvPicPr>
          <p:cNvPr id="284675" name="Picture 3"/>
          <p:cNvPicPr>
            <a:picLocks noChangeAspect="1" noChangeArrowheads="1"/>
          </p:cNvPicPr>
          <p:nvPr/>
        </p:nvPicPr>
        <p:blipFill>
          <a:blip r:embed="rId4"/>
          <a:srcRect/>
          <a:stretch>
            <a:fillRect/>
          </a:stretch>
        </p:blipFill>
        <p:spPr bwMode="auto">
          <a:xfrm>
            <a:off x="4359275" y="3232150"/>
            <a:ext cx="4621213" cy="3179763"/>
          </a:xfrm>
          <a:prstGeom prst="rect">
            <a:avLst/>
          </a:prstGeom>
          <a:solidFill>
            <a:srgbClr val="FF3399"/>
          </a:solidFill>
          <a:ln w="12700" algn="ctr">
            <a:noFill/>
            <a:miter lim="800000"/>
            <a:headEnd type="none" w="sm" len="sm"/>
            <a:tailEnd type="none" w="sm" len="sm"/>
          </a:ln>
        </p:spPr>
      </p:pic>
      <p:sp>
        <p:nvSpPr>
          <p:cNvPr id="8" name="Rectangular Callout 7"/>
          <p:cNvSpPr/>
          <p:nvPr/>
        </p:nvSpPr>
        <p:spPr bwMode="auto">
          <a:xfrm>
            <a:off x="4513263" y="2019300"/>
            <a:ext cx="3502025" cy="854075"/>
          </a:xfrm>
          <a:prstGeom prst="wedgeRectCallout">
            <a:avLst>
              <a:gd name="adj1" fmla="val 65092"/>
              <a:gd name="adj2" fmla="val 167921"/>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45720" rIns="45720" anchor="ctr"/>
          <a:lstStyle/>
          <a:p>
            <a:pPr>
              <a:lnSpc>
                <a:spcPct val="85000"/>
              </a:lnSpc>
              <a:buFont typeface="Arial" pitchFamily="34" charset="0"/>
              <a:buChar char="•"/>
              <a:defRPr/>
            </a:pPr>
            <a:r>
              <a:rPr lang="en-GB" sz="1600" dirty="0"/>
              <a:t>Feature Complete End March ‘08</a:t>
            </a:r>
          </a:p>
          <a:p>
            <a:pPr>
              <a:lnSpc>
                <a:spcPct val="85000"/>
              </a:lnSpc>
              <a:buFont typeface="Arial" pitchFamily="34" charset="0"/>
              <a:buChar char="•"/>
              <a:defRPr/>
            </a:pPr>
            <a:r>
              <a:rPr lang="en-GB" sz="1600" dirty="0"/>
              <a:t>Controlled Release End June ‘08</a:t>
            </a:r>
          </a:p>
          <a:p>
            <a:pPr>
              <a:lnSpc>
                <a:spcPct val="85000"/>
              </a:lnSpc>
              <a:buFont typeface="Arial" pitchFamily="34" charset="0"/>
              <a:buChar char="•"/>
              <a:defRPr/>
            </a:pPr>
            <a:r>
              <a:rPr lang="en-GB" sz="1600" dirty="0"/>
              <a:t>Generally Available Sept ‘08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84675"/>
                                        </p:tgtEl>
                                        <p:attrNameLst>
                                          <p:attrName>style.visibility</p:attrName>
                                        </p:attrNameLst>
                                      </p:cBhvr>
                                      <p:to>
                                        <p:strVal val="visible"/>
                                      </p:to>
                                    </p:set>
                                    <p:animEffect transition="in" filter="box(out)">
                                      <p:cBhvr>
                                        <p:cTn id="12" dur="500"/>
                                        <p:tgtEl>
                                          <p:spTgt spid="2846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idx="4294967295"/>
          </p:nvPr>
        </p:nvSpPr>
        <p:spPr>
          <a:xfrm>
            <a:off x="149225" y="303213"/>
            <a:ext cx="8153400" cy="1066800"/>
          </a:xfrm>
        </p:spPr>
        <p:txBody>
          <a:bodyPr/>
          <a:lstStyle/>
          <a:p>
            <a:pPr eaLnBrk="1" hangingPunct="1">
              <a:defRPr/>
            </a:pPr>
            <a:r>
              <a:rPr lang="en-US" sz="2700" smtClean="0"/>
              <a:t>Milestone Reviews – what is presented</a:t>
            </a:r>
          </a:p>
        </p:txBody>
      </p:sp>
      <p:graphicFrame>
        <p:nvGraphicFramePr>
          <p:cNvPr id="282627" name="Group 3"/>
          <p:cNvGraphicFramePr>
            <a:graphicFrameLocks noGrp="1"/>
          </p:cNvGraphicFramePr>
          <p:nvPr/>
        </p:nvGraphicFramePr>
        <p:xfrm>
          <a:off x="225425" y="1371600"/>
          <a:ext cx="8610600" cy="4175760"/>
        </p:xfrm>
        <a:graphic>
          <a:graphicData uri="http://schemas.openxmlformats.org/drawingml/2006/table">
            <a:tbl>
              <a:tblPr/>
              <a:tblGrid>
                <a:gridCol w="1722438"/>
                <a:gridCol w="1722437"/>
                <a:gridCol w="1722438"/>
                <a:gridCol w="1720850"/>
                <a:gridCol w="1722437"/>
              </a:tblGrid>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Phase 1: Concept</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Phase 2: Definition and Planning</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Phase 3: Development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Phase 4: Readiness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Phase 5: Release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84488">
                <a:tc>
                  <a:txBody>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Product Concept</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Fit with strategy and roadmap</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Marketing Requirements</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Target market and size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Value proposition to customer</a:t>
                      </a:r>
                    </a:p>
                    <a:p>
                      <a:pPr marL="233363" marR="0" lvl="0" indent="-233363"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pitchFamily="34"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Product Requirements</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Business case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Project schedule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Resources required</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Project costs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Gap between product requirements and actual product</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Updated business case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Updated project schedule and costs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Test results</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Field trial feedback</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Launch plan</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Updated business case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Updated project schedule and costs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Initial bookings and revenue</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Review of development effort</a:t>
                      </a:r>
                    </a:p>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Retirement plan</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95300" y="414338"/>
            <a:ext cx="8362950" cy="950912"/>
          </a:xfrm>
          <a:noFill/>
        </p:spPr>
        <p:txBody>
          <a:bodyPr/>
          <a:lstStyle/>
          <a:p>
            <a:r>
              <a:rPr lang="en-GB" smtClean="0">
                <a:effectLst/>
              </a:rPr>
              <a:t>Option A: Investment Balance</a:t>
            </a:r>
          </a:p>
        </p:txBody>
      </p:sp>
      <p:sp>
        <p:nvSpPr>
          <p:cNvPr id="37891" name="TextBox 4"/>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pPr algn="ctr">
              <a:lnSpc>
                <a:spcPct val="85000"/>
              </a:lnSpc>
            </a:pPr>
            <a:r>
              <a:rPr lang="en-GB" sz="2000" b="1">
                <a:solidFill>
                  <a:srgbClr val="FF0000"/>
                </a:solidFill>
              </a:rPr>
              <a:t>Release Cost £1.1M</a:t>
            </a:r>
          </a:p>
        </p:txBody>
      </p:sp>
      <p:grpSp>
        <p:nvGrpSpPr>
          <p:cNvPr id="37892" name="Group 7"/>
          <p:cNvGrpSpPr>
            <a:grpSpLocks/>
          </p:cNvGrpSpPr>
          <p:nvPr/>
        </p:nvGrpSpPr>
        <p:grpSpPr bwMode="auto">
          <a:xfrm>
            <a:off x="177800" y="1225550"/>
            <a:ext cx="4503738" cy="4083050"/>
            <a:chOff x="112" y="772"/>
            <a:chExt cx="2837" cy="2572"/>
          </a:xfrm>
        </p:grpSpPr>
        <p:pic>
          <p:nvPicPr>
            <p:cNvPr id="37896" name="Picture 7"/>
            <p:cNvPicPr>
              <a:picLocks noChangeAspect="1" noChangeArrowheads="1"/>
            </p:cNvPicPr>
            <p:nvPr/>
          </p:nvPicPr>
          <p:blipFill>
            <a:blip r:embed="rId3"/>
            <a:srcRect/>
            <a:stretch>
              <a:fillRect/>
            </a:stretch>
          </p:blipFill>
          <p:spPr bwMode="auto">
            <a:xfrm>
              <a:off x="112" y="772"/>
              <a:ext cx="2837" cy="2572"/>
            </a:xfrm>
            <a:prstGeom prst="rect">
              <a:avLst/>
            </a:prstGeom>
            <a:noFill/>
            <a:ln w="12700" algn="ctr">
              <a:noFill/>
              <a:miter lim="800000"/>
              <a:headEnd type="none" w="sm" len="sm"/>
              <a:tailEnd type="none" w="sm" len="sm"/>
            </a:ln>
          </p:spPr>
        </p:pic>
        <p:sp>
          <p:nvSpPr>
            <p:cNvPr id="37897" name="Rectangle 6"/>
            <p:cNvSpPr>
              <a:spLocks noChangeArrowheads="1"/>
            </p:cNvSpPr>
            <p:nvPr/>
          </p:nvSpPr>
          <p:spPr bwMode="auto">
            <a:xfrm>
              <a:off x="596" y="844"/>
              <a:ext cx="283" cy="137"/>
            </a:xfrm>
            <a:prstGeom prst="rect">
              <a:avLst/>
            </a:prstGeom>
            <a:solidFill>
              <a:schemeClr val="bg1"/>
            </a:solidFill>
            <a:ln w="9525">
              <a:noFill/>
              <a:miter lim="800000"/>
              <a:headEnd/>
              <a:tailEnd/>
            </a:ln>
          </p:spPr>
          <p:txBody>
            <a:bodyPr wrap="none" anchor="ctr"/>
            <a:lstStyle/>
            <a:p>
              <a:endParaRPr lang="en-US"/>
            </a:p>
          </p:txBody>
        </p:sp>
      </p:grpSp>
      <p:grpSp>
        <p:nvGrpSpPr>
          <p:cNvPr id="37893" name="Group 9"/>
          <p:cNvGrpSpPr>
            <a:grpSpLocks/>
          </p:cNvGrpSpPr>
          <p:nvPr/>
        </p:nvGrpSpPr>
        <p:grpSpPr bwMode="auto">
          <a:xfrm>
            <a:off x="4606925" y="1954213"/>
            <a:ext cx="4346575" cy="4281487"/>
            <a:chOff x="2902" y="1231"/>
            <a:chExt cx="2738" cy="2697"/>
          </a:xfrm>
        </p:grpSpPr>
        <p:pic>
          <p:nvPicPr>
            <p:cNvPr id="37894" name="Picture 8"/>
            <p:cNvPicPr>
              <a:picLocks noChangeAspect="1" noChangeArrowheads="1"/>
            </p:cNvPicPr>
            <p:nvPr/>
          </p:nvPicPr>
          <p:blipFill>
            <a:blip r:embed="rId4"/>
            <a:srcRect/>
            <a:stretch>
              <a:fillRect/>
            </a:stretch>
          </p:blipFill>
          <p:spPr bwMode="auto">
            <a:xfrm>
              <a:off x="2902" y="1231"/>
              <a:ext cx="2738" cy="2697"/>
            </a:xfrm>
            <a:prstGeom prst="rect">
              <a:avLst/>
            </a:prstGeom>
            <a:noFill/>
            <a:ln w="12700" algn="ctr">
              <a:noFill/>
              <a:miter lim="800000"/>
              <a:headEnd type="none" w="sm" len="sm"/>
              <a:tailEnd type="none" w="sm" len="sm"/>
            </a:ln>
          </p:spPr>
        </p:pic>
        <p:sp>
          <p:nvSpPr>
            <p:cNvPr id="37895" name="Rectangle 8"/>
            <p:cNvSpPr>
              <a:spLocks noChangeArrowheads="1"/>
            </p:cNvSpPr>
            <p:nvPr/>
          </p:nvSpPr>
          <p:spPr bwMode="auto">
            <a:xfrm>
              <a:off x="3261" y="1303"/>
              <a:ext cx="341" cy="16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95300" y="414338"/>
            <a:ext cx="10507663" cy="1128712"/>
          </a:xfrm>
          <a:noFill/>
        </p:spPr>
        <p:txBody>
          <a:bodyPr/>
          <a:lstStyle/>
          <a:p>
            <a:r>
              <a:rPr lang="en-GB" smtClean="0">
                <a:effectLst/>
              </a:rPr>
              <a:t>Option A: Investment Balance</a:t>
            </a:r>
          </a:p>
        </p:txBody>
      </p:sp>
      <p:sp>
        <p:nvSpPr>
          <p:cNvPr id="38915" name="TextBox 4"/>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pPr algn="ctr">
              <a:lnSpc>
                <a:spcPct val="85000"/>
              </a:lnSpc>
            </a:pPr>
            <a:r>
              <a:rPr lang="en-GB" sz="2000" b="1">
                <a:solidFill>
                  <a:srgbClr val="FF0000"/>
                </a:solidFill>
              </a:rPr>
              <a:t>Release Cost £1.1M</a:t>
            </a:r>
          </a:p>
        </p:txBody>
      </p:sp>
      <p:grpSp>
        <p:nvGrpSpPr>
          <p:cNvPr id="38916" name="Group 7"/>
          <p:cNvGrpSpPr>
            <a:grpSpLocks/>
          </p:cNvGrpSpPr>
          <p:nvPr/>
        </p:nvGrpSpPr>
        <p:grpSpPr bwMode="auto">
          <a:xfrm>
            <a:off x="187325" y="1397000"/>
            <a:ext cx="4992688" cy="3736975"/>
            <a:chOff x="118" y="880"/>
            <a:chExt cx="3145" cy="2354"/>
          </a:xfrm>
        </p:grpSpPr>
        <p:pic>
          <p:nvPicPr>
            <p:cNvPr id="38920" name="Picture 6"/>
            <p:cNvPicPr>
              <a:picLocks noChangeAspect="1" noChangeArrowheads="1"/>
            </p:cNvPicPr>
            <p:nvPr/>
          </p:nvPicPr>
          <p:blipFill>
            <a:blip r:embed="rId3"/>
            <a:srcRect/>
            <a:stretch>
              <a:fillRect/>
            </a:stretch>
          </p:blipFill>
          <p:spPr bwMode="auto">
            <a:xfrm>
              <a:off x="118" y="880"/>
              <a:ext cx="3145" cy="2354"/>
            </a:xfrm>
            <a:prstGeom prst="rect">
              <a:avLst/>
            </a:prstGeom>
            <a:noFill/>
            <a:ln w="12700" algn="ctr">
              <a:noFill/>
              <a:miter lim="800000"/>
              <a:headEnd type="none" w="sm" len="sm"/>
              <a:tailEnd type="none" w="sm" len="sm"/>
            </a:ln>
          </p:spPr>
        </p:pic>
        <p:sp>
          <p:nvSpPr>
            <p:cNvPr id="38921" name="Rectangle 6"/>
            <p:cNvSpPr>
              <a:spLocks noChangeArrowheads="1"/>
            </p:cNvSpPr>
            <p:nvPr/>
          </p:nvSpPr>
          <p:spPr bwMode="auto">
            <a:xfrm>
              <a:off x="625" y="946"/>
              <a:ext cx="341" cy="161"/>
            </a:xfrm>
            <a:prstGeom prst="rect">
              <a:avLst/>
            </a:prstGeom>
            <a:solidFill>
              <a:schemeClr val="bg1"/>
            </a:solidFill>
            <a:ln w="9525">
              <a:noFill/>
              <a:miter lim="800000"/>
              <a:headEnd/>
              <a:tailEnd/>
            </a:ln>
          </p:spPr>
          <p:txBody>
            <a:bodyPr wrap="none" anchor="ctr"/>
            <a:lstStyle/>
            <a:p>
              <a:endParaRPr lang="en-US"/>
            </a:p>
          </p:txBody>
        </p:sp>
      </p:grpSp>
      <p:grpSp>
        <p:nvGrpSpPr>
          <p:cNvPr id="38917" name="Group 9"/>
          <p:cNvGrpSpPr>
            <a:grpSpLocks/>
          </p:cNvGrpSpPr>
          <p:nvPr/>
        </p:nvGrpSpPr>
        <p:grpSpPr bwMode="auto">
          <a:xfrm>
            <a:off x="4437063" y="2624138"/>
            <a:ext cx="4505325" cy="3730625"/>
            <a:chOff x="2795" y="1653"/>
            <a:chExt cx="2838" cy="2350"/>
          </a:xfrm>
        </p:grpSpPr>
        <p:pic>
          <p:nvPicPr>
            <p:cNvPr id="38918" name="Picture 7"/>
            <p:cNvPicPr>
              <a:picLocks noChangeAspect="1" noChangeArrowheads="1"/>
            </p:cNvPicPr>
            <p:nvPr/>
          </p:nvPicPr>
          <p:blipFill>
            <a:blip r:embed="rId4"/>
            <a:srcRect/>
            <a:stretch>
              <a:fillRect/>
            </a:stretch>
          </p:blipFill>
          <p:spPr bwMode="auto">
            <a:xfrm>
              <a:off x="2795" y="1653"/>
              <a:ext cx="2838" cy="2350"/>
            </a:xfrm>
            <a:prstGeom prst="rect">
              <a:avLst/>
            </a:prstGeom>
            <a:noFill/>
            <a:ln w="12700" algn="ctr">
              <a:noFill/>
              <a:miter lim="800000"/>
              <a:headEnd type="none" w="sm" len="sm"/>
              <a:tailEnd type="none" w="sm" len="sm"/>
            </a:ln>
          </p:spPr>
        </p:pic>
        <p:sp>
          <p:nvSpPr>
            <p:cNvPr id="38919" name="Rectangle 8"/>
            <p:cNvSpPr>
              <a:spLocks noChangeArrowheads="1"/>
            </p:cNvSpPr>
            <p:nvPr/>
          </p:nvSpPr>
          <p:spPr bwMode="auto">
            <a:xfrm>
              <a:off x="3163" y="1727"/>
              <a:ext cx="341" cy="16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95300" y="414338"/>
            <a:ext cx="8362950" cy="841375"/>
          </a:xfrm>
          <a:noFill/>
        </p:spPr>
        <p:txBody>
          <a:bodyPr/>
          <a:lstStyle/>
          <a:p>
            <a:r>
              <a:rPr lang="en-GB" smtClean="0">
                <a:effectLst/>
              </a:rPr>
              <a:t>Option B: Investment Balance</a:t>
            </a:r>
          </a:p>
        </p:txBody>
      </p:sp>
      <p:sp>
        <p:nvSpPr>
          <p:cNvPr id="39939" name="TextBox 4"/>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pPr algn="ctr">
              <a:lnSpc>
                <a:spcPct val="85000"/>
              </a:lnSpc>
            </a:pPr>
            <a:r>
              <a:rPr lang="en-GB" sz="2000" b="1">
                <a:solidFill>
                  <a:srgbClr val="FF0000"/>
                </a:solidFill>
              </a:rPr>
              <a:t>Release Cost £1.45M</a:t>
            </a:r>
          </a:p>
        </p:txBody>
      </p:sp>
      <p:grpSp>
        <p:nvGrpSpPr>
          <p:cNvPr id="39940" name="Group 7"/>
          <p:cNvGrpSpPr>
            <a:grpSpLocks/>
          </p:cNvGrpSpPr>
          <p:nvPr/>
        </p:nvGrpSpPr>
        <p:grpSpPr bwMode="auto">
          <a:xfrm>
            <a:off x="4710113" y="2552700"/>
            <a:ext cx="4241800" cy="4106863"/>
            <a:chOff x="2967" y="1608"/>
            <a:chExt cx="2672" cy="2587"/>
          </a:xfrm>
        </p:grpSpPr>
        <p:pic>
          <p:nvPicPr>
            <p:cNvPr id="39944" name="Picture 3"/>
            <p:cNvPicPr>
              <a:picLocks noChangeAspect="1" noChangeArrowheads="1"/>
            </p:cNvPicPr>
            <p:nvPr/>
          </p:nvPicPr>
          <p:blipFill>
            <a:blip r:embed="rId3"/>
            <a:srcRect/>
            <a:stretch>
              <a:fillRect/>
            </a:stretch>
          </p:blipFill>
          <p:spPr bwMode="auto">
            <a:xfrm>
              <a:off x="2967" y="1608"/>
              <a:ext cx="2672" cy="2587"/>
            </a:xfrm>
            <a:prstGeom prst="rect">
              <a:avLst/>
            </a:prstGeom>
            <a:noFill/>
            <a:ln w="12700" algn="ctr">
              <a:noFill/>
              <a:miter lim="800000"/>
              <a:headEnd type="none" w="sm" len="sm"/>
              <a:tailEnd type="none" w="sm" len="sm"/>
            </a:ln>
          </p:spPr>
        </p:pic>
        <p:sp>
          <p:nvSpPr>
            <p:cNvPr id="39945" name="Rectangle 6"/>
            <p:cNvSpPr>
              <a:spLocks noChangeArrowheads="1"/>
            </p:cNvSpPr>
            <p:nvPr/>
          </p:nvSpPr>
          <p:spPr bwMode="auto">
            <a:xfrm>
              <a:off x="3320" y="1674"/>
              <a:ext cx="341" cy="161"/>
            </a:xfrm>
            <a:prstGeom prst="rect">
              <a:avLst/>
            </a:prstGeom>
            <a:solidFill>
              <a:schemeClr val="bg1"/>
            </a:solidFill>
            <a:ln w="9525">
              <a:noFill/>
              <a:miter lim="800000"/>
              <a:headEnd/>
              <a:tailEnd/>
            </a:ln>
          </p:spPr>
          <p:txBody>
            <a:bodyPr wrap="none" anchor="ctr"/>
            <a:lstStyle/>
            <a:p>
              <a:endParaRPr lang="en-US"/>
            </a:p>
          </p:txBody>
        </p:sp>
      </p:grpSp>
      <p:grpSp>
        <p:nvGrpSpPr>
          <p:cNvPr id="39941" name="Group 9"/>
          <p:cNvGrpSpPr>
            <a:grpSpLocks/>
          </p:cNvGrpSpPr>
          <p:nvPr/>
        </p:nvGrpSpPr>
        <p:grpSpPr bwMode="auto">
          <a:xfrm>
            <a:off x="223838" y="1490663"/>
            <a:ext cx="4568825" cy="4117975"/>
            <a:chOff x="141" y="939"/>
            <a:chExt cx="2878" cy="2594"/>
          </a:xfrm>
        </p:grpSpPr>
        <p:pic>
          <p:nvPicPr>
            <p:cNvPr id="39942" name="Picture 2"/>
            <p:cNvPicPr>
              <a:picLocks noChangeAspect="1" noChangeArrowheads="1"/>
            </p:cNvPicPr>
            <p:nvPr/>
          </p:nvPicPr>
          <p:blipFill>
            <a:blip r:embed="rId4"/>
            <a:srcRect/>
            <a:stretch>
              <a:fillRect/>
            </a:stretch>
          </p:blipFill>
          <p:spPr bwMode="auto">
            <a:xfrm>
              <a:off x="141" y="939"/>
              <a:ext cx="2878" cy="2594"/>
            </a:xfrm>
            <a:prstGeom prst="rect">
              <a:avLst/>
            </a:prstGeom>
            <a:noFill/>
            <a:ln w="12700" algn="ctr">
              <a:noFill/>
              <a:miter lim="800000"/>
              <a:headEnd type="none" w="sm" len="sm"/>
              <a:tailEnd type="none" w="sm" len="sm"/>
            </a:ln>
          </p:spPr>
        </p:pic>
        <p:sp>
          <p:nvSpPr>
            <p:cNvPr id="39943" name="Rectangle 8"/>
            <p:cNvSpPr>
              <a:spLocks noChangeArrowheads="1"/>
            </p:cNvSpPr>
            <p:nvPr/>
          </p:nvSpPr>
          <p:spPr bwMode="auto">
            <a:xfrm>
              <a:off x="586" y="1000"/>
              <a:ext cx="341" cy="16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95300" y="414338"/>
            <a:ext cx="10507663" cy="868362"/>
          </a:xfrm>
          <a:noFill/>
        </p:spPr>
        <p:txBody>
          <a:bodyPr/>
          <a:lstStyle/>
          <a:p>
            <a:r>
              <a:rPr lang="en-GB" smtClean="0">
                <a:effectLst/>
              </a:rPr>
              <a:t>Option B: Investment Balance</a:t>
            </a:r>
          </a:p>
        </p:txBody>
      </p:sp>
      <p:sp>
        <p:nvSpPr>
          <p:cNvPr id="40963" name="TextBox 6"/>
          <p:cNvSpPr txBox="1">
            <a:spLocks noChangeArrowheads="1"/>
          </p:cNvSpPr>
          <p:nvPr/>
        </p:nvSpPr>
        <p:spPr bwMode="auto">
          <a:xfrm>
            <a:off x="5418138" y="1651000"/>
            <a:ext cx="3390900" cy="798513"/>
          </a:xfrm>
          <a:prstGeom prst="rect">
            <a:avLst/>
          </a:prstGeom>
          <a:solidFill>
            <a:srgbClr val="FFFF99"/>
          </a:solidFill>
          <a:ln w="9525">
            <a:noFill/>
            <a:miter lim="800000"/>
            <a:headEnd/>
            <a:tailEnd/>
          </a:ln>
        </p:spPr>
        <p:txBody>
          <a:bodyPr wrap="none">
            <a:spAutoFit/>
          </a:bodyPr>
          <a:lstStyle/>
          <a:p>
            <a:pPr algn="ctr">
              <a:lnSpc>
                <a:spcPct val="85000"/>
              </a:lnSpc>
            </a:pPr>
            <a:r>
              <a:rPr lang="en-GB" sz="1800"/>
              <a:t>Main Difference from Option A:</a:t>
            </a:r>
          </a:p>
          <a:p>
            <a:pPr algn="ctr">
              <a:lnSpc>
                <a:spcPct val="85000"/>
              </a:lnSpc>
            </a:pPr>
            <a:r>
              <a:rPr lang="en-GB" sz="1800"/>
              <a:t>Large basket of Minor Features</a:t>
            </a:r>
          </a:p>
          <a:p>
            <a:pPr algn="ctr">
              <a:lnSpc>
                <a:spcPct val="85000"/>
              </a:lnSpc>
            </a:pPr>
            <a:r>
              <a:rPr lang="en-GB" sz="1800"/>
              <a:t>Most are Generic</a:t>
            </a:r>
          </a:p>
        </p:txBody>
      </p:sp>
      <p:sp>
        <p:nvSpPr>
          <p:cNvPr id="40964" name="TextBox 5"/>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pPr algn="ctr">
              <a:lnSpc>
                <a:spcPct val="85000"/>
              </a:lnSpc>
            </a:pPr>
            <a:r>
              <a:rPr lang="en-GB" sz="2000" b="1">
                <a:solidFill>
                  <a:srgbClr val="FF0000"/>
                </a:solidFill>
              </a:rPr>
              <a:t>Release Cost £1.45M</a:t>
            </a:r>
          </a:p>
        </p:txBody>
      </p:sp>
      <p:grpSp>
        <p:nvGrpSpPr>
          <p:cNvPr id="40965" name="Group 8"/>
          <p:cNvGrpSpPr>
            <a:grpSpLocks/>
          </p:cNvGrpSpPr>
          <p:nvPr/>
        </p:nvGrpSpPr>
        <p:grpSpPr bwMode="auto">
          <a:xfrm>
            <a:off x="4360863" y="2914650"/>
            <a:ext cx="4597400" cy="3736975"/>
            <a:chOff x="2747" y="1836"/>
            <a:chExt cx="2896" cy="2354"/>
          </a:xfrm>
        </p:grpSpPr>
        <p:pic>
          <p:nvPicPr>
            <p:cNvPr id="40969" name="Picture 3"/>
            <p:cNvPicPr>
              <a:picLocks noChangeAspect="1" noChangeArrowheads="1"/>
            </p:cNvPicPr>
            <p:nvPr/>
          </p:nvPicPr>
          <p:blipFill>
            <a:blip r:embed="rId3"/>
            <a:srcRect/>
            <a:stretch>
              <a:fillRect/>
            </a:stretch>
          </p:blipFill>
          <p:spPr bwMode="auto">
            <a:xfrm>
              <a:off x="2747" y="1836"/>
              <a:ext cx="2896" cy="2354"/>
            </a:xfrm>
            <a:prstGeom prst="rect">
              <a:avLst/>
            </a:prstGeom>
            <a:noFill/>
            <a:ln w="12700" algn="ctr">
              <a:noFill/>
              <a:miter lim="800000"/>
              <a:headEnd type="none" w="sm" len="sm"/>
              <a:tailEnd type="none" w="sm" len="sm"/>
            </a:ln>
          </p:spPr>
        </p:pic>
        <p:sp>
          <p:nvSpPr>
            <p:cNvPr id="40970" name="Rectangle 7"/>
            <p:cNvSpPr>
              <a:spLocks noChangeArrowheads="1"/>
            </p:cNvSpPr>
            <p:nvPr/>
          </p:nvSpPr>
          <p:spPr bwMode="auto">
            <a:xfrm>
              <a:off x="3139" y="1914"/>
              <a:ext cx="341" cy="161"/>
            </a:xfrm>
            <a:prstGeom prst="rect">
              <a:avLst/>
            </a:prstGeom>
            <a:solidFill>
              <a:schemeClr val="bg1"/>
            </a:solidFill>
            <a:ln w="9525">
              <a:noFill/>
              <a:miter lim="800000"/>
              <a:headEnd/>
              <a:tailEnd/>
            </a:ln>
          </p:spPr>
          <p:txBody>
            <a:bodyPr wrap="none" anchor="ctr"/>
            <a:lstStyle/>
            <a:p>
              <a:endParaRPr lang="en-US"/>
            </a:p>
          </p:txBody>
        </p:sp>
      </p:grpSp>
      <p:grpSp>
        <p:nvGrpSpPr>
          <p:cNvPr id="40966" name="Group 10"/>
          <p:cNvGrpSpPr>
            <a:grpSpLocks/>
          </p:cNvGrpSpPr>
          <p:nvPr/>
        </p:nvGrpSpPr>
        <p:grpSpPr bwMode="auto">
          <a:xfrm>
            <a:off x="171450" y="1379538"/>
            <a:ext cx="5035550" cy="3749675"/>
            <a:chOff x="108" y="869"/>
            <a:chExt cx="3172" cy="2362"/>
          </a:xfrm>
        </p:grpSpPr>
        <p:pic>
          <p:nvPicPr>
            <p:cNvPr id="40967" name="Picture 2"/>
            <p:cNvPicPr>
              <a:picLocks noChangeAspect="1" noChangeArrowheads="1"/>
            </p:cNvPicPr>
            <p:nvPr/>
          </p:nvPicPr>
          <p:blipFill>
            <a:blip r:embed="rId4"/>
            <a:srcRect/>
            <a:stretch>
              <a:fillRect/>
            </a:stretch>
          </p:blipFill>
          <p:spPr bwMode="auto">
            <a:xfrm>
              <a:off x="108" y="869"/>
              <a:ext cx="3172" cy="2362"/>
            </a:xfrm>
            <a:prstGeom prst="rect">
              <a:avLst/>
            </a:prstGeom>
            <a:noFill/>
            <a:ln w="12700" algn="ctr">
              <a:noFill/>
              <a:miter lim="800000"/>
              <a:headEnd type="none" w="sm" len="sm"/>
              <a:tailEnd type="none" w="sm" len="sm"/>
            </a:ln>
          </p:spPr>
        </p:pic>
        <p:sp>
          <p:nvSpPr>
            <p:cNvPr id="40968" name="Rectangle 9"/>
            <p:cNvSpPr>
              <a:spLocks noChangeArrowheads="1"/>
            </p:cNvSpPr>
            <p:nvPr/>
          </p:nvSpPr>
          <p:spPr bwMode="auto">
            <a:xfrm>
              <a:off x="616" y="937"/>
              <a:ext cx="341" cy="16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03238" y="365125"/>
            <a:ext cx="8229600" cy="666750"/>
          </a:xfrm>
          <a:noFill/>
        </p:spPr>
        <p:txBody>
          <a:bodyPr/>
          <a:lstStyle/>
          <a:p>
            <a:r>
              <a:rPr lang="en-GB" sz="3800" smtClean="0">
                <a:effectLst/>
              </a:rPr>
              <a:t>Options</a:t>
            </a:r>
          </a:p>
        </p:txBody>
      </p:sp>
      <p:graphicFrame>
        <p:nvGraphicFramePr>
          <p:cNvPr id="464958" name="Group 62"/>
          <p:cNvGraphicFramePr>
            <a:graphicFrameLocks noGrp="1"/>
          </p:cNvGraphicFramePr>
          <p:nvPr/>
        </p:nvGraphicFramePr>
        <p:xfrm>
          <a:off x="261938" y="1343025"/>
          <a:ext cx="8534400" cy="4827589"/>
        </p:xfrm>
        <a:graphic>
          <a:graphicData uri="http://schemas.openxmlformats.org/drawingml/2006/table">
            <a:tbl>
              <a:tblPr/>
              <a:tblGrid>
                <a:gridCol w="1219200"/>
                <a:gridCol w="1219200"/>
                <a:gridCol w="1219200"/>
                <a:gridCol w="1219200"/>
                <a:gridCol w="1219200"/>
                <a:gridCol w="1219200"/>
                <a:gridCol w="1219200"/>
              </a:tblGrid>
              <a:tr h="76358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Option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Delivery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Year 1 Revenue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Year 2 Revenue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Year 2 Revenue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Arial" pitchFamily="34" charset="0"/>
                        </a:rPr>
                        <a:t>3 Year ROI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193675"/>
            <a:ext cx="8229600" cy="1204913"/>
          </a:xfrm>
          <a:noFill/>
        </p:spPr>
        <p:txBody>
          <a:bodyPr/>
          <a:lstStyle/>
          <a:p>
            <a:r>
              <a:rPr lang="en-GB" smtClean="0">
                <a:effectLst/>
              </a:rPr>
              <a:t>Recommendation</a:t>
            </a:r>
          </a:p>
        </p:txBody>
      </p:sp>
      <p:sp>
        <p:nvSpPr>
          <p:cNvPr id="3" name="TextBox 2"/>
          <p:cNvSpPr txBox="1">
            <a:spLocks noChangeArrowheads="1"/>
          </p:cNvSpPr>
          <p:nvPr/>
        </p:nvSpPr>
        <p:spPr bwMode="auto">
          <a:xfrm>
            <a:off x="455613" y="1277938"/>
            <a:ext cx="8378825" cy="5167312"/>
          </a:xfrm>
          <a:prstGeom prst="rect">
            <a:avLst/>
          </a:prstGeom>
          <a:noFill/>
          <a:ln w="9525">
            <a:noFill/>
            <a:miter lim="800000"/>
            <a:headEnd/>
            <a:tailEnd/>
          </a:ln>
        </p:spPr>
        <p:txBody>
          <a:bodyPr>
            <a:spAutoFit/>
          </a:bodyPr>
          <a:lstStyle/>
          <a:p>
            <a:pPr marL="342900" indent="-342900" eaLnBrk="0" hangingPunct="0">
              <a:lnSpc>
                <a:spcPct val="85000"/>
              </a:lnSpc>
              <a:spcBef>
                <a:spcPct val="20000"/>
              </a:spcBef>
              <a:buClr>
                <a:srgbClr val="00535D"/>
              </a:buClr>
              <a:buFont typeface="Arial" pitchFamily="34" charset="0"/>
              <a:buChar char="•"/>
            </a:pPr>
            <a:r>
              <a:rPr lang="en-GB" sz="2000">
                <a:solidFill>
                  <a:srgbClr val="00535D"/>
                </a:solidFill>
              </a:rPr>
              <a:t>Proceed with Option A</a:t>
            </a:r>
          </a:p>
          <a:p>
            <a:pPr lvl="2">
              <a:lnSpc>
                <a:spcPct val="150000"/>
              </a:lnSpc>
              <a:buFont typeface="Arial" pitchFamily="34" charset="0"/>
              <a:buChar char="•"/>
            </a:pPr>
            <a:r>
              <a:rPr lang="en-GB" sz="1800" i="1">
                <a:solidFill>
                  <a:srgbClr val="00535D"/>
                </a:solidFill>
              </a:rPr>
              <a:t>Ball part cost £xx</a:t>
            </a:r>
          </a:p>
          <a:p>
            <a:pPr lvl="2">
              <a:lnSpc>
                <a:spcPct val="150000"/>
              </a:lnSpc>
              <a:buFont typeface="Arial" pitchFamily="34" charset="0"/>
              <a:buChar char="•"/>
            </a:pPr>
            <a:r>
              <a:rPr lang="en-GB" sz="1800" i="1">
                <a:solidFill>
                  <a:srgbClr val="00535D"/>
                </a:solidFill>
              </a:rPr>
              <a:t>Feature Complete End Jan ‘09</a:t>
            </a:r>
          </a:p>
          <a:p>
            <a:pPr lvl="2">
              <a:lnSpc>
                <a:spcPct val="150000"/>
              </a:lnSpc>
              <a:buFont typeface="Arial" pitchFamily="34" charset="0"/>
              <a:buChar char="•"/>
            </a:pPr>
            <a:r>
              <a:rPr lang="en-GB" sz="1800" i="1">
                <a:solidFill>
                  <a:srgbClr val="00535D"/>
                </a:solidFill>
              </a:rPr>
              <a:t>Controlled Release End April ‘09</a:t>
            </a:r>
          </a:p>
          <a:p>
            <a:pPr lvl="2">
              <a:lnSpc>
                <a:spcPct val="150000"/>
              </a:lnSpc>
              <a:buFont typeface="Arial" pitchFamily="34" charset="0"/>
              <a:buChar char="•"/>
            </a:pPr>
            <a:r>
              <a:rPr lang="en-GB" sz="1800" i="1">
                <a:solidFill>
                  <a:srgbClr val="00535D"/>
                </a:solidFill>
              </a:rPr>
              <a:t>Generally Available July ‘09</a:t>
            </a:r>
          </a:p>
          <a:p>
            <a:pPr marL="342900" indent="-342900" eaLnBrk="0" hangingPunct="0">
              <a:spcBef>
                <a:spcPct val="20000"/>
              </a:spcBef>
              <a:buClr>
                <a:srgbClr val="00535D"/>
              </a:buClr>
              <a:buFont typeface="Arial" pitchFamily="34" charset="0"/>
              <a:buChar char="•"/>
            </a:pPr>
            <a:r>
              <a:rPr lang="en-GB" sz="2000">
                <a:solidFill>
                  <a:srgbClr val="00535D"/>
                </a:solidFill>
              </a:rPr>
              <a:t>Negotiate with Customer X – reduce/defer/charge (and buy resource)</a:t>
            </a:r>
          </a:p>
          <a:p>
            <a:pPr marL="342900" indent="-342900" eaLnBrk="0" hangingPunct="0">
              <a:spcBef>
                <a:spcPct val="20000"/>
              </a:spcBef>
              <a:buClr>
                <a:srgbClr val="00535D"/>
              </a:buClr>
              <a:buFont typeface="Arial" pitchFamily="34" charset="0"/>
              <a:buChar char="•"/>
            </a:pPr>
            <a:r>
              <a:rPr lang="en-GB" sz="2000">
                <a:solidFill>
                  <a:srgbClr val="00535D"/>
                </a:solidFill>
              </a:rPr>
              <a:t>Hire 3-6 new (C++?) Developers (&gt;3 de-risk, accelerate)</a:t>
            </a:r>
          </a:p>
          <a:p>
            <a:pPr marL="342900" indent="-342900" eaLnBrk="0" hangingPunct="0">
              <a:spcBef>
                <a:spcPct val="20000"/>
              </a:spcBef>
              <a:buClr>
                <a:srgbClr val="00535D"/>
              </a:buClr>
              <a:buFont typeface="Arial" pitchFamily="34" charset="0"/>
              <a:buChar char="•"/>
            </a:pPr>
            <a:r>
              <a:rPr lang="en-GB" sz="2000">
                <a:solidFill>
                  <a:srgbClr val="00535D"/>
                </a:solidFill>
              </a:rPr>
              <a:t>Look for ways to reduce CDR effort</a:t>
            </a:r>
          </a:p>
          <a:p>
            <a:pPr marL="342900" indent="-342900" eaLnBrk="0" hangingPunct="0">
              <a:spcBef>
                <a:spcPct val="20000"/>
              </a:spcBef>
              <a:buClr>
                <a:srgbClr val="00535D"/>
              </a:buClr>
              <a:buFont typeface="Arial" pitchFamily="34" charset="0"/>
              <a:buChar char="•"/>
            </a:pPr>
            <a:r>
              <a:rPr lang="en-GB" sz="2000">
                <a:solidFill>
                  <a:srgbClr val="00535D"/>
                </a:solidFill>
              </a:rPr>
              <a:t>Underpin the major features with better revenue numbers by Development  Commit</a:t>
            </a:r>
          </a:p>
          <a:p>
            <a:pPr marL="342900" indent="-342900" eaLnBrk="0" hangingPunct="0">
              <a:spcBef>
                <a:spcPct val="20000"/>
              </a:spcBef>
              <a:buClr>
                <a:srgbClr val="00535D"/>
              </a:buClr>
              <a:buFont typeface="Arial" pitchFamily="34" charset="0"/>
              <a:buChar char="•"/>
            </a:pPr>
            <a:r>
              <a:rPr lang="en-GB" sz="2000">
                <a:solidFill>
                  <a:srgbClr val="00535D"/>
                </a:solidFill>
              </a:rPr>
              <a:t>At Development Commit adjust as necessary to balance date with scope</a:t>
            </a:r>
          </a:p>
          <a:p>
            <a:pPr marL="342900" indent="-342900" eaLnBrk="0" hangingPunct="0">
              <a:spcBef>
                <a:spcPct val="20000"/>
              </a:spcBef>
              <a:buClr>
                <a:srgbClr val="00535D"/>
              </a:buClr>
              <a:buFont typeface="Arial" pitchFamily="34" charset="0"/>
              <a:buChar char="•"/>
            </a:pPr>
            <a:r>
              <a:rPr lang="en-GB" sz="2000">
                <a:solidFill>
                  <a:srgbClr val="00535D"/>
                </a:solidFill>
              </a:rPr>
              <a:t>Development Commit on </a:t>
            </a:r>
            <a:r>
              <a:rPr lang="en-GB" sz="2000" i="1">
                <a:solidFill>
                  <a:srgbClr val="00535D"/>
                </a:solidFill>
              </a:rPr>
              <a:t>Date</a:t>
            </a:r>
          </a:p>
          <a:p>
            <a:pPr marL="342900" indent="-342900" eaLnBrk="0" hangingPunct="0">
              <a:spcBef>
                <a:spcPct val="20000"/>
              </a:spcBef>
              <a:buClr>
                <a:srgbClr val="00535D"/>
              </a:buClr>
              <a:buFont typeface="Arial" pitchFamily="34" charset="0"/>
              <a:buChar char="•"/>
            </a:pPr>
            <a:r>
              <a:rPr lang="en-GB" sz="2000">
                <a:solidFill>
                  <a:srgbClr val="00535D"/>
                </a:solidFill>
              </a:rPr>
              <a:t>Cost to achieve Development Commit: £</a:t>
            </a:r>
            <a:r>
              <a:rPr lang="en-GB" sz="2000" i="1">
                <a:solidFill>
                  <a:srgbClr val="00535D"/>
                </a:solidFill>
              </a:rPr>
              <a:t>XXX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19100" y="122238"/>
            <a:ext cx="8820150" cy="1066800"/>
          </a:xfrm>
          <a:noFill/>
        </p:spPr>
        <p:txBody>
          <a:bodyPr/>
          <a:lstStyle/>
          <a:p>
            <a:r>
              <a:rPr lang="en-US" sz="3800" smtClean="0">
                <a:effectLst/>
              </a:rPr>
              <a:t>Major Risks and Planned Response</a:t>
            </a:r>
          </a:p>
        </p:txBody>
      </p:sp>
      <p:graphicFrame>
        <p:nvGraphicFramePr>
          <p:cNvPr id="468995" name="Group 3"/>
          <p:cNvGraphicFramePr>
            <a:graphicFrameLocks noGrp="1"/>
          </p:cNvGraphicFramePr>
          <p:nvPr/>
        </p:nvGraphicFramePr>
        <p:xfrm>
          <a:off x="288925" y="1638300"/>
          <a:ext cx="8620125" cy="4506279"/>
        </p:xfrm>
        <a:graphic>
          <a:graphicData uri="http://schemas.openxmlformats.org/drawingml/2006/table">
            <a:tbl>
              <a:tblPr/>
              <a:tblGrid>
                <a:gridCol w="1001713"/>
                <a:gridCol w="2665412"/>
                <a:gridCol w="1063625"/>
                <a:gridCol w="901700"/>
                <a:gridCol w="2987675"/>
              </a:tblGrid>
              <a:tr h="28416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500" b="1"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Area</a:t>
                      </a:r>
                      <a:endParaRPr kumimoji="0" lang="en-US" altLang="ko-KR" sz="32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500" b="1"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Nature of Risk</a:t>
                      </a:r>
                      <a:endParaRPr kumimoji="0" lang="en-US" altLang="ko-KR" sz="32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500" b="1"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Probability</a:t>
                      </a:r>
                      <a:endParaRPr kumimoji="0" lang="en-US" altLang="ko-KR" sz="15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500" b="1"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Impact</a:t>
                      </a:r>
                      <a:endParaRPr kumimoji="0" lang="en-US" altLang="ko-KR" sz="32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500" b="1"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Planned Response (Owner)</a:t>
                      </a:r>
                      <a:endParaRPr kumimoji="0" lang="en-US" altLang="ko-KR" sz="32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60642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Technical</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Clock recovery may hit unforeseen technical problems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Low</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Medium</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Complete design asap</a:t>
                      </a:r>
                    </a:p>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Fully resource team (skills and numbers)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79475">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Schedule/ Resource</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Inability to hire right skills quickly to enable MPEG encoding work to proceed at optimum speed</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High</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Advertise soon</a:t>
                      </a:r>
                    </a:p>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endPar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151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Commercial</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Inability to negotiate customer X to manageable set of features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High</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Begin discussions soon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151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Market</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Korean market throws up new “MUST” features.</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Medium</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High</a:t>
                      </a:r>
                      <a:endParaRPr kumimoji="0" lang="en-US" altLang="ko-KR" sz="28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Stay awake</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151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Market</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Our doohickey is seen as an incomplete offering</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Low</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Medium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None</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1513">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Market</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Time to market for major features (e.g. Reaction of existing customers to date for availability of 4 port card)</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High</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Medium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Test with field</a:t>
                      </a:r>
                    </a:p>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Keep them close – involve in design.</a:t>
                      </a:r>
                    </a:p>
                    <a:p>
                      <a:pPr marL="111125" marR="0" lvl="0" indent="-111125" algn="l" defTabSz="914400" rtl="0" eaLnBrk="0" fontAlgn="base" latinLnBrk="0" hangingPunct="0">
                        <a:lnSpc>
                          <a:spcPct val="100000"/>
                        </a:lnSpc>
                        <a:spcBef>
                          <a:spcPct val="0"/>
                        </a:spcBef>
                        <a:spcAft>
                          <a:spcPct val="0"/>
                        </a:spcAft>
                        <a:buClr>
                          <a:schemeClr val="bg2"/>
                        </a:buClr>
                        <a:buSzPct val="75000"/>
                        <a:buFont typeface="Wingdings" pitchFamily="2" charset="2"/>
                        <a:buChar char="n"/>
                        <a:tabLst/>
                      </a:pPr>
                      <a:r>
                        <a:rPr kumimoji="0" lang="en-US" altLang="ko-KR" sz="1300" b="0" i="0" u="none" strike="noStrike" cap="none" normalizeH="0" baseline="0" smtClean="0">
                          <a:ln>
                            <a:noFill/>
                          </a:ln>
                          <a:solidFill>
                            <a:schemeClr val="tx1"/>
                          </a:solidFill>
                          <a:effectLst/>
                          <a:latin typeface="Times New Roman" pitchFamily="18" charset="0"/>
                          <a:ea typeface="Gulim" pitchFamily="34" charset="-127"/>
                          <a:cs typeface="Times New Roman" pitchFamily="18" charset="0"/>
                        </a:rPr>
                        <a:t>Sign up to adopt early.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4085" name="Text Box 66"/>
          <p:cNvSpPr txBox="1">
            <a:spLocks noChangeArrowheads="1"/>
          </p:cNvSpPr>
          <p:nvPr/>
        </p:nvSpPr>
        <p:spPr bwMode="auto">
          <a:xfrm>
            <a:off x="4695825" y="1189038"/>
            <a:ext cx="4206875" cy="376237"/>
          </a:xfrm>
          <a:prstGeom prst="rect">
            <a:avLst/>
          </a:prstGeom>
          <a:solidFill>
            <a:srgbClr val="FF0000"/>
          </a:solidFill>
          <a:ln w="9525" algn="ctr">
            <a:solidFill>
              <a:schemeClr val="tx1"/>
            </a:solidFill>
            <a:miter lim="800000"/>
            <a:headEnd/>
            <a:tailEnd/>
          </a:ln>
        </p:spPr>
        <p:txBody>
          <a:bodyPr>
            <a:spAutoFit/>
          </a:bodyPr>
          <a:lstStyle/>
          <a:p>
            <a:pPr algn="ctr" eaLnBrk="0" hangingPunct="0">
              <a:spcBef>
                <a:spcPct val="50000"/>
              </a:spcBef>
            </a:pPr>
            <a:r>
              <a:rPr lang="en-GB" sz="1800" b="1">
                <a:solidFill>
                  <a:srgbClr val="000000"/>
                </a:solidFill>
                <a:latin typeface="Times" charset="0"/>
              </a:rPr>
              <a:t>High/High precludes “Go” decision</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45059"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45060" name="Rectangle 5"/>
          <p:cNvSpPr>
            <a:spLocks noChangeArrowheads="1"/>
          </p:cNvSpPr>
          <p:nvPr/>
        </p:nvSpPr>
        <p:spPr bwMode="auto">
          <a:xfrm>
            <a:off x="1238250" y="4699000"/>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457200"/>
            <a:ext cx="8229600" cy="565150"/>
          </a:xfrm>
          <a:noFill/>
        </p:spPr>
        <p:txBody>
          <a:bodyPr/>
          <a:lstStyle/>
          <a:p>
            <a:r>
              <a:rPr lang="en-GB" sz="3800" smtClean="0">
                <a:effectLst/>
              </a:rPr>
              <a:t>Approvals</a:t>
            </a:r>
          </a:p>
        </p:txBody>
      </p:sp>
      <p:graphicFrame>
        <p:nvGraphicFramePr>
          <p:cNvPr id="433203" name="Group 51"/>
          <p:cNvGraphicFramePr>
            <a:graphicFrameLocks noGrp="1"/>
          </p:cNvGraphicFramePr>
          <p:nvPr/>
        </p:nvGraphicFramePr>
        <p:xfrm>
          <a:off x="654050" y="1166813"/>
          <a:ext cx="7493000" cy="4853940"/>
        </p:xfrm>
        <a:graphic>
          <a:graphicData uri="http://schemas.openxmlformats.org/drawingml/2006/table">
            <a:tbl>
              <a:tblPr/>
              <a:tblGrid>
                <a:gridCol w="4468813"/>
                <a:gridCol w="3024187"/>
              </a:tblGrid>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2000" b="1" i="0" u="none" strike="noStrike" cap="none" normalizeH="0" baseline="0" smtClean="0">
                          <a:ln>
                            <a:noFill/>
                          </a:ln>
                          <a:solidFill>
                            <a:srgbClr val="FFFFFF"/>
                          </a:solidFill>
                          <a:effectLst/>
                          <a:latin typeface="Arial" pitchFamily="34" charset="0"/>
                        </a:rPr>
                        <a:t>Dept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2000" b="1" i="0" u="none" strike="noStrike" cap="none" normalizeH="0" baseline="0" smtClean="0">
                          <a:ln>
                            <a:noFill/>
                          </a:ln>
                          <a:solidFill>
                            <a:srgbClr val="FFFFFF"/>
                          </a:solidFill>
                          <a:effectLst/>
                          <a:latin typeface="Arial" pitchFamily="34" charset="0"/>
                        </a:rPr>
                        <a:t>Approval:  Go/No 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EMEA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NAM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CALA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APAC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CEO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CTO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Finance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Marketing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Support Maintenance &amp; Test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0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r>
                        <a:rPr kumimoji="0" lang="en-GB" sz="1800" b="0" i="0" u="none" strike="noStrike" cap="none" normalizeH="0" baseline="0" smtClean="0">
                          <a:ln>
                            <a:noFill/>
                          </a:ln>
                          <a:solidFill>
                            <a:srgbClr val="4F5050"/>
                          </a:solidFill>
                          <a:effectLst/>
                          <a:latin typeface="Arial" pitchFamily="34" charset="0"/>
                        </a:rPr>
                        <a:t>Product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 typeface="Wingdings" pitchFamily="2" charset="2"/>
                        <a:buNone/>
                        <a:tabLst/>
                      </a:pPr>
                      <a:endParaRPr kumimoji="0" lang="en-US" sz="1800" b="0" i="0" u="none" strike="noStrike" cap="none" normalizeH="0" baseline="0" smtClean="0">
                        <a:ln>
                          <a:noFill/>
                        </a:ln>
                        <a:solidFill>
                          <a:srgbClr val="4F505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9"/>
                    </a:solidFill>
                  </a:tcPr>
                </a:tc>
              </a:tr>
            </a:tbl>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descr="Large feature creep.gif"/>
          <p:cNvPicPr>
            <a:picLocks noChangeAspect="1"/>
          </p:cNvPicPr>
          <p:nvPr/>
        </p:nvPicPr>
        <p:blipFill>
          <a:blip r:embed="rId2"/>
          <a:srcRect/>
          <a:stretch>
            <a:fillRect/>
          </a:stretch>
        </p:blipFill>
        <p:spPr bwMode="auto">
          <a:xfrm>
            <a:off x="1263650" y="1025525"/>
            <a:ext cx="4400550" cy="5410200"/>
          </a:xfrm>
          <a:prstGeom prst="rect">
            <a:avLst/>
          </a:prstGeom>
          <a:noFill/>
          <a:ln w="9525">
            <a:noFill/>
            <a:miter lim="800000"/>
            <a:headEnd/>
            <a:tailEnd/>
          </a:ln>
        </p:spPr>
      </p:pic>
      <p:sp>
        <p:nvSpPr>
          <p:cNvPr id="9" name="TextBox 8"/>
          <p:cNvSpPr txBox="1"/>
          <p:nvPr/>
        </p:nvSpPr>
        <p:spPr>
          <a:xfrm>
            <a:off x="4749800" y="1471613"/>
            <a:ext cx="3348038" cy="769937"/>
          </a:xfrm>
          <a:prstGeom prst="rect">
            <a:avLst/>
          </a:prstGeom>
          <a:noFill/>
        </p:spPr>
        <p:txBody>
          <a:bodyPr>
            <a:spAutoFit/>
          </a:bodyPr>
          <a:lstStyle/>
          <a:p>
            <a:pPr>
              <a:defRPr/>
            </a:pPr>
            <a:r>
              <a:rPr lang="en-GB" sz="4400" dirty="0">
                <a:solidFill>
                  <a:schemeClr val="accent3">
                    <a:lumMod val="50000"/>
                  </a:schemeClr>
                </a:solidFill>
                <a:latin typeface="Georgia" pitchFamily="18" charset="0"/>
              </a:rPr>
              <a:t>Questions?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266700" y="285750"/>
            <a:ext cx="8153400" cy="1066800"/>
          </a:xfrm>
          <a:noFill/>
        </p:spPr>
        <p:txBody>
          <a:bodyPr/>
          <a:lstStyle/>
          <a:p>
            <a:r>
              <a:rPr lang="en-GB" sz="3800" smtClean="0">
                <a:effectLst/>
              </a:rPr>
              <a:t>Concept Commit Objectives</a:t>
            </a:r>
          </a:p>
        </p:txBody>
      </p:sp>
      <p:sp>
        <p:nvSpPr>
          <p:cNvPr id="3" name="Trapezoid 2"/>
          <p:cNvSpPr/>
          <p:nvPr/>
        </p:nvSpPr>
        <p:spPr bwMode="auto">
          <a:xfrm rot="5400000">
            <a:off x="-545306" y="2072482"/>
            <a:ext cx="5006975" cy="3436937"/>
          </a:xfrm>
          <a:prstGeom prst="trapezoid">
            <a:avLst>
              <a:gd name="adj" fmla="val 56105"/>
            </a:avLst>
          </a:prstGeom>
          <a:solidFill>
            <a:srgbClr val="00B0F0"/>
          </a:solidFill>
          <a:ln w="12700" cap="flat" cmpd="sng" algn="ctr">
            <a:solidFill>
              <a:schemeClr val="tx1"/>
            </a:solidFill>
            <a:prstDash val="solid"/>
            <a:round/>
            <a:headEnd type="none" w="sm" len="sm"/>
            <a:tailEnd type="none" w="sm" len="sm"/>
          </a:ln>
          <a:effectLst/>
        </p:spPr>
        <p:txBody>
          <a:bodyPr wrap="none" lIns="45720" rIns="45720" anchor="ctr"/>
          <a:lstStyle/>
          <a:p>
            <a:pPr algn="ctr">
              <a:lnSpc>
                <a:spcPct val="85000"/>
              </a:lnSpc>
              <a:defRPr/>
            </a:pPr>
            <a:endParaRPr lang="en-GB" sz="1800"/>
          </a:p>
        </p:txBody>
      </p:sp>
      <p:sp>
        <p:nvSpPr>
          <p:cNvPr id="4" name="Trapezoid 3"/>
          <p:cNvSpPr/>
          <p:nvPr/>
        </p:nvSpPr>
        <p:spPr bwMode="auto">
          <a:xfrm rot="5400000">
            <a:off x="4010819" y="2883694"/>
            <a:ext cx="1150937" cy="1819275"/>
          </a:xfrm>
          <a:prstGeom prst="trapezoid">
            <a:avLst>
              <a:gd name="adj" fmla="val 9454"/>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12700" cap="flat" cmpd="sng" algn="ctr">
            <a:solidFill>
              <a:schemeClr val="tx1"/>
            </a:solidFill>
            <a:prstDash val="solid"/>
            <a:round/>
            <a:headEnd type="none" w="sm" len="sm"/>
            <a:tailEnd type="none" w="sm" len="sm"/>
          </a:ln>
          <a:effectLst/>
        </p:spPr>
        <p:txBody>
          <a:bodyPr wrap="none" lIns="45720" rIns="45720" anchor="ctr"/>
          <a:lstStyle/>
          <a:p>
            <a:pPr algn="ctr">
              <a:lnSpc>
                <a:spcPct val="85000"/>
              </a:lnSpc>
              <a:defRPr/>
            </a:pPr>
            <a:endParaRPr lang="en-GB" sz="1800" dirty="0"/>
          </a:p>
        </p:txBody>
      </p:sp>
      <p:sp>
        <p:nvSpPr>
          <p:cNvPr id="9221" name="Down Arrow 4"/>
          <p:cNvSpPr>
            <a:spLocks noChangeArrowheads="1"/>
          </p:cNvSpPr>
          <p:nvPr/>
        </p:nvSpPr>
        <p:spPr bwMode="auto">
          <a:xfrm>
            <a:off x="3557588" y="1955800"/>
            <a:ext cx="287337" cy="1185863"/>
          </a:xfrm>
          <a:prstGeom prst="downArrow">
            <a:avLst>
              <a:gd name="adj1" fmla="val 50000"/>
              <a:gd name="adj2" fmla="val 50117"/>
            </a:avLst>
          </a:prstGeom>
          <a:solidFill>
            <a:srgbClr val="C0C0C0"/>
          </a:solidFill>
          <a:ln w="12700" algn="ctr">
            <a:solidFill>
              <a:schemeClr val="tx1"/>
            </a:solidFill>
            <a:round/>
            <a:headEnd type="none" w="sm" len="sm"/>
            <a:tailEnd type="none" w="sm" len="sm"/>
          </a:ln>
        </p:spPr>
        <p:txBody>
          <a:bodyPr wrap="none" lIns="45720" rIns="45720" anchor="ctr"/>
          <a:lstStyle/>
          <a:p>
            <a:pPr algn="ctr">
              <a:lnSpc>
                <a:spcPct val="85000"/>
              </a:lnSpc>
            </a:pPr>
            <a:endParaRPr lang="en-US" sz="1800"/>
          </a:p>
        </p:txBody>
      </p:sp>
      <p:sp>
        <p:nvSpPr>
          <p:cNvPr id="9222" name="TextBox 5"/>
          <p:cNvSpPr txBox="1">
            <a:spLocks noChangeArrowheads="1"/>
          </p:cNvSpPr>
          <p:nvPr/>
        </p:nvSpPr>
        <p:spPr bwMode="auto">
          <a:xfrm>
            <a:off x="3117850" y="1455738"/>
            <a:ext cx="1133475" cy="563562"/>
          </a:xfrm>
          <a:prstGeom prst="rect">
            <a:avLst/>
          </a:prstGeom>
          <a:noFill/>
          <a:ln w="9525">
            <a:noFill/>
            <a:miter lim="800000"/>
            <a:headEnd/>
            <a:tailEnd/>
          </a:ln>
        </p:spPr>
        <p:txBody>
          <a:bodyPr>
            <a:spAutoFit/>
          </a:bodyPr>
          <a:lstStyle/>
          <a:p>
            <a:pPr algn="ctr">
              <a:lnSpc>
                <a:spcPct val="85000"/>
              </a:lnSpc>
            </a:pPr>
            <a:r>
              <a:rPr lang="en-GB" sz="1800"/>
              <a:t>Concept</a:t>
            </a:r>
            <a:br>
              <a:rPr lang="en-GB" sz="1800"/>
            </a:br>
            <a:r>
              <a:rPr lang="en-GB" sz="1800"/>
              <a:t>Commit</a:t>
            </a:r>
          </a:p>
        </p:txBody>
      </p:sp>
      <p:sp>
        <p:nvSpPr>
          <p:cNvPr id="9223" name="Down Arrow 6"/>
          <p:cNvSpPr>
            <a:spLocks noChangeArrowheads="1"/>
          </p:cNvSpPr>
          <p:nvPr/>
        </p:nvSpPr>
        <p:spPr bwMode="auto">
          <a:xfrm>
            <a:off x="5335588" y="2074863"/>
            <a:ext cx="287337" cy="1184275"/>
          </a:xfrm>
          <a:prstGeom prst="downArrow">
            <a:avLst>
              <a:gd name="adj1" fmla="val 50000"/>
              <a:gd name="adj2" fmla="val 50050"/>
            </a:avLst>
          </a:prstGeom>
          <a:solidFill>
            <a:srgbClr val="C0C0C0"/>
          </a:solidFill>
          <a:ln w="12700" algn="ctr">
            <a:solidFill>
              <a:schemeClr val="tx1"/>
            </a:solidFill>
            <a:round/>
            <a:headEnd type="none" w="sm" len="sm"/>
            <a:tailEnd type="none" w="sm" len="sm"/>
          </a:ln>
        </p:spPr>
        <p:txBody>
          <a:bodyPr wrap="none" lIns="45720" rIns="45720" anchor="ctr"/>
          <a:lstStyle/>
          <a:p>
            <a:pPr algn="ctr">
              <a:lnSpc>
                <a:spcPct val="85000"/>
              </a:lnSpc>
            </a:pPr>
            <a:endParaRPr lang="en-US" sz="1800"/>
          </a:p>
        </p:txBody>
      </p:sp>
      <p:sp>
        <p:nvSpPr>
          <p:cNvPr id="9224" name="TextBox 7"/>
          <p:cNvSpPr txBox="1">
            <a:spLocks noChangeArrowheads="1"/>
          </p:cNvSpPr>
          <p:nvPr/>
        </p:nvSpPr>
        <p:spPr bwMode="auto">
          <a:xfrm>
            <a:off x="4683125" y="1498600"/>
            <a:ext cx="1584325" cy="563563"/>
          </a:xfrm>
          <a:prstGeom prst="rect">
            <a:avLst/>
          </a:prstGeom>
          <a:noFill/>
          <a:ln w="9525">
            <a:noFill/>
            <a:miter lim="800000"/>
            <a:headEnd/>
            <a:tailEnd/>
          </a:ln>
        </p:spPr>
        <p:txBody>
          <a:bodyPr>
            <a:spAutoFit/>
          </a:bodyPr>
          <a:lstStyle/>
          <a:p>
            <a:pPr algn="ctr">
              <a:lnSpc>
                <a:spcPct val="85000"/>
              </a:lnSpc>
            </a:pPr>
            <a:r>
              <a:rPr lang="en-GB" sz="1800"/>
              <a:t>Development</a:t>
            </a:r>
            <a:br>
              <a:rPr lang="en-GB" sz="1800"/>
            </a:br>
            <a:r>
              <a:rPr lang="en-GB" sz="1800"/>
              <a:t>Commit</a:t>
            </a:r>
          </a:p>
        </p:txBody>
      </p:sp>
      <p:sp>
        <p:nvSpPr>
          <p:cNvPr id="9" name="Trapezoid 8"/>
          <p:cNvSpPr/>
          <p:nvPr/>
        </p:nvSpPr>
        <p:spPr bwMode="auto">
          <a:xfrm rot="5400000">
            <a:off x="6550025" y="2273300"/>
            <a:ext cx="931863" cy="3040063"/>
          </a:xfrm>
          <a:prstGeom prst="trapezoid">
            <a:avLst>
              <a:gd name="adj" fmla="val 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12700" cap="flat" cmpd="sng" algn="ctr">
            <a:solidFill>
              <a:schemeClr val="tx1"/>
            </a:solidFill>
            <a:prstDash val="solid"/>
            <a:round/>
            <a:headEnd type="none" w="sm" len="sm"/>
            <a:tailEnd type="none" w="sm" len="sm"/>
          </a:ln>
          <a:effectLst/>
        </p:spPr>
        <p:txBody>
          <a:bodyPr wrap="none" lIns="45720" rIns="45720" anchor="ctr"/>
          <a:lstStyle/>
          <a:p>
            <a:pPr algn="ctr">
              <a:lnSpc>
                <a:spcPct val="85000"/>
              </a:lnSpc>
              <a:defRPr/>
            </a:pPr>
            <a:endParaRPr lang="en-GB" sz="1800"/>
          </a:p>
        </p:txBody>
      </p:sp>
      <p:sp>
        <p:nvSpPr>
          <p:cNvPr id="10" name="TextBox 9"/>
          <p:cNvSpPr txBox="1"/>
          <p:nvPr/>
        </p:nvSpPr>
        <p:spPr>
          <a:xfrm>
            <a:off x="1424240" y="3056467"/>
            <a:ext cx="1566333" cy="1505027"/>
          </a:xfrm>
          <a:prstGeom prst="rect">
            <a:avLst/>
          </a:prstGeom>
          <a:noFill/>
        </p:spPr>
        <p:txBody>
          <a:bodyPr>
            <a:spAutoFit/>
          </a:bodyPr>
          <a:lstStyle/>
          <a:p>
            <a:pPr algn="ctr">
              <a:lnSpc>
                <a:spcPct val="85000"/>
              </a:lnSpc>
              <a:defRPr/>
            </a:pPr>
            <a: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t>Eliminate all by the most clearly justified product investments</a:t>
            </a:r>
          </a:p>
        </p:txBody>
      </p:sp>
      <p:sp>
        <p:nvSpPr>
          <p:cNvPr id="13" name="TextBox 12"/>
          <p:cNvSpPr txBox="1"/>
          <p:nvPr/>
        </p:nvSpPr>
        <p:spPr>
          <a:xfrm>
            <a:off x="3648635" y="3475816"/>
            <a:ext cx="1855694" cy="563231"/>
          </a:xfrm>
          <a:prstGeom prst="rect">
            <a:avLst/>
          </a:prstGeom>
          <a:noFill/>
        </p:spPr>
        <p:txBody>
          <a:bodyPr>
            <a:spAutoFit/>
          </a:bodyPr>
          <a:lstStyle/>
          <a:p>
            <a:pPr algn="ctr">
              <a:lnSpc>
                <a:spcPct val="85000"/>
              </a:lnSpc>
              <a:defRPr/>
            </a:pPr>
            <a: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t>Refine, analyse and cost</a:t>
            </a:r>
          </a:p>
        </p:txBody>
      </p:sp>
      <p:sp>
        <p:nvSpPr>
          <p:cNvPr id="9228" name="TextBox 13"/>
          <p:cNvSpPr txBox="1">
            <a:spLocks noChangeArrowheads="1"/>
          </p:cNvSpPr>
          <p:nvPr/>
        </p:nvSpPr>
        <p:spPr bwMode="auto">
          <a:xfrm rot="-5400000">
            <a:off x="4309269" y="3658394"/>
            <a:ext cx="493712" cy="2120900"/>
          </a:xfrm>
          <a:prstGeom prst="rect">
            <a:avLst/>
          </a:prstGeom>
          <a:noFill/>
          <a:ln w="9525">
            <a:noFill/>
            <a:miter lim="800000"/>
            <a:headEnd/>
            <a:tailEnd/>
          </a:ln>
        </p:spPr>
        <p:txBody>
          <a:bodyPr>
            <a:spAutoFit/>
          </a:bodyPr>
          <a:lstStyle/>
          <a:p>
            <a:pPr algn="ctr">
              <a:lnSpc>
                <a:spcPct val="85000"/>
              </a:lnSpc>
            </a:pPr>
            <a:r>
              <a:rPr lang="en-GB" sz="15500">
                <a:latin typeface="Architect" pitchFamily="2" charset="0"/>
              </a:rPr>
              <a:t>{</a:t>
            </a:r>
          </a:p>
        </p:txBody>
      </p:sp>
      <p:sp>
        <p:nvSpPr>
          <p:cNvPr id="9229" name="TextBox 14"/>
          <p:cNvSpPr txBox="1">
            <a:spLocks noChangeArrowheads="1"/>
          </p:cNvSpPr>
          <p:nvPr/>
        </p:nvSpPr>
        <p:spPr bwMode="auto">
          <a:xfrm>
            <a:off x="3359150" y="5049838"/>
            <a:ext cx="2584450" cy="561975"/>
          </a:xfrm>
          <a:prstGeom prst="rect">
            <a:avLst/>
          </a:prstGeom>
          <a:noFill/>
          <a:ln w="9525">
            <a:noFill/>
            <a:miter lim="800000"/>
            <a:headEnd/>
            <a:tailEnd/>
          </a:ln>
        </p:spPr>
        <p:txBody>
          <a:bodyPr>
            <a:spAutoFit/>
          </a:bodyPr>
          <a:lstStyle/>
          <a:p>
            <a:pPr algn="ctr">
              <a:lnSpc>
                <a:spcPct val="85000"/>
              </a:lnSpc>
            </a:pPr>
            <a:r>
              <a:rPr lang="en-GB" sz="1800"/>
              <a:t>You can take away but you shouldn’t add</a:t>
            </a:r>
          </a:p>
        </p:txBody>
      </p:sp>
      <p:sp>
        <p:nvSpPr>
          <p:cNvPr id="9230" name="Left-Right Arrow 15"/>
          <p:cNvSpPr>
            <a:spLocks noChangeArrowheads="1"/>
          </p:cNvSpPr>
          <p:nvPr/>
        </p:nvSpPr>
        <p:spPr bwMode="auto">
          <a:xfrm>
            <a:off x="3706813" y="2474913"/>
            <a:ext cx="1770062" cy="338137"/>
          </a:xfrm>
          <a:prstGeom prst="leftRightArrow">
            <a:avLst>
              <a:gd name="adj1" fmla="val 50000"/>
              <a:gd name="adj2" fmla="val 49997"/>
            </a:avLst>
          </a:prstGeom>
          <a:noFill/>
          <a:ln w="12700" algn="ctr">
            <a:solidFill>
              <a:schemeClr val="tx1"/>
            </a:solidFill>
            <a:round/>
            <a:headEnd type="none" w="sm" len="sm"/>
            <a:tailEnd type="none" w="sm" len="sm"/>
          </a:ln>
        </p:spPr>
        <p:txBody>
          <a:bodyPr wrap="none" lIns="45720" rIns="45720" anchor="ctr"/>
          <a:lstStyle/>
          <a:p>
            <a:pPr algn="ctr">
              <a:lnSpc>
                <a:spcPct val="85000"/>
              </a:lnSpc>
            </a:pPr>
            <a:r>
              <a:rPr lang="en-GB"/>
              <a:t>Definition and Planning</a:t>
            </a:r>
          </a:p>
        </p:txBody>
      </p:sp>
      <p:sp>
        <p:nvSpPr>
          <p:cNvPr id="9231" name="Left-Right Arrow 16"/>
          <p:cNvSpPr>
            <a:spLocks noChangeArrowheads="1"/>
          </p:cNvSpPr>
          <p:nvPr/>
        </p:nvSpPr>
        <p:spPr bwMode="auto">
          <a:xfrm>
            <a:off x="5529263" y="2478088"/>
            <a:ext cx="2889250" cy="338137"/>
          </a:xfrm>
          <a:prstGeom prst="leftRightArrow">
            <a:avLst>
              <a:gd name="adj1" fmla="val 50000"/>
              <a:gd name="adj2" fmla="val 49962"/>
            </a:avLst>
          </a:prstGeom>
          <a:noFill/>
          <a:ln w="12700" algn="ctr">
            <a:solidFill>
              <a:schemeClr val="tx1"/>
            </a:solidFill>
            <a:round/>
            <a:headEnd type="none" w="sm" len="sm"/>
            <a:tailEnd type="none" w="sm" len="sm"/>
          </a:ln>
        </p:spPr>
        <p:txBody>
          <a:bodyPr wrap="none" lIns="45720" rIns="45720" anchor="ctr"/>
          <a:lstStyle/>
          <a:p>
            <a:pPr algn="ctr">
              <a:lnSpc>
                <a:spcPct val="85000"/>
              </a:lnSpc>
            </a:pPr>
            <a:r>
              <a:rPr lang="en-GB"/>
              <a:t>Development</a:t>
            </a:r>
          </a:p>
        </p:txBody>
      </p:sp>
      <p:sp>
        <p:nvSpPr>
          <p:cNvPr id="19" name="TextBox 18"/>
          <p:cNvSpPr txBox="1"/>
          <p:nvPr/>
        </p:nvSpPr>
        <p:spPr>
          <a:xfrm>
            <a:off x="6247296" y="3607167"/>
            <a:ext cx="1566333" cy="327782"/>
          </a:xfrm>
          <a:prstGeom prst="rect">
            <a:avLst/>
          </a:prstGeom>
          <a:noFill/>
        </p:spPr>
        <p:txBody>
          <a:bodyPr>
            <a:spAutoFit/>
          </a:bodyPr>
          <a:lstStyle/>
          <a:p>
            <a:pPr algn="ctr">
              <a:lnSpc>
                <a:spcPct val="85000"/>
              </a:lnSpc>
              <a:defRPr/>
            </a:pPr>
            <a: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t>Implement</a:t>
            </a:r>
          </a:p>
        </p:txBody>
      </p:sp>
      <p:sp>
        <p:nvSpPr>
          <p:cNvPr id="9233" name="TextBox 19"/>
          <p:cNvSpPr txBox="1">
            <a:spLocks noChangeArrowheads="1"/>
          </p:cNvSpPr>
          <p:nvPr/>
        </p:nvSpPr>
        <p:spPr bwMode="auto">
          <a:xfrm>
            <a:off x="1322388" y="5724525"/>
            <a:ext cx="7662862" cy="563563"/>
          </a:xfrm>
          <a:prstGeom prst="rect">
            <a:avLst/>
          </a:prstGeom>
          <a:noFill/>
          <a:ln w="9525">
            <a:noFill/>
            <a:miter lim="800000"/>
            <a:headEnd/>
            <a:tailEnd/>
          </a:ln>
        </p:spPr>
        <p:txBody>
          <a:bodyPr>
            <a:spAutoFit/>
          </a:bodyPr>
          <a:lstStyle/>
          <a:p>
            <a:pPr algn="ctr">
              <a:lnSpc>
                <a:spcPct val="85000"/>
              </a:lnSpc>
            </a:pPr>
            <a:r>
              <a:rPr lang="en-GB" sz="1800" i="1"/>
              <a:t>Specification, design and estimation is a very expensive task – must focus only on those items with high probability of inclusion in final release</a:t>
            </a:r>
          </a:p>
        </p:txBody>
      </p:sp>
      <p:sp>
        <p:nvSpPr>
          <p:cNvPr id="9234" name="Rectangular Callout 20"/>
          <p:cNvSpPr>
            <a:spLocks noChangeArrowheads="1"/>
          </p:cNvSpPr>
          <p:nvPr/>
        </p:nvSpPr>
        <p:spPr bwMode="auto">
          <a:xfrm>
            <a:off x="6421438" y="4602163"/>
            <a:ext cx="1878012" cy="735012"/>
          </a:xfrm>
          <a:prstGeom prst="wedgeRectCallout">
            <a:avLst>
              <a:gd name="adj1" fmla="val -97551"/>
              <a:gd name="adj2" fmla="val -91556"/>
            </a:avLst>
          </a:prstGeom>
          <a:noFill/>
          <a:ln w="12700" algn="ctr">
            <a:solidFill>
              <a:schemeClr val="tx1"/>
            </a:solidFill>
            <a:round/>
            <a:headEnd type="none" w="sm" len="sm"/>
            <a:tailEnd type="none" w="sm" len="sm"/>
          </a:ln>
        </p:spPr>
        <p:txBody>
          <a:bodyPr wrap="none" lIns="45720" rIns="45720" anchor="ctr"/>
          <a:lstStyle/>
          <a:p>
            <a:pPr algn="ctr">
              <a:lnSpc>
                <a:spcPct val="85000"/>
              </a:lnSpc>
            </a:pPr>
            <a:r>
              <a:rPr lang="en-GB" sz="1800"/>
              <a:t>Set release date</a:t>
            </a:r>
            <a:br>
              <a:rPr lang="en-GB" sz="1800"/>
            </a:br>
            <a:r>
              <a:rPr lang="en-GB" sz="1800"/>
              <a:t>and Scope</a:t>
            </a:r>
          </a:p>
        </p:txBody>
      </p:sp>
      <p:sp>
        <p:nvSpPr>
          <p:cNvPr id="9235" name="Rectangular Callout 20"/>
          <p:cNvSpPr>
            <a:spLocks noChangeArrowheads="1"/>
          </p:cNvSpPr>
          <p:nvPr/>
        </p:nvSpPr>
        <p:spPr bwMode="auto">
          <a:xfrm>
            <a:off x="1030288" y="1346200"/>
            <a:ext cx="2111375" cy="752475"/>
          </a:xfrm>
          <a:prstGeom prst="wedgeRectCallout">
            <a:avLst>
              <a:gd name="adj1" fmla="val 74296"/>
              <a:gd name="adj2" fmla="val 197625"/>
            </a:avLst>
          </a:prstGeom>
          <a:noFill/>
          <a:ln w="12700" algn="ctr">
            <a:solidFill>
              <a:schemeClr val="tx1"/>
            </a:solidFill>
            <a:round/>
            <a:headEnd type="none" w="sm" len="sm"/>
            <a:tailEnd type="none" w="sm" len="sm"/>
          </a:ln>
        </p:spPr>
        <p:txBody>
          <a:bodyPr wrap="none" lIns="45720" rIns="45720" anchor="ctr"/>
          <a:lstStyle/>
          <a:p>
            <a:pPr algn="ctr">
              <a:lnSpc>
                <a:spcPct val="85000"/>
              </a:lnSpc>
            </a:pPr>
            <a:r>
              <a:rPr lang="en-GB" sz="1800"/>
              <a:t>Loosely set release</a:t>
            </a:r>
            <a:br>
              <a:rPr lang="en-GB" sz="1800"/>
            </a:br>
            <a:r>
              <a:rPr lang="en-GB" sz="1800"/>
              <a:t>date and Scope</a:t>
            </a:r>
          </a:p>
        </p:txBody>
      </p:sp>
      <p:sp>
        <p:nvSpPr>
          <p:cNvPr id="20" name="Heart 19"/>
          <p:cNvSpPr/>
          <p:nvPr/>
        </p:nvSpPr>
        <p:spPr bwMode="auto">
          <a:xfrm>
            <a:off x="6701051" y="750628"/>
            <a:ext cx="2006221" cy="1610436"/>
          </a:xfrm>
          <a:prstGeom prst="heart">
            <a:avLst/>
          </a:prstGeom>
          <a:solidFill>
            <a:srgbClr val="FF0000"/>
          </a:solidFill>
          <a:ln w="12700" cap="flat" cmpd="sng" algn="ctr">
            <a:solidFill>
              <a:schemeClr val="tx1"/>
            </a:solidFill>
            <a:prstDash val="solid"/>
            <a:round/>
            <a:headEnd type="none" w="sm" len="sm"/>
            <a:tailEnd type="none" w="sm" len="sm"/>
          </a:ln>
          <a:effectLst>
            <a:glow rad="101600">
              <a:schemeClr val="accent6">
                <a:satMod val="175000"/>
                <a:alpha val="40000"/>
              </a:schemeClr>
            </a:glow>
          </a:effectLst>
          <a:scene3d>
            <a:camera prst="orthographicFront"/>
            <a:lightRig rig="threePt" dir="t"/>
          </a:scene3d>
          <a:sp3d>
            <a:bevelT/>
          </a:sp3d>
        </p:spPr>
        <p:txBody>
          <a:bodyPr wrap="none" lIns="45720" rIns="45720" anchor="ctr"/>
          <a:lstStyle/>
          <a:p>
            <a:pPr algn="ctr">
              <a:lnSpc>
                <a:spcPct val="85000"/>
              </a:lnSpc>
              <a:defRPr/>
            </a:pPr>
            <a: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t>Collective</a:t>
            </a:r>
            <a:b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rPr>
              <a:t>Decision</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58763" y="396875"/>
            <a:ext cx="8153400" cy="1066800"/>
          </a:xfrm>
        </p:spPr>
        <p:txBody>
          <a:bodyPr/>
          <a:lstStyle/>
          <a:p>
            <a:pPr eaLnBrk="1" hangingPunct="1">
              <a:defRPr/>
            </a:pPr>
            <a:r>
              <a:rPr lang="en-GB" sz="3500"/>
              <a:t>Disclaimer</a:t>
            </a:r>
          </a:p>
        </p:txBody>
      </p:sp>
      <p:sp>
        <p:nvSpPr>
          <p:cNvPr id="48131" name="Text Box 3"/>
          <p:cNvSpPr txBox="1">
            <a:spLocks noChangeArrowheads="1"/>
          </p:cNvSpPr>
          <p:nvPr/>
        </p:nvSpPr>
        <p:spPr bwMode="auto">
          <a:xfrm>
            <a:off x="400050" y="1416050"/>
            <a:ext cx="7874000" cy="4448175"/>
          </a:xfrm>
          <a:prstGeom prst="rect">
            <a:avLst/>
          </a:prstGeom>
          <a:noFill/>
          <a:ln w="12700" algn="ctr">
            <a:noFill/>
            <a:miter lim="800000"/>
            <a:headEnd type="none" w="sm" len="sm"/>
            <a:tailEnd type="none" w="sm" len="sm"/>
          </a:ln>
        </p:spPr>
        <p:txBody>
          <a:bodyPr lIns="45720" rIns="45720">
            <a:spAutoFit/>
          </a:bodyPr>
          <a:lstStyle/>
          <a:p>
            <a:pPr algn="ctr">
              <a:lnSpc>
                <a:spcPct val="85000"/>
              </a:lnSpc>
            </a:pPr>
            <a:r>
              <a:rPr lang="en-US" sz="2400" i="1">
                <a:solidFill>
                  <a:srgbClr val="00535D"/>
                </a:solidFill>
              </a:rPr>
              <a:t>Due to the forward-looking nature of this Roadmap, Feature-Creep includes information about products that are in the planning stage of development or that represent custom features or product enhancements. Functionality cited in this document that is not publicly available is discussed within the context of the strategic evolution of the proposed products. This document is for informational purposes only. The information in this document is provisional and is subject to change without notice. Nothing in this document should be considered as a commitment by Feature-Creep in relation to future functionality, release dates, product roadmaps or any other matter. Feature-Creep MAKES NO WARRANTIES, EXPRESS OR IMPLIED, IN THIS DOCUMENT.</a:t>
            </a:r>
            <a:endParaRPr lang="en-GB" sz="2400" i="1">
              <a:solidFill>
                <a:srgbClr val="00535D"/>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bwMode="gray">
          <a:xfrm>
            <a:off x="342900" y="160338"/>
            <a:ext cx="8153400" cy="1066800"/>
          </a:xfrm>
        </p:spPr>
        <p:txBody>
          <a:bodyPr/>
          <a:lstStyle/>
          <a:p>
            <a:pPr eaLnBrk="1" hangingPunct="1">
              <a:defRPr/>
            </a:pPr>
            <a:r>
              <a:rPr lang="en-US" sz="3500"/>
              <a:t>Feature Status Definitions</a:t>
            </a:r>
          </a:p>
        </p:txBody>
      </p:sp>
      <p:graphicFrame>
        <p:nvGraphicFramePr>
          <p:cNvPr id="106519" name="Group 23"/>
          <p:cNvGraphicFramePr>
            <a:graphicFrameLocks noGrp="1"/>
          </p:cNvGraphicFramePr>
          <p:nvPr/>
        </p:nvGraphicFramePr>
        <p:xfrm>
          <a:off x="211138" y="1022350"/>
          <a:ext cx="8686800" cy="5243513"/>
        </p:xfrm>
        <a:graphic>
          <a:graphicData uri="http://schemas.openxmlformats.org/drawingml/2006/table">
            <a:tbl>
              <a:tblPr/>
              <a:tblGrid>
                <a:gridCol w="2895600"/>
                <a:gridCol w="2895600"/>
                <a:gridCol w="2895600"/>
              </a:tblGrid>
              <a:tr h="6492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“Radar”</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“Concept Committed”</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“Development Committed”</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r>
              <a:tr h="4594225">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identified as a potential future feature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TBD (feature description)</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prioritized by the management team and it has been decided that we will spend additional resources to determine if it is technically feasible and fits within the product strategy</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More information required to determine the actual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Medium-Low</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targeted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Low</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completed a business case and most product and market requirements have been defined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Business Case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None/>
                        <a:tabLst/>
                      </a:pPr>
                      <a:r>
                        <a:rPr kumimoji="0" lang="en-US" sz="1200" b="0" i="0" u="none" strike="noStrike" cap="none" normalizeH="0" baseline="0" smtClean="0">
                          <a:ln>
                            <a:noFill/>
                          </a:ln>
                          <a:solidFill>
                            <a:schemeClr val="tx1"/>
                          </a:solidFill>
                          <a:effectLst/>
                          <a:latin typeface="Arial" charset="0"/>
                        </a:rPr>
                        <a:t>              Or</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Drafts of PRD and MRD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management team has approved resources to complete the product and market requirements, functional specifications, development and implementation plan, and perform any technical feasibility studies</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The management team has updated the “target release” </a:t>
                      </a:r>
                    </a:p>
                    <a:p>
                      <a:pPr marL="403225" marR="0" lvl="2" indent="-136525" algn="l" defTabSz="914400" rtl="0" eaLnBrk="1" fontAlgn="base" latinLnBrk="0" hangingPunct="1">
                        <a:lnSpc>
                          <a:spcPct val="85000"/>
                        </a:lnSpc>
                        <a:spcBef>
                          <a:spcPct val="15000"/>
                        </a:spcBef>
                        <a:spcAft>
                          <a:spcPct val="0"/>
                        </a:spcAft>
                        <a:buClr>
                          <a:schemeClr val="folHlink"/>
                        </a:buClr>
                        <a:buSzPct val="65000"/>
                        <a:buFontTx/>
                        <a:buChar char="•"/>
                        <a:tabLst/>
                      </a:pPr>
                      <a:r>
                        <a:rPr kumimoji="0" lang="en-US" sz="1200" b="0" i="0" u="none" strike="noStrike" cap="none" normalizeH="0" baseline="0" smtClean="0">
                          <a:ln>
                            <a:noFill/>
                          </a:ln>
                          <a:solidFill>
                            <a:schemeClr val="tx1"/>
                          </a:solidFill>
                          <a:effectLst/>
                          <a:latin typeface="Arial" charset="0"/>
                        </a:rPr>
                        <a:t>More information required to determine the actual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Medium-High</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targeted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approved to be developed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Business Plan</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PRD and MRD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Development and Implementation Plans</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Functional Specification</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A management team has approved resources to complete the development of the feature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The management team has placed the feature in a “locked” release</a:t>
                      </a:r>
                    </a:p>
                    <a:p>
                      <a:pPr marL="403225" marR="0" lvl="2" indent="-136525" algn="l" defTabSz="914400" rtl="0" eaLnBrk="1" fontAlgn="base" latinLnBrk="0" hangingPunct="1">
                        <a:lnSpc>
                          <a:spcPct val="85000"/>
                        </a:lnSpc>
                        <a:spcBef>
                          <a:spcPct val="15000"/>
                        </a:spcBef>
                        <a:spcAft>
                          <a:spcPct val="0"/>
                        </a:spcAft>
                        <a:buClr>
                          <a:schemeClr val="folHlink"/>
                        </a:buClr>
                        <a:buSzPct val="65000"/>
                        <a:buFontTx/>
                        <a:buChar char="•"/>
                        <a:tabLst/>
                      </a:pPr>
                      <a:r>
                        <a:rPr kumimoji="0" lang="en-US" sz="1200" b="0" i="0" u="none" strike="noStrike" cap="none" normalizeH="0" baseline="0" smtClean="0">
                          <a:ln>
                            <a:noFill/>
                          </a:ln>
                          <a:solidFill>
                            <a:schemeClr val="tx1"/>
                          </a:solidFill>
                          <a:effectLst/>
                          <a:latin typeface="Arial" charset="0"/>
                        </a:rPr>
                        <a:t>We are spending resource to ensure the feature is included in the “locked”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 High</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“locked”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High</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FFFFCC"/>
                    </a:solidFill>
                  </a:tcPr>
                </a:tc>
              </a:tr>
            </a:tbl>
          </a:graphicData>
        </a:graphic>
      </p:graphicFrame>
      <p:sp>
        <p:nvSpPr>
          <p:cNvPr id="49172" name="Text Box 20"/>
          <p:cNvSpPr txBox="1">
            <a:spLocks noChangeArrowheads="1"/>
          </p:cNvSpPr>
          <p:nvPr/>
        </p:nvSpPr>
        <p:spPr bwMode="auto">
          <a:xfrm>
            <a:off x="261938" y="5570538"/>
            <a:ext cx="8610600" cy="742950"/>
          </a:xfrm>
          <a:prstGeom prst="rect">
            <a:avLst/>
          </a:prstGeom>
          <a:solidFill>
            <a:schemeClr val="bg1">
              <a:alpha val="0"/>
            </a:schemeClr>
          </a:solidFill>
          <a:ln w="38100">
            <a:noFill/>
            <a:miter lim="800000"/>
            <a:headEnd/>
            <a:tailEnd/>
          </a:ln>
        </p:spPr>
        <p:txBody>
          <a:bodyPr lIns="45720" rIns="45720">
            <a:spAutoFit/>
          </a:bodyPr>
          <a:lstStyle/>
          <a:p>
            <a:pPr algn="ctr">
              <a:lnSpc>
                <a:spcPct val="85000"/>
              </a:lnSpc>
            </a:pPr>
            <a:r>
              <a:rPr lang="en-US" sz="900"/>
              <a:t>" </a:t>
            </a:r>
            <a:r>
              <a:rPr lang="en-US" sz="1000" i="1">
                <a:solidFill>
                  <a:srgbClr val="00535D"/>
                </a:solidFill>
                <a:latin typeface="Times" charset="0"/>
              </a:rPr>
              <a:t>Due to the forward-looking nature of this Roadmap, Feature-Creep includes information about products that are in the planning stage of development or that represent custom features or product enhancements. Functionality cited in this document that is not publicly available is discussed within the context of the strategic evolution of the proposed products. This document is for informational purposes only. The information in this document is provisional and is subject to change without notice. Nothing in this document should be considered as a commitment by Feature-Creep in relation to future functionality, release dates, product roadmaps or any other matter. Feature-Creep MAKES NO WARRANTIES, EXPRESS OR IMPLIED, IN THIS DOCUMENT. "</a:t>
            </a:r>
            <a:r>
              <a:rPr lang="en-US" sz="900"/>
              <a:t> </a:t>
            </a:r>
          </a:p>
        </p:txBody>
      </p:sp>
    </p:spTree>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32" name="Group 88"/>
          <p:cNvGraphicFramePr>
            <a:graphicFrameLocks noGrp="1"/>
          </p:cNvGraphicFramePr>
          <p:nvPr/>
        </p:nvGraphicFramePr>
        <p:xfrm>
          <a:off x="160338" y="1182688"/>
          <a:ext cx="8837612" cy="4780852"/>
        </p:xfrm>
        <a:graphic>
          <a:graphicData uri="http://schemas.openxmlformats.org/drawingml/2006/table">
            <a:tbl>
              <a:tblPr/>
              <a:tblGrid>
                <a:gridCol w="969962"/>
                <a:gridCol w="2459038"/>
                <a:gridCol w="2454275"/>
                <a:gridCol w="2954337"/>
              </a:tblGrid>
              <a:tr h="209550">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Timeline</a:t>
                      </a:r>
                    </a:p>
                  </a:txBody>
                  <a:tcPr marL="45720" marR="27432" marT="27432" marB="27432"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July 2008</a:t>
                      </a:r>
                    </a:p>
                  </a:txBody>
                  <a:tcPr marL="45720" marR="27432" marT="27432" marB="274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Q4 2008</a:t>
                      </a:r>
                    </a:p>
                  </a:txBody>
                  <a:tcPr marL="45720" marR="27432" marT="27432" marB="274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Q2 2009</a:t>
                      </a:r>
                    </a:p>
                  </a:txBody>
                  <a:tcPr marL="45720" marR="27432" marT="27432" marB="27432"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r>
              <a:tr h="27781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Release</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Gerbil</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Hamster</a:t>
                      </a:r>
                      <a:endParaRPr kumimoji="0" lang="en-US" sz="1400" b="1" i="0" u="none" strike="noStrike" cap="none" normalizeH="0" baseline="0" smtClean="0">
                        <a:ln>
                          <a:noFill/>
                        </a:ln>
                        <a:solidFill>
                          <a:srgbClr val="000000"/>
                        </a:solidFill>
                        <a:effectLst/>
                        <a:latin typeface="Arial" charset="0"/>
                      </a:endParaRP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7475" marR="0" lvl="0" indent="-117475"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Shrew</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695325">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Theme</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Replication &amp; Distribution</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Smart clients</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200" b="1"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Physical Records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eMail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200" b="1"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Office 12 support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Advanced Physical Records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Manage-in-place APIs</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174466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Core Features </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5</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sv-SE"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p>
                      <a:pPr marL="265113" marR="0" lvl="1" indent="-144463" algn="l" defTabSz="914400" rtl="0" eaLnBrk="1" fontAlgn="base" latinLnBrk="0" hangingPunct="1">
                        <a:lnSpc>
                          <a:spcPct val="85000"/>
                        </a:lnSpc>
                        <a:spcBef>
                          <a:spcPct val="5000"/>
                        </a:spcBef>
                        <a:spcAft>
                          <a:spcPct val="0"/>
                        </a:spcAft>
                        <a:buClr>
                          <a:schemeClr val="folHlink"/>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p>
                      <a:pPr marL="119063" marR="0" lvl="0" indent="-119063" algn="l" defTabSz="914400" rtl="0" eaLnBrk="1" fontAlgn="base" latinLnBrk="0" hangingPunct="1">
                        <a:lnSpc>
                          <a:spcPct val="85000"/>
                        </a:lnSpc>
                        <a:spcBef>
                          <a:spcPct val="5000"/>
                        </a:spcBef>
                        <a:spcAft>
                          <a:spcPct val="0"/>
                        </a:spcAft>
                        <a:buClr>
                          <a:schemeClr val="folHlink"/>
                        </a:buClr>
                        <a:buSzPct val="200000"/>
                        <a:buFontTx/>
                        <a:buNone/>
                        <a:tabLst/>
                      </a:pPr>
                      <a:r>
                        <a:rPr kumimoji="0" lang="sv-SE" sz="1400" b="0" i="0" u="none" strike="noStrike" cap="none" normalizeH="0" baseline="0" smtClean="0">
                          <a:ln>
                            <a:noFill/>
                          </a:ln>
                          <a:solidFill>
                            <a:schemeClr val="tx1"/>
                          </a:solidFill>
                          <a:effectLst/>
                          <a:latin typeface="Arial" charset="0"/>
                        </a:rPr>
                        <a:t> </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 </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None/>
                        <a:tabLst/>
                      </a:pPr>
                      <a:endParaRPr kumimoji="0" lang="en-US" sz="1400" b="0" i="0" u="none" strike="noStrike" cap="none" normalizeH="0" baseline="0" smtClean="0">
                        <a:ln>
                          <a:noFill/>
                        </a:ln>
                        <a:solidFill>
                          <a:schemeClr val="tx1"/>
                        </a:solidFill>
                        <a:effectLst/>
                        <a:latin typeface="Arial" charset="0"/>
                      </a:endParaRPr>
                    </a:p>
                    <a:p>
                      <a:pPr marL="492125" marR="0" lvl="1" indent="-144463" algn="l" defTabSz="914400" rtl="0" eaLnBrk="1" fontAlgn="base" latinLnBrk="0" hangingPunct="1">
                        <a:lnSpc>
                          <a:spcPct val="85000"/>
                        </a:lnSpc>
                        <a:spcBef>
                          <a:spcPct val="5000"/>
                        </a:spcBef>
                        <a:spcAft>
                          <a:spcPct val="0"/>
                        </a:spcAft>
                        <a:buClr>
                          <a:schemeClr val="folHlink"/>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1003300">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Optional</a:t>
                      </a:r>
                    </a:p>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Features</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5</a:t>
                      </a:r>
                      <a:endParaRPr kumimoji="0" lang="en-GB"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5</a:t>
                      </a:r>
                      <a:endParaRPr kumimoji="0" lang="en-GB"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81121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Platforms</a:t>
                      </a:r>
                    </a:p>
                    <a:p>
                      <a:pPr marL="0" marR="0" lvl="0" indent="0"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n"/>
                        <a:tabLst/>
                      </a:pPr>
                      <a:r>
                        <a:rPr kumimoji="0" lang="en-US" sz="1400" b="1" i="0" u="none" strike="noStrike" cap="none" normalizeH="0" baseline="0" smtClean="0">
                          <a:ln>
                            <a:noFill/>
                          </a:ln>
                          <a:solidFill>
                            <a:schemeClr val="tx1"/>
                          </a:solidFill>
                          <a:effectLst/>
                          <a:latin typeface="Arial" charset="0"/>
                        </a:rPr>
                        <a:t>OS/DB</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1.1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None/>
                        <a:tabLst/>
                      </a:pPr>
                      <a:endParaRPr kumimoji="0" lang="en-US"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1.1</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2007</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2.0</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bl>
          </a:graphicData>
        </a:graphic>
      </p:graphicFrame>
      <p:sp>
        <p:nvSpPr>
          <p:cNvPr id="50219" name="Line 43"/>
          <p:cNvSpPr>
            <a:spLocks noChangeShapeType="1"/>
          </p:cNvSpPr>
          <p:nvPr/>
        </p:nvSpPr>
        <p:spPr bwMode="gray">
          <a:xfrm>
            <a:off x="1741488" y="6419850"/>
            <a:ext cx="6402387" cy="3175"/>
          </a:xfrm>
          <a:prstGeom prst="line">
            <a:avLst/>
          </a:prstGeom>
          <a:noFill/>
          <a:ln w="12700" cap="sq">
            <a:solidFill>
              <a:srgbClr val="A5B5B9"/>
            </a:solidFill>
            <a:round/>
            <a:headEnd/>
            <a:tailEnd/>
          </a:ln>
        </p:spPr>
        <p:txBody>
          <a:bodyPr wrap="none" lIns="45720" rIns="45720">
            <a:spAutoFit/>
          </a:bodyPr>
          <a:lstStyle/>
          <a:p>
            <a:endParaRPr lang="en-GB"/>
          </a:p>
        </p:txBody>
      </p:sp>
      <p:grpSp>
        <p:nvGrpSpPr>
          <p:cNvPr id="50220" name="Group 44"/>
          <p:cNvGrpSpPr>
            <a:grpSpLocks/>
          </p:cNvGrpSpPr>
          <p:nvPr/>
        </p:nvGrpSpPr>
        <p:grpSpPr bwMode="auto">
          <a:xfrm>
            <a:off x="1746250" y="6215063"/>
            <a:ext cx="7177088" cy="304800"/>
            <a:chOff x="769" y="3958"/>
            <a:chExt cx="4521" cy="212"/>
          </a:xfrm>
        </p:grpSpPr>
        <p:sp>
          <p:nvSpPr>
            <p:cNvPr id="50248" name="Rectangle 45"/>
            <p:cNvSpPr>
              <a:spLocks noChangeArrowheads="1"/>
            </p:cNvSpPr>
            <p:nvPr/>
          </p:nvSpPr>
          <p:spPr bwMode="gray">
            <a:xfrm>
              <a:off x="4360" y="3958"/>
              <a:ext cx="930"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Radar</a:t>
              </a:r>
            </a:p>
          </p:txBody>
        </p:sp>
        <p:sp>
          <p:nvSpPr>
            <p:cNvPr id="50249" name="Rectangle 46"/>
            <p:cNvSpPr>
              <a:spLocks noChangeArrowheads="1"/>
            </p:cNvSpPr>
            <p:nvPr/>
          </p:nvSpPr>
          <p:spPr bwMode="gray">
            <a:xfrm>
              <a:off x="3068" y="3958"/>
              <a:ext cx="1292"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Concept Committed</a:t>
              </a:r>
            </a:p>
          </p:txBody>
        </p:sp>
        <p:sp>
          <p:nvSpPr>
            <p:cNvPr id="50250" name="Rectangle 47"/>
            <p:cNvSpPr>
              <a:spLocks noChangeArrowheads="1"/>
            </p:cNvSpPr>
            <p:nvPr/>
          </p:nvSpPr>
          <p:spPr bwMode="gray">
            <a:xfrm>
              <a:off x="1698" y="3958"/>
              <a:ext cx="1370"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Development Committed</a:t>
              </a:r>
            </a:p>
          </p:txBody>
        </p:sp>
        <p:sp>
          <p:nvSpPr>
            <p:cNvPr id="50251" name="Rectangle 48"/>
            <p:cNvSpPr>
              <a:spLocks noChangeArrowheads="1"/>
            </p:cNvSpPr>
            <p:nvPr/>
          </p:nvSpPr>
          <p:spPr bwMode="gray">
            <a:xfrm>
              <a:off x="769" y="3958"/>
              <a:ext cx="936"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Feature Status</a:t>
              </a:r>
            </a:p>
          </p:txBody>
        </p:sp>
        <p:sp>
          <p:nvSpPr>
            <p:cNvPr id="50252" name="Line 49"/>
            <p:cNvSpPr>
              <a:spLocks noChangeShapeType="1"/>
            </p:cNvSpPr>
            <p:nvPr/>
          </p:nvSpPr>
          <p:spPr bwMode="gray">
            <a:xfrm>
              <a:off x="769" y="4170"/>
              <a:ext cx="4521" cy="0"/>
            </a:xfrm>
            <a:prstGeom prst="line">
              <a:avLst/>
            </a:prstGeom>
            <a:noFill/>
            <a:ln w="12700" cap="sq">
              <a:solidFill>
                <a:srgbClr val="A5B5B9"/>
              </a:solidFill>
              <a:round/>
              <a:headEnd/>
              <a:tailEnd/>
            </a:ln>
          </p:spPr>
          <p:txBody>
            <a:bodyPr wrap="none" lIns="45720" rIns="45720">
              <a:spAutoFit/>
            </a:bodyPr>
            <a:lstStyle/>
            <a:p>
              <a:endParaRPr lang="en-GB"/>
            </a:p>
          </p:txBody>
        </p:sp>
        <p:sp>
          <p:nvSpPr>
            <p:cNvPr id="50253" name="Line 50"/>
            <p:cNvSpPr>
              <a:spLocks noChangeShapeType="1"/>
            </p:cNvSpPr>
            <p:nvPr/>
          </p:nvSpPr>
          <p:spPr bwMode="gray">
            <a:xfrm>
              <a:off x="769" y="3958"/>
              <a:ext cx="0" cy="210"/>
            </a:xfrm>
            <a:prstGeom prst="line">
              <a:avLst/>
            </a:prstGeom>
            <a:noFill/>
            <a:ln w="12700" cap="sq">
              <a:solidFill>
                <a:srgbClr val="A5B5B9"/>
              </a:solidFill>
              <a:round/>
              <a:headEnd/>
              <a:tailEnd/>
            </a:ln>
          </p:spPr>
          <p:txBody>
            <a:bodyPr wrap="none" lIns="45720" rIns="45720">
              <a:spAutoFit/>
            </a:bodyPr>
            <a:lstStyle/>
            <a:p>
              <a:endParaRPr lang="en-GB"/>
            </a:p>
          </p:txBody>
        </p:sp>
        <p:sp>
          <p:nvSpPr>
            <p:cNvPr id="50254" name="Line 51"/>
            <p:cNvSpPr>
              <a:spLocks noChangeShapeType="1"/>
            </p:cNvSpPr>
            <p:nvPr/>
          </p:nvSpPr>
          <p:spPr bwMode="gray">
            <a:xfrm>
              <a:off x="1705"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50255" name="Line 52"/>
            <p:cNvSpPr>
              <a:spLocks noChangeShapeType="1"/>
            </p:cNvSpPr>
            <p:nvPr/>
          </p:nvSpPr>
          <p:spPr bwMode="gray">
            <a:xfrm>
              <a:off x="3068"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50256" name="Line 53"/>
            <p:cNvSpPr>
              <a:spLocks noChangeShapeType="1"/>
            </p:cNvSpPr>
            <p:nvPr/>
          </p:nvSpPr>
          <p:spPr bwMode="gray">
            <a:xfrm>
              <a:off x="4360"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50257" name="Line 54"/>
            <p:cNvSpPr>
              <a:spLocks noChangeShapeType="1"/>
            </p:cNvSpPr>
            <p:nvPr/>
          </p:nvSpPr>
          <p:spPr bwMode="gray">
            <a:xfrm>
              <a:off x="5290" y="3958"/>
              <a:ext cx="0" cy="210"/>
            </a:xfrm>
            <a:prstGeom prst="line">
              <a:avLst/>
            </a:prstGeom>
            <a:noFill/>
            <a:ln w="12700" cap="sq">
              <a:solidFill>
                <a:srgbClr val="A5B5B9"/>
              </a:solidFill>
              <a:round/>
              <a:headEnd/>
              <a:tailEnd/>
            </a:ln>
          </p:spPr>
          <p:txBody>
            <a:bodyPr wrap="none" lIns="45720" rIns="45720">
              <a:spAutoFit/>
            </a:bodyPr>
            <a:lstStyle/>
            <a:p>
              <a:endParaRPr lang="en-GB"/>
            </a:p>
          </p:txBody>
        </p:sp>
        <p:sp>
          <p:nvSpPr>
            <p:cNvPr id="50258" name="AutoShape 55"/>
            <p:cNvSpPr>
              <a:spLocks noChangeArrowheads="1"/>
            </p:cNvSpPr>
            <p:nvPr/>
          </p:nvSpPr>
          <p:spPr bwMode="gray">
            <a:xfrm flipH="1">
              <a:off x="3136" y="4000"/>
              <a:ext cx="86" cy="109"/>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59" name="Oval 56"/>
            <p:cNvSpPr>
              <a:spLocks noChangeArrowheads="1"/>
            </p:cNvSpPr>
            <p:nvPr/>
          </p:nvSpPr>
          <p:spPr bwMode="gray">
            <a:xfrm flipH="1">
              <a:off x="1774" y="4000"/>
              <a:ext cx="86" cy="109"/>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60" name="Rectangle 57"/>
            <p:cNvSpPr>
              <a:spLocks noChangeArrowheads="1"/>
            </p:cNvSpPr>
            <p:nvPr/>
          </p:nvSpPr>
          <p:spPr bwMode="gray">
            <a:xfrm flipH="1">
              <a:off x="4403" y="3985"/>
              <a:ext cx="87" cy="109"/>
            </a:xfrm>
            <a:prstGeom prst="rect">
              <a:avLst/>
            </a:prstGeom>
            <a:solidFill>
              <a:srgbClr val="7F1183"/>
            </a:solidFill>
            <a:ln w="19050">
              <a:solidFill>
                <a:srgbClr val="7F1183"/>
              </a:solidFill>
              <a:miter lim="800000"/>
              <a:headEnd/>
              <a:tailEnd/>
            </a:ln>
          </p:spPr>
          <p:txBody>
            <a:bodyPr wrap="none" lIns="45720" rIns="45720" anchor="ctr"/>
            <a:lstStyle/>
            <a:p>
              <a:endParaRPr lang="en-US" sz="1600"/>
            </a:p>
          </p:txBody>
        </p:sp>
      </p:grpSp>
      <p:sp>
        <p:nvSpPr>
          <p:cNvPr id="108602" name="Rectangle 58"/>
          <p:cNvSpPr>
            <a:spLocks noGrp="1" noChangeArrowheads="1"/>
          </p:cNvSpPr>
          <p:nvPr>
            <p:ph type="title" idx="4294967295"/>
          </p:nvPr>
        </p:nvSpPr>
        <p:spPr bwMode="gray">
          <a:xfrm>
            <a:off x="130175" y="330200"/>
            <a:ext cx="8153400" cy="1066800"/>
          </a:xfrm>
        </p:spPr>
        <p:txBody>
          <a:bodyPr/>
          <a:lstStyle/>
          <a:p>
            <a:pPr eaLnBrk="1" hangingPunct="1">
              <a:defRPr/>
            </a:pPr>
            <a:r>
              <a:rPr lang="en-US" sz="3500"/>
              <a:t>Feature-Creep Roadmap 2008</a:t>
            </a:r>
          </a:p>
        </p:txBody>
      </p:sp>
      <p:sp>
        <p:nvSpPr>
          <p:cNvPr id="50222" name="Oval 59"/>
          <p:cNvSpPr>
            <a:spLocks noChangeArrowheads="1"/>
          </p:cNvSpPr>
          <p:nvPr/>
        </p:nvSpPr>
        <p:spPr bwMode="gray">
          <a:xfrm flipH="1">
            <a:off x="2708275" y="239236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23" name="Oval 60"/>
          <p:cNvSpPr>
            <a:spLocks noChangeArrowheads="1"/>
          </p:cNvSpPr>
          <p:nvPr/>
        </p:nvSpPr>
        <p:spPr bwMode="gray">
          <a:xfrm flipH="1">
            <a:off x="2681288" y="278606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24" name="Oval 61"/>
          <p:cNvSpPr>
            <a:spLocks noChangeArrowheads="1"/>
          </p:cNvSpPr>
          <p:nvPr/>
        </p:nvSpPr>
        <p:spPr bwMode="gray">
          <a:xfrm flipH="1">
            <a:off x="2692400" y="299402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25" name="Oval 62"/>
          <p:cNvSpPr>
            <a:spLocks noChangeArrowheads="1"/>
          </p:cNvSpPr>
          <p:nvPr/>
        </p:nvSpPr>
        <p:spPr bwMode="gray">
          <a:xfrm flipH="1">
            <a:off x="2679700" y="321310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26" name="AutoShape 63"/>
          <p:cNvSpPr>
            <a:spLocks noChangeArrowheads="1"/>
          </p:cNvSpPr>
          <p:nvPr/>
        </p:nvSpPr>
        <p:spPr bwMode="gray">
          <a:xfrm flipH="1">
            <a:off x="5154613" y="2443163"/>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27" name="Rectangle 64"/>
          <p:cNvSpPr>
            <a:spLocks noChangeArrowheads="1"/>
          </p:cNvSpPr>
          <p:nvPr/>
        </p:nvSpPr>
        <p:spPr bwMode="gray">
          <a:xfrm flipH="1">
            <a:off x="7929563" y="2447925"/>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sz="1600"/>
          </a:p>
        </p:txBody>
      </p:sp>
      <p:sp>
        <p:nvSpPr>
          <p:cNvPr id="50228" name="Rectangle 65"/>
          <p:cNvSpPr>
            <a:spLocks noChangeArrowheads="1"/>
          </p:cNvSpPr>
          <p:nvPr/>
        </p:nvSpPr>
        <p:spPr bwMode="gray">
          <a:xfrm flipH="1">
            <a:off x="7948613" y="2805113"/>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sz="1600"/>
          </a:p>
        </p:txBody>
      </p:sp>
      <p:sp>
        <p:nvSpPr>
          <p:cNvPr id="50229" name="Rectangle 66"/>
          <p:cNvSpPr>
            <a:spLocks noChangeArrowheads="1"/>
          </p:cNvSpPr>
          <p:nvPr/>
        </p:nvSpPr>
        <p:spPr bwMode="gray">
          <a:xfrm flipH="1">
            <a:off x="7916863" y="4157663"/>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sz="1600"/>
          </a:p>
        </p:txBody>
      </p:sp>
      <p:sp>
        <p:nvSpPr>
          <p:cNvPr id="50230" name="Rectangle 67"/>
          <p:cNvSpPr>
            <a:spLocks noChangeArrowheads="1"/>
          </p:cNvSpPr>
          <p:nvPr/>
        </p:nvSpPr>
        <p:spPr bwMode="gray">
          <a:xfrm flipH="1">
            <a:off x="7939088" y="4325938"/>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sz="1600"/>
          </a:p>
        </p:txBody>
      </p:sp>
      <p:sp>
        <p:nvSpPr>
          <p:cNvPr id="50231" name="AutoShape 68"/>
          <p:cNvSpPr>
            <a:spLocks noChangeArrowheads="1"/>
          </p:cNvSpPr>
          <p:nvPr/>
        </p:nvSpPr>
        <p:spPr bwMode="gray">
          <a:xfrm flipH="1">
            <a:off x="5165725" y="2640013"/>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32" name="Oval 69"/>
          <p:cNvSpPr>
            <a:spLocks noChangeArrowheads="1"/>
          </p:cNvSpPr>
          <p:nvPr/>
        </p:nvSpPr>
        <p:spPr bwMode="gray">
          <a:xfrm flipH="1">
            <a:off x="2692400" y="4719638"/>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sz="1600"/>
          </a:p>
        </p:txBody>
      </p:sp>
      <p:sp>
        <p:nvSpPr>
          <p:cNvPr id="50233" name="AutoShape 70"/>
          <p:cNvSpPr>
            <a:spLocks noChangeArrowheads="1"/>
          </p:cNvSpPr>
          <p:nvPr/>
        </p:nvSpPr>
        <p:spPr bwMode="gray">
          <a:xfrm flipH="1">
            <a:off x="7935913" y="2601913"/>
            <a:ext cx="92075" cy="112712"/>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34" name="Oval 71"/>
          <p:cNvSpPr>
            <a:spLocks noChangeArrowheads="1"/>
          </p:cNvSpPr>
          <p:nvPr/>
        </p:nvSpPr>
        <p:spPr bwMode="gray">
          <a:xfrm flipH="1">
            <a:off x="2703513" y="256222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35" name="Oval 72"/>
          <p:cNvSpPr>
            <a:spLocks noChangeArrowheads="1"/>
          </p:cNvSpPr>
          <p:nvPr/>
        </p:nvSpPr>
        <p:spPr bwMode="gray">
          <a:xfrm flipH="1">
            <a:off x="2698750" y="420370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36" name="Oval 73"/>
          <p:cNvSpPr>
            <a:spLocks noChangeArrowheads="1"/>
          </p:cNvSpPr>
          <p:nvPr/>
        </p:nvSpPr>
        <p:spPr bwMode="gray">
          <a:xfrm flipH="1">
            <a:off x="2682875" y="455295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37" name="Oval 74"/>
          <p:cNvSpPr>
            <a:spLocks noChangeArrowheads="1"/>
          </p:cNvSpPr>
          <p:nvPr/>
        </p:nvSpPr>
        <p:spPr bwMode="gray">
          <a:xfrm flipH="1">
            <a:off x="2682875" y="472757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38" name="Oval 75"/>
          <p:cNvSpPr>
            <a:spLocks noChangeArrowheads="1"/>
          </p:cNvSpPr>
          <p:nvPr/>
        </p:nvSpPr>
        <p:spPr bwMode="gray">
          <a:xfrm flipH="1">
            <a:off x="2670175" y="4935538"/>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39" name="Oval 76"/>
          <p:cNvSpPr>
            <a:spLocks noChangeArrowheads="1"/>
          </p:cNvSpPr>
          <p:nvPr/>
        </p:nvSpPr>
        <p:spPr bwMode="gray">
          <a:xfrm flipH="1">
            <a:off x="2693988" y="436245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40" name="Oval 77"/>
          <p:cNvSpPr>
            <a:spLocks noChangeArrowheads="1"/>
          </p:cNvSpPr>
          <p:nvPr/>
        </p:nvSpPr>
        <p:spPr bwMode="gray">
          <a:xfrm flipH="1">
            <a:off x="5151438" y="2835275"/>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sz="1600"/>
          </a:p>
        </p:txBody>
      </p:sp>
      <p:sp>
        <p:nvSpPr>
          <p:cNvPr id="50241" name="Oval 78"/>
          <p:cNvSpPr>
            <a:spLocks noChangeArrowheads="1"/>
          </p:cNvSpPr>
          <p:nvPr/>
        </p:nvSpPr>
        <p:spPr bwMode="gray">
          <a:xfrm flipH="1">
            <a:off x="5146675" y="3005138"/>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sz="1600"/>
          </a:p>
        </p:txBody>
      </p:sp>
      <p:sp>
        <p:nvSpPr>
          <p:cNvPr id="50242" name="AutoShape 79"/>
          <p:cNvSpPr>
            <a:spLocks noChangeArrowheads="1"/>
          </p:cNvSpPr>
          <p:nvPr/>
        </p:nvSpPr>
        <p:spPr bwMode="gray">
          <a:xfrm flipH="1">
            <a:off x="5103813" y="4165600"/>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43" name="AutoShape 80"/>
          <p:cNvSpPr>
            <a:spLocks noChangeArrowheads="1"/>
          </p:cNvSpPr>
          <p:nvPr/>
        </p:nvSpPr>
        <p:spPr bwMode="gray">
          <a:xfrm flipH="1">
            <a:off x="5114925" y="4362450"/>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44" name="Oval 81"/>
          <p:cNvSpPr>
            <a:spLocks noChangeArrowheads="1"/>
          </p:cNvSpPr>
          <p:nvPr/>
        </p:nvSpPr>
        <p:spPr bwMode="gray">
          <a:xfrm flipH="1">
            <a:off x="5100638" y="455771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45" name="Oval 82"/>
          <p:cNvSpPr>
            <a:spLocks noChangeArrowheads="1"/>
          </p:cNvSpPr>
          <p:nvPr/>
        </p:nvSpPr>
        <p:spPr bwMode="gray">
          <a:xfrm flipH="1">
            <a:off x="5095875" y="472757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sz="1600"/>
          </a:p>
        </p:txBody>
      </p:sp>
      <p:sp>
        <p:nvSpPr>
          <p:cNvPr id="50246" name="AutoShape 83"/>
          <p:cNvSpPr>
            <a:spLocks noChangeArrowheads="1"/>
          </p:cNvSpPr>
          <p:nvPr/>
        </p:nvSpPr>
        <p:spPr bwMode="gray">
          <a:xfrm flipH="1">
            <a:off x="5118100" y="4924425"/>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
        <p:nvSpPr>
          <p:cNvPr id="50247" name="AutoShape 84"/>
          <p:cNvSpPr>
            <a:spLocks noChangeArrowheads="1"/>
          </p:cNvSpPr>
          <p:nvPr/>
        </p:nvSpPr>
        <p:spPr bwMode="gray">
          <a:xfrm flipH="1">
            <a:off x="7916863" y="4486275"/>
            <a:ext cx="92075" cy="112713"/>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sz="1600"/>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0" y="1311275"/>
            <a:ext cx="8985250" cy="5449888"/>
            <a:chOff x="82" y="558"/>
            <a:chExt cx="5411" cy="3771"/>
          </a:xfrm>
        </p:grpSpPr>
        <p:sp>
          <p:nvSpPr>
            <p:cNvPr id="10270" name="Rectangle 2"/>
            <p:cNvSpPr>
              <a:spLocks noChangeArrowheads="1"/>
            </p:cNvSpPr>
            <p:nvPr/>
          </p:nvSpPr>
          <p:spPr bwMode="auto">
            <a:xfrm>
              <a:off x="523" y="759"/>
              <a:ext cx="875" cy="3227"/>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10271" name="Rectangle 3"/>
            <p:cNvSpPr>
              <a:spLocks noChangeArrowheads="1"/>
            </p:cNvSpPr>
            <p:nvPr/>
          </p:nvSpPr>
          <p:spPr bwMode="auto">
            <a:xfrm>
              <a:off x="1402" y="757"/>
              <a:ext cx="801" cy="3232"/>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10272" name="Rectangle 4"/>
            <p:cNvSpPr>
              <a:spLocks noChangeArrowheads="1"/>
            </p:cNvSpPr>
            <p:nvPr/>
          </p:nvSpPr>
          <p:spPr bwMode="auto">
            <a:xfrm>
              <a:off x="2206" y="759"/>
              <a:ext cx="1548" cy="3211"/>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10273" name="Rectangle 5"/>
            <p:cNvSpPr>
              <a:spLocks noChangeArrowheads="1"/>
            </p:cNvSpPr>
            <p:nvPr/>
          </p:nvSpPr>
          <p:spPr bwMode="auto">
            <a:xfrm>
              <a:off x="3756" y="750"/>
              <a:ext cx="799" cy="3242"/>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10274" name="Rectangle 6"/>
            <p:cNvSpPr>
              <a:spLocks noChangeArrowheads="1"/>
            </p:cNvSpPr>
            <p:nvPr/>
          </p:nvSpPr>
          <p:spPr bwMode="auto">
            <a:xfrm>
              <a:off x="4546" y="757"/>
              <a:ext cx="943" cy="3227"/>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10275" name="Rectangle 7"/>
            <p:cNvSpPr>
              <a:spLocks noChangeAspect="1" noChangeArrowheads="1"/>
            </p:cNvSpPr>
            <p:nvPr/>
          </p:nvSpPr>
          <p:spPr bwMode="auto">
            <a:xfrm>
              <a:off x="128" y="1681"/>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276" name="Rectangle 8"/>
            <p:cNvSpPr>
              <a:spLocks noChangeAspect="1" noChangeArrowheads="1"/>
            </p:cNvSpPr>
            <p:nvPr/>
          </p:nvSpPr>
          <p:spPr bwMode="auto">
            <a:xfrm>
              <a:off x="120" y="3171"/>
              <a:ext cx="5365" cy="311"/>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277" name="Rectangle 9"/>
            <p:cNvSpPr>
              <a:spLocks noChangeArrowheads="1"/>
            </p:cNvSpPr>
            <p:nvPr/>
          </p:nvSpPr>
          <p:spPr bwMode="auto">
            <a:xfrm>
              <a:off x="3096" y="3994"/>
              <a:ext cx="1336" cy="326"/>
            </a:xfrm>
            <a:prstGeom prst="rect">
              <a:avLst/>
            </a:prstGeom>
            <a:noFill/>
            <a:ln w="12700">
              <a:solidFill>
                <a:srgbClr val="969696"/>
              </a:solidFill>
              <a:miter lim="800000"/>
              <a:headEnd type="none" w="sm" len="sm"/>
              <a:tailEnd type="none" w="sm" len="sm"/>
            </a:ln>
          </p:spPr>
          <p:txBody>
            <a:bodyPr wrap="none" lIns="45720" rIns="45720" anchor="ctr"/>
            <a:lstStyle/>
            <a:p>
              <a:endParaRPr lang="en-US" sz="1800"/>
            </a:p>
          </p:txBody>
        </p:sp>
        <p:sp>
          <p:nvSpPr>
            <p:cNvPr id="10278" name="Rectangle 10"/>
            <p:cNvSpPr>
              <a:spLocks noChangeAspect="1" noChangeArrowheads="1"/>
            </p:cNvSpPr>
            <p:nvPr/>
          </p:nvSpPr>
          <p:spPr bwMode="auto">
            <a:xfrm>
              <a:off x="129" y="3761"/>
              <a:ext cx="5356" cy="224"/>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10279" name="Line 11"/>
            <p:cNvSpPr>
              <a:spLocks noChangeShapeType="1"/>
            </p:cNvSpPr>
            <p:nvPr/>
          </p:nvSpPr>
          <p:spPr bwMode="auto">
            <a:xfrm>
              <a:off x="2338" y="659"/>
              <a:ext cx="0" cy="114"/>
            </a:xfrm>
            <a:prstGeom prst="line">
              <a:avLst/>
            </a:prstGeom>
            <a:noFill/>
            <a:ln w="38100">
              <a:noFill/>
              <a:round/>
              <a:headEnd/>
              <a:tailEnd type="none" w="sm" len="med"/>
            </a:ln>
          </p:spPr>
          <p:txBody>
            <a:bodyPr wrap="none" lIns="45720" rIns="45720" anchor="ctr"/>
            <a:lstStyle/>
            <a:p>
              <a:endParaRPr lang="en-GB"/>
            </a:p>
          </p:txBody>
        </p:sp>
        <p:sp>
          <p:nvSpPr>
            <p:cNvPr id="10280" name="Rectangle 12"/>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10281" name="Rectangle 13"/>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10282" name="Rectangle 14"/>
            <p:cNvSpPr>
              <a:spLocks noChangeAspect="1" noChangeArrowheads="1"/>
            </p:cNvSpPr>
            <p:nvPr/>
          </p:nvSpPr>
          <p:spPr bwMode="auto">
            <a:xfrm>
              <a:off x="119" y="2757"/>
              <a:ext cx="5370" cy="187"/>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283" name="Rectangle 15"/>
            <p:cNvSpPr>
              <a:spLocks noChangeAspect="1" noChangeArrowheads="1"/>
            </p:cNvSpPr>
            <p:nvPr/>
          </p:nvSpPr>
          <p:spPr bwMode="auto">
            <a:xfrm>
              <a:off x="119" y="2423"/>
              <a:ext cx="5368" cy="334"/>
            </a:xfrm>
            <a:prstGeom prst="rect">
              <a:avLst/>
            </a:prstGeom>
            <a:noFill/>
            <a:ln w="12700">
              <a:solidFill>
                <a:schemeClr val="tx1"/>
              </a:solidFill>
              <a:miter lim="800000"/>
              <a:headEnd/>
              <a:tailEnd type="none" w="sm" len="lg"/>
            </a:ln>
          </p:spPr>
          <p:txBody>
            <a:bodyPr wrap="none" anchor="ctr"/>
            <a:lstStyle/>
            <a:p>
              <a:endParaRPr lang="en-US" sz="1800">
                <a:solidFill>
                  <a:srgbClr val="000000"/>
                </a:solidFill>
              </a:endParaRPr>
            </a:p>
          </p:txBody>
        </p:sp>
        <p:sp>
          <p:nvSpPr>
            <p:cNvPr id="10284" name="Rectangle 16"/>
            <p:cNvSpPr>
              <a:spLocks noChangeAspect="1" noChangeArrowheads="1"/>
            </p:cNvSpPr>
            <p:nvPr/>
          </p:nvSpPr>
          <p:spPr bwMode="auto">
            <a:xfrm>
              <a:off x="123" y="1181"/>
              <a:ext cx="5364" cy="499"/>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285" name="Rectangle 17"/>
            <p:cNvSpPr>
              <a:spLocks noChangeAspect="1" noChangeArrowheads="1"/>
            </p:cNvSpPr>
            <p:nvPr/>
          </p:nvSpPr>
          <p:spPr bwMode="auto">
            <a:xfrm>
              <a:off x="124" y="692"/>
              <a:ext cx="5367" cy="489"/>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286" name="Rectangle 18"/>
            <p:cNvSpPr>
              <a:spLocks noChangeAspect="1" noChangeArrowheads="1"/>
            </p:cNvSpPr>
            <p:nvPr/>
          </p:nvSpPr>
          <p:spPr bwMode="auto">
            <a:xfrm>
              <a:off x="2225" y="3424"/>
              <a:ext cx="148" cy="21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10287" name="Rectangle 19"/>
            <p:cNvSpPr>
              <a:spLocks noChangeAspect="1" noChangeArrowheads="1"/>
            </p:cNvSpPr>
            <p:nvPr/>
          </p:nvSpPr>
          <p:spPr bwMode="auto">
            <a:xfrm>
              <a:off x="5043" y="3424"/>
              <a:ext cx="147" cy="21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10288" name="Rectangle 20"/>
            <p:cNvSpPr>
              <a:spLocks noChangeAspect="1" noChangeArrowheads="1"/>
            </p:cNvSpPr>
            <p:nvPr/>
          </p:nvSpPr>
          <p:spPr bwMode="auto">
            <a:xfrm>
              <a:off x="1408" y="3424"/>
              <a:ext cx="147" cy="21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10289" name="Rectangle 21"/>
            <p:cNvSpPr>
              <a:spLocks noChangeArrowheads="1"/>
            </p:cNvSpPr>
            <p:nvPr/>
          </p:nvSpPr>
          <p:spPr bwMode="auto">
            <a:xfrm>
              <a:off x="524" y="558"/>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1</a:t>
              </a:r>
            </a:p>
            <a:p>
              <a:pPr defTabSz="692150" eaLnBrk="0" hangingPunct="0"/>
              <a:r>
                <a:rPr lang="en-US" sz="900" b="1">
                  <a:solidFill>
                    <a:srgbClr val="000000"/>
                  </a:solidFill>
                </a:rPr>
                <a:t>Concept</a:t>
              </a:r>
            </a:p>
          </p:txBody>
        </p:sp>
        <p:sp>
          <p:nvSpPr>
            <p:cNvPr id="10290" name="Rectangle 22"/>
            <p:cNvSpPr>
              <a:spLocks noChangeAspect="1" noChangeArrowheads="1"/>
            </p:cNvSpPr>
            <p:nvPr/>
          </p:nvSpPr>
          <p:spPr bwMode="auto">
            <a:xfrm>
              <a:off x="705" y="3521"/>
              <a:ext cx="595" cy="181"/>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Formed</a:t>
              </a:r>
            </a:p>
          </p:txBody>
        </p:sp>
        <p:sp>
          <p:nvSpPr>
            <p:cNvPr id="10291" name="AutoShape 23"/>
            <p:cNvSpPr>
              <a:spLocks noChangeAspect="1" noChangeArrowheads="1"/>
            </p:cNvSpPr>
            <p:nvPr/>
          </p:nvSpPr>
          <p:spPr bwMode="auto">
            <a:xfrm>
              <a:off x="2158" y="4010"/>
              <a:ext cx="74" cy="58"/>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10292" name="AutoShape 24"/>
            <p:cNvSpPr>
              <a:spLocks noChangeAspect="1" noChangeArrowheads="1"/>
            </p:cNvSpPr>
            <p:nvPr/>
          </p:nvSpPr>
          <p:spPr bwMode="auto">
            <a:xfrm>
              <a:off x="1349" y="4010"/>
              <a:ext cx="81" cy="64"/>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10293" name="Rectangle 25"/>
            <p:cNvSpPr>
              <a:spLocks noChangeAspect="1" noChangeArrowheads="1"/>
            </p:cNvSpPr>
            <p:nvPr/>
          </p:nvSpPr>
          <p:spPr bwMode="auto">
            <a:xfrm>
              <a:off x="4160" y="1181"/>
              <a:ext cx="538" cy="131"/>
            </a:xfrm>
            <a:prstGeom prst="rect">
              <a:avLst/>
            </a:prstGeom>
            <a:noFill/>
            <a:ln w="9525">
              <a:noFill/>
              <a:miter lim="800000"/>
              <a:headEnd/>
              <a:tailEnd/>
            </a:ln>
          </p:spPr>
          <p:txBody>
            <a:bodyPr wrap="none" anchor="ctr"/>
            <a:lstStyle/>
            <a:p>
              <a:endParaRPr lang="en-US" sz="1800"/>
            </a:p>
          </p:txBody>
        </p:sp>
        <p:sp>
          <p:nvSpPr>
            <p:cNvPr id="10294" name="Rectangle 26"/>
            <p:cNvSpPr>
              <a:spLocks noChangeAspect="1" noChangeArrowheads="1"/>
            </p:cNvSpPr>
            <p:nvPr/>
          </p:nvSpPr>
          <p:spPr bwMode="auto">
            <a:xfrm>
              <a:off x="4505" y="1289"/>
              <a:ext cx="539" cy="131"/>
            </a:xfrm>
            <a:prstGeom prst="rect">
              <a:avLst/>
            </a:prstGeom>
            <a:noFill/>
            <a:ln w="9525">
              <a:noFill/>
              <a:miter lim="800000"/>
              <a:headEnd/>
              <a:tailEnd/>
            </a:ln>
          </p:spPr>
          <p:txBody>
            <a:bodyPr wrap="none" anchor="ctr"/>
            <a:lstStyle/>
            <a:p>
              <a:endParaRPr lang="en-US" sz="1800"/>
            </a:p>
          </p:txBody>
        </p:sp>
        <p:sp>
          <p:nvSpPr>
            <p:cNvPr id="10295" name="Rectangle 27"/>
            <p:cNvSpPr>
              <a:spLocks noChangeAspect="1" noChangeArrowheads="1"/>
            </p:cNvSpPr>
            <p:nvPr/>
          </p:nvSpPr>
          <p:spPr bwMode="auto">
            <a:xfrm>
              <a:off x="4596" y="3585"/>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Post Release</a:t>
              </a:r>
            </a:p>
            <a:p>
              <a:pPr defTabSz="692150" eaLnBrk="0" hangingPunct="0"/>
              <a:r>
                <a:rPr lang="en-US" sz="600" b="1">
                  <a:solidFill>
                    <a:srgbClr val="000000"/>
                  </a:solidFill>
                </a:rPr>
                <a:t>Review</a:t>
              </a:r>
            </a:p>
          </p:txBody>
        </p:sp>
        <p:sp>
          <p:nvSpPr>
            <p:cNvPr id="10296" name="Rectangle 28"/>
            <p:cNvSpPr>
              <a:spLocks noChangeAspect="1" noChangeArrowheads="1"/>
            </p:cNvSpPr>
            <p:nvPr/>
          </p:nvSpPr>
          <p:spPr bwMode="auto">
            <a:xfrm>
              <a:off x="1435" y="1197"/>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a:t>
              </a:r>
            </a:p>
            <a:p>
              <a:pPr defTabSz="692150" eaLnBrk="0" hangingPunct="0"/>
              <a:r>
                <a:rPr lang="en-US" sz="600" b="1">
                  <a:solidFill>
                    <a:srgbClr val="000000"/>
                  </a:solidFill>
                </a:rPr>
                <a:t>Requirements</a:t>
              </a:r>
            </a:p>
          </p:txBody>
        </p:sp>
        <p:sp>
          <p:nvSpPr>
            <p:cNvPr id="10297" name="Rectangle 29"/>
            <p:cNvSpPr>
              <a:spLocks noChangeAspect="1" noChangeArrowheads="1"/>
            </p:cNvSpPr>
            <p:nvPr/>
          </p:nvSpPr>
          <p:spPr bwMode="auto">
            <a:xfrm>
              <a:off x="2510" y="2043"/>
              <a:ext cx="1202" cy="9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Integration Test </a:t>
              </a:r>
            </a:p>
          </p:txBody>
        </p:sp>
        <p:sp>
          <p:nvSpPr>
            <p:cNvPr id="10298" name="Rectangle 30"/>
            <p:cNvSpPr>
              <a:spLocks noChangeArrowheads="1"/>
            </p:cNvSpPr>
            <p:nvPr/>
          </p:nvSpPr>
          <p:spPr bwMode="auto">
            <a:xfrm>
              <a:off x="1401" y="558"/>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2</a:t>
              </a:r>
            </a:p>
            <a:p>
              <a:pPr defTabSz="692150" eaLnBrk="0" hangingPunct="0"/>
              <a:r>
                <a:rPr lang="en-US" sz="900" b="1">
                  <a:solidFill>
                    <a:srgbClr val="000000"/>
                  </a:solidFill>
                </a:rPr>
                <a:t>Definition &amp; Planning</a:t>
              </a:r>
            </a:p>
          </p:txBody>
        </p:sp>
        <p:sp>
          <p:nvSpPr>
            <p:cNvPr id="10299" name="Rectangle 31"/>
            <p:cNvSpPr>
              <a:spLocks noChangeArrowheads="1"/>
            </p:cNvSpPr>
            <p:nvPr/>
          </p:nvSpPr>
          <p:spPr bwMode="auto">
            <a:xfrm>
              <a:off x="2205" y="558"/>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3</a:t>
              </a:r>
            </a:p>
            <a:p>
              <a:pPr defTabSz="692150" eaLnBrk="0" hangingPunct="0"/>
              <a:r>
                <a:rPr lang="en-US" sz="900" b="1">
                  <a:solidFill>
                    <a:srgbClr val="000000"/>
                  </a:solidFill>
                </a:rPr>
                <a:t>Development</a:t>
              </a:r>
            </a:p>
          </p:txBody>
        </p:sp>
        <p:sp>
          <p:nvSpPr>
            <p:cNvPr id="10300" name="Rectangle 32"/>
            <p:cNvSpPr>
              <a:spLocks noChangeArrowheads="1"/>
            </p:cNvSpPr>
            <p:nvPr/>
          </p:nvSpPr>
          <p:spPr bwMode="auto">
            <a:xfrm>
              <a:off x="3757" y="558"/>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4</a:t>
              </a:r>
            </a:p>
            <a:p>
              <a:pPr defTabSz="692150" eaLnBrk="0" hangingPunct="0"/>
              <a:r>
                <a:rPr lang="en-US" sz="900" b="1">
                  <a:solidFill>
                    <a:srgbClr val="000000"/>
                  </a:solidFill>
                </a:rPr>
                <a:t>Readiness</a:t>
              </a:r>
            </a:p>
          </p:txBody>
        </p:sp>
        <p:sp>
          <p:nvSpPr>
            <p:cNvPr id="10301" name="Rectangle 33"/>
            <p:cNvSpPr>
              <a:spLocks noChangeAspect="1" noChangeArrowheads="1"/>
            </p:cNvSpPr>
            <p:nvPr/>
          </p:nvSpPr>
          <p:spPr bwMode="auto">
            <a:xfrm>
              <a:off x="4550" y="558"/>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5</a:t>
              </a:r>
            </a:p>
            <a:p>
              <a:pPr defTabSz="692150" eaLnBrk="0" hangingPunct="0"/>
              <a:r>
                <a:rPr lang="en-US" sz="900" b="1">
                  <a:solidFill>
                    <a:srgbClr val="000000"/>
                  </a:solidFill>
                </a:rPr>
                <a:t>Release</a:t>
              </a:r>
            </a:p>
          </p:txBody>
        </p:sp>
        <p:sp>
          <p:nvSpPr>
            <p:cNvPr id="10302" name="Rectangle 34"/>
            <p:cNvSpPr>
              <a:spLocks noChangeAspect="1" noChangeArrowheads="1"/>
            </p:cNvSpPr>
            <p:nvPr/>
          </p:nvSpPr>
          <p:spPr bwMode="auto">
            <a:xfrm>
              <a:off x="3757" y="2096"/>
              <a:ext cx="420" cy="181"/>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Integration Complete</a:t>
              </a:r>
            </a:p>
          </p:txBody>
        </p:sp>
        <p:sp>
          <p:nvSpPr>
            <p:cNvPr id="10303" name="Rectangle 35"/>
            <p:cNvSpPr>
              <a:spLocks noChangeAspect="1" noChangeArrowheads="1"/>
            </p:cNvSpPr>
            <p:nvPr/>
          </p:nvSpPr>
          <p:spPr bwMode="auto">
            <a:xfrm>
              <a:off x="2861" y="1692"/>
              <a:ext cx="375" cy="182"/>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Design</a:t>
              </a:r>
            </a:p>
            <a:p>
              <a:pPr defTabSz="674688" eaLnBrk="0" hangingPunct="0"/>
              <a:r>
                <a:rPr lang="en-US" sz="600" b="1" i="1">
                  <a:solidFill>
                    <a:srgbClr val="000000"/>
                  </a:solidFill>
                </a:rPr>
                <a:t>Complete</a:t>
              </a:r>
            </a:p>
          </p:txBody>
        </p:sp>
        <p:sp>
          <p:nvSpPr>
            <p:cNvPr id="10304" name="AutoShape 36"/>
            <p:cNvSpPr>
              <a:spLocks noChangeAspect="1" noChangeArrowheads="1"/>
            </p:cNvSpPr>
            <p:nvPr/>
          </p:nvSpPr>
          <p:spPr bwMode="auto">
            <a:xfrm>
              <a:off x="2837" y="1745"/>
              <a:ext cx="61" cy="61"/>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10305" name="AutoShape 37"/>
            <p:cNvSpPr>
              <a:spLocks noChangeAspect="1" noChangeArrowheads="1"/>
            </p:cNvSpPr>
            <p:nvPr/>
          </p:nvSpPr>
          <p:spPr bwMode="auto">
            <a:xfrm>
              <a:off x="3712" y="2017"/>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10306" name="Text Box 38"/>
            <p:cNvSpPr txBox="1">
              <a:spLocks noChangeAspect="1" noChangeArrowheads="1"/>
            </p:cNvSpPr>
            <p:nvPr/>
          </p:nvSpPr>
          <p:spPr bwMode="auto">
            <a:xfrm>
              <a:off x="92" y="1903"/>
              <a:ext cx="399" cy="127"/>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Development</a:t>
              </a:r>
            </a:p>
          </p:txBody>
        </p:sp>
        <p:sp>
          <p:nvSpPr>
            <p:cNvPr id="10307" name="Text Box 39"/>
            <p:cNvSpPr txBox="1">
              <a:spLocks noChangeAspect="1" noChangeArrowheads="1"/>
            </p:cNvSpPr>
            <p:nvPr/>
          </p:nvSpPr>
          <p:spPr bwMode="auto">
            <a:xfrm>
              <a:off x="82" y="2507"/>
              <a:ext cx="206" cy="127"/>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Test</a:t>
              </a:r>
            </a:p>
          </p:txBody>
        </p:sp>
        <p:sp>
          <p:nvSpPr>
            <p:cNvPr id="10308" name="Text Box 40"/>
            <p:cNvSpPr txBox="1">
              <a:spLocks noChangeAspect="1" noChangeArrowheads="1"/>
            </p:cNvSpPr>
            <p:nvPr/>
          </p:nvSpPr>
          <p:spPr bwMode="auto">
            <a:xfrm>
              <a:off x="112" y="2762"/>
              <a:ext cx="389" cy="127"/>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Maintenance</a:t>
              </a:r>
            </a:p>
          </p:txBody>
        </p:sp>
        <p:sp>
          <p:nvSpPr>
            <p:cNvPr id="10309" name="Rectangle 41"/>
            <p:cNvSpPr>
              <a:spLocks noChangeAspect="1" noChangeArrowheads="1"/>
            </p:cNvSpPr>
            <p:nvPr/>
          </p:nvSpPr>
          <p:spPr bwMode="auto">
            <a:xfrm>
              <a:off x="1540" y="3547"/>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Integrated Project Plan</a:t>
              </a:r>
            </a:p>
          </p:txBody>
        </p:sp>
        <p:sp>
          <p:nvSpPr>
            <p:cNvPr id="10310" name="Rectangle 42"/>
            <p:cNvSpPr>
              <a:spLocks noChangeAspect="1" noChangeArrowheads="1"/>
            </p:cNvSpPr>
            <p:nvPr/>
          </p:nvSpPr>
          <p:spPr bwMode="auto">
            <a:xfrm>
              <a:off x="2238" y="1484"/>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Secure Field Trial Customer</a:t>
              </a:r>
            </a:p>
          </p:txBody>
        </p:sp>
        <p:sp>
          <p:nvSpPr>
            <p:cNvPr id="10311" name="Rectangle 43"/>
            <p:cNvSpPr>
              <a:spLocks noChangeAspect="1" noChangeArrowheads="1"/>
            </p:cNvSpPr>
            <p:nvPr/>
          </p:nvSpPr>
          <p:spPr bwMode="auto">
            <a:xfrm>
              <a:off x="1702" y="1898"/>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 Product Architecture </a:t>
              </a:r>
            </a:p>
            <a:p>
              <a:pPr defTabSz="692150" eaLnBrk="0" hangingPunct="0"/>
              <a:r>
                <a:rPr lang="en-US" sz="600" b="1">
                  <a:solidFill>
                    <a:srgbClr val="000000"/>
                  </a:solidFill>
                </a:rPr>
                <a:t>Document</a:t>
              </a:r>
            </a:p>
          </p:txBody>
        </p:sp>
        <p:sp>
          <p:nvSpPr>
            <p:cNvPr id="10312" name="Rectangle 44"/>
            <p:cNvSpPr>
              <a:spLocks noChangeAspect="1" noChangeArrowheads="1"/>
            </p:cNvSpPr>
            <p:nvPr/>
          </p:nvSpPr>
          <p:spPr bwMode="auto">
            <a:xfrm>
              <a:off x="2220" y="1922"/>
              <a:ext cx="1474" cy="12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Implementation and Unit Test</a:t>
              </a:r>
            </a:p>
          </p:txBody>
        </p:sp>
        <p:sp>
          <p:nvSpPr>
            <p:cNvPr id="10313" name="Rectangle 45"/>
            <p:cNvSpPr>
              <a:spLocks noChangeAspect="1" noChangeArrowheads="1"/>
            </p:cNvSpPr>
            <p:nvPr/>
          </p:nvSpPr>
          <p:spPr bwMode="auto">
            <a:xfrm>
              <a:off x="1409" y="1876"/>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Architecture</a:t>
              </a:r>
            </a:p>
            <a:p>
              <a:pPr defTabSz="692150" eaLnBrk="0" hangingPunct="0"/>
              <a:r>
                <a:rPr lang="en-US" sz="600" b="1">
                  <a:solidFill>
                    <a:srgbClr val="000000"/>
                  </a:solidFill>
                </a:rPr>
                <a:t>Analysis</a:t>
              </a:r>
            </a:p>
          </p:txBody>
        </p:sp>
        <p:sp>
          <p:nvSpPr>
            <p:cNvPr id="10314" name="Rectangle 46"/>
            <p:cNvSpPr>
              <a:spLocks noChangeAspect="1" noChangeArrowheads="1"/>
            </p:cNvSpPr>
            <p:nvPr/>
          </p:nvSpPr>
          <p:spPr bwMode="auto">
            <a:xfrm>
              <a:off x="2609" y="3809"/>
              <a:ext cx="554" cy="61"/>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Optional Phase Review</a:t>
              </a:r>
            </a:p>
          </p:txBody>
        </p:sp>
        <p:sp>
          <p:nvSpPr>
            <p:cNvPr id="10315" name="Rectangle 47"/>
            <p:cNvSpPr>
              <a:spLocks noChangeAspect="1" noChangeArrowheads="1"/>
            </p:cNvSpPr>
            <p:nvPr/>
          </p:nvSpPr>
          <p:spPr bwMode="auto">
            <a:xfrm>
              <a:off x="2436" y="1338"/>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Draft </a:t>
              </a:r>
            </a:p>
            <a:p>
              <a:pPr defTabSz="692150" eaLnBrk="0" hangingPunct="0"/>
              <a:r>
                <a:rPr lang="en-US" sz="600" b="1">
                  <a:solidFill>
                    <a:srgbClr val="000000"/>
                  </a:solidFill>
                </a:rPr>
                <a:t>Product Description</a:t>
              </a:r>
            </a:p>
          </p:txBody>
        </p:sp>
        <p:sp>
          <p:nvSpPr>
            <p:cNvPr id="10316" name="Rectangle 48"/>
            <p:cNvSpPr>
              <a:spLocks noChangeArrowheads="1"/>
            </p:cNvSpPr>
            <p:nvPr/>
          </p:nvSpPr>
          <p:spPr bwMode="auto">
            <a:xfrm>
              <a:off x="114" y="1388"/>
              <a:ext cx="555" cy="164"/>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600" b="1" i="1">
                  <a:solidFill>
                    <a:srgbClr val="000000"/>
                  </a:solidFill>
                </a:rPr>
                <a:t>Product Management</a:t>
              </a:r>
            </a:p>
          </p:txBody>
        </p:sp>
        <p:sp>
          <p:nvSpPr>
            <p:cNvPr id="10317" name="Rectangle 49"/>
            <p:cNvSpPr>
              <a:spLocks noChangeArrowheads="1"/>
            </p:cNvSpPr>
            <p:nvPr/>
          </p:nvSpPr>
          <p:spPr bwMode="auto">
            <a:xfrm>
              <a:off x="2210" y="3521"/>
              <a:ext cx="480" cy="191"/>
            </a:xfrm>
            <a:prstGeom prst="rect">
              <a:avLst/>
            </a:prstGeom>
            <a:noFill/>
            <a:ln w="9525">
              <a:noFill/>
              <a:miter lim="800000"/>
              <a:headEnd/>
              <a:tailEnd type="none" w="sm" len="med"/>
            </a:ln>
          </p:spPr>
          <p:txBody>
            <a:bodyPr>
              <a:spAutoFit/>
            </a:bodyPr>
            <a:lstStyle/>
            <a:p>
              <a:pPr eaLnBrk="0" hangingPunct="0">
                <a:spcBef>
                  <a:spcPct val="50000"/>
                </a:spcBef>
              </a:pPr>
              <a:r>
                <a:rPr lang="en-US" sz="600" b="1" i="1">
                  <a:solidFill>
                    <a:srgbClr val="000000"/>
                  </a:solidFill>
                </a:rPr>
                <a:t>Project Plan Baselined</a:t>
              </a:r>
            </a:p>
          </p:txBody>
        </p:sp>
        <p:sp>
          <p:nvSpPr>
            <p:cNvPr id="10318" name="Rectangle 50"/>
            <p:cNvSpPr>
              <a:spLocks noChangeAspect="1" noChangeArrowheads="1"/>
            </p:cNvSpPr>
            <p:nvPr/>
          </p:nvSpPr>
          <p:spPr bwMode="auto">
            <a:xfrm>
              <a:off x="2220" y="2452"/>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Plan and Test Cycle Design</a:t>
              </a:r>
            </a:p>
          </p:txBody>
        </p:sp>
        <p:sp>
          <p:nvSpPr>
            <p:cNvPr id="10319" name="Rectangle 51"/>
            <p:cNvSpPr>
              <a:spLocks noChangeAspect="1" noChangeArrowheads="1"/>
            </p:cNvSpPr>
            <p:nvPr/>
          </p:nvSpPr>
          <p:spPr bwMode="auto">
            <a:xfrm>
              <a:off x="2930" y="1582"/>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 Plan</a:t>
              </a:r>
            </a:p>
          </p:txBody>
        </p:sp>
        <p:sp>
          <p:nvSpPr>
            <p:cNvPr id="10320" name="Rectangle 52"/>
            <p:cNvSpPr>
              <a:spLocks noChangeAspect="1" noChangeArrowheads="1"/>
            </p:cNvSpPr>
            <p:nvPr/>
          </p:nvSpPr>
          <p:spPr bwMode="auto">
            <a:xfrm>
              <a:off x="1509" y="2449"/>
              <a:ext cx="692" cy="13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Strategy and Planning</a:t>
              </a:r>
            </a:p>
          </p:txBody>
        </p:sp>
        <p:sp>
          <p:nvSpPr>
            <p:cNvPr id="10321" name="Rectangle 53"/>
            <p:cNvSpPr>
              <a:spLocks noChangeAspect="1" noChangeArrowheads="1"/>
            </p:cNvSpPr>
            <p:nvPr/>
          </p:nvSpPr>
          <p:spPr bwMode="auto">
            <a:xfrm>
              <a:off x="4043" y="1263"/>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Final </a:t>
              </a:r>
            </a:p>
            <a:p>
              <a:pPr defTabSz="692150" eaLnBrk="0" hangingPunct="0"/>
              <a:r>
                <a:rPr lang="en-US" sz="600" b="1">
                  <a:solidFill>
                    <a:srgbClr val="000000"/>
                  </a:solidFill>
                </a:rPr>
                <a:t>Product Description</a:t>
              </a:r>
            </a:p>
          </p:txBody>
        </p:sp>
        <p:sp>
          <p:nvSpPr>
            <p:cNvPr id="10322" name="AutoShape 54"/>
            <p:cNvSpPr>
              <a:spLocks noChangeAspect="1" noChangeArrowheads="1"/>
            </p:cNvSpPr>
            <p:nvPr/>
          </p:nvSpPr>
          <p:spPr bwMode="auto">
            <a:xfrm>
              <a:off x="4418" y="2476"/>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10323" name="Text Box 55"/>
            <p:cNvSpPr txBox="1">
              <a:spLocks noChangeAspect="1" noChangeArrowheads="1"/>
            </p:cNvSpPr>
            <p:nvPr/>
          </p:nvSpPr>
          <p:spPr bwMode="auto">
            <a:xfrm>
              <a:off x="86" y="3512"/>
              <a:ext cx="484" cy="266"/>
            </a:xfrm>
            <a:prstGeom prst="rect">
              <a:avLst/>
            </a:prstGeom>
            <a:noFill/>
            <a:ln w="12700">
              <a:noFill/>
              <a:miter lim="800000"/>
              <a:headEnd/>
              <a:tailEnd type="none" w="sm" len="lg"/>
            </a:ln>
          </p:spPr>
          <p:txBody>
            <a:bodyPr>
              <a:spAutoFit/>
            </a:bodyPr>
            <a:lstStyle/>
            <a:p>
              <a:pPr eaLnBrk="0" hangingPunct="0">
                <a:lnSpc>
                  <a:spcPct val="80000"/>
                </a:lnSpc>
              </a:pPr>
              <a:r>
                <a:rPr lang="en-US" sz="600" b="1" i="1">
                  <a:solidFill>
                    <a:srgbClr val="000000"/>
                  </a:solidFill>
                </a:rPr>
                <a:t>Product Delivery Team Leader </a:t>
              </a:r>
            </a:p>
            <a:p>
              <a:pPr eaLnBrk="0" hangingPunct="0">
                <a:lnSpc>
                  <a:spcPct val="80000"/>
                </a:lnSpc>
              </a:pPr>
              <a:r>
                <a:rPr lang="en-US" sz="600" b="1" i="1">
                  <a:solidFill>
                    <a:srgbClr val="000000"/>
                  </a:solidFill>
                </a:rPr>
                <a:t>and </a:t>
              </a:r>
              <a:r>
                <a:rPr lang="en-GB" sz="600" b="1" i="1">
                  <a:solidFill>
                    <a:srgbClr val="000000"/>
                  </a:solidFill>
                </a:rPr>
                <a:t>Project Mgmt</a:t>
              </a:r>
              <a:endParaRPr lang="en-US" sz="600" b="1" i="1">
                <a:solidFill>
                  <a:srgbClr val="000000"/>
                </a:solidFill>
              </a:endParaRPr>
            </a:p>
          </p:txBody>
        </p:sp>
        <p:sp>
          <p:nvSpPr>
            <p:cNvPr id="10324" name="Rectangle 56"/>
            <p:cNvSpPr>
              <a:spLocks noChangeAspect="1" noChangeArrowheads="1"/>
            </p:cNvSpPr>
            <p:nvPr/>
          </p:nvSpPr>
          <p:spPr bwMode="auto">
            <a:xfrm>
              <a:off x="2219" y="1710"/>
              <a:ext cx="545" cy="96"/>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Specification</a:t>
              </a:r>
            </a:p>
          </p:txBody>
        </p:sp>
        <p:sp>
          <p:nvSpPr>
            <p:cNvPr id="10325" name="Rectangle 57"/>
            <p:cNvSpPr>
              <a:spLocks noChangeAspect="1" noChangeArrowheads="1"/>
            </p:cNvSpPr>
            <p:nvPr/>
          </p:nvSpPr>
          <p:spPr bwMode="auto">
            <a:xfrm>
              <a:off x="1955" y="4079"/>
              <a:ext cx="462" cy="204"/>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Committed</a:t>
              </a:r>
            </a:p>
          </p:txBody>
        </p:sp>
        <p:sp>
          <p:nvSpPr>
            <p:cNvPr id="10326" name="Rectangle 58"/>
            <p:cNvSpPr>
              <a:spLocks noChangeAspect="1" noChangeArrowheads="1"/>
            </p:cNvSpPr>
            <p:nvPr/>
          </p:nvSpPr>
          <p:spPr bwMode="auto">
            <a:xfrm>
              <a:off x="1178" y="4073"/>
              <a:ext cx="406" cy="204"/>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Concept </a:t>
              </a:r>
            </a:p>
            <a:p>
              <a:pPr defTabSz="1595438" eaLnBrk="0" hangingPunct="0">
                <a:lnSpc>
                  <a:spcPts val="688"/>
                </a:lnSpc>
              </a:pPr>
              <a:r>
                <a:rPr lang="en-US" sz="700">
                  <a:solidFill>
                    <a:srgbClr val="000000"/>
                  </a:solidFill>
                </a:rPr>
                <a:t>Committed</a:t>
              </a:r>
            </a:p>
          </p:txBody>
        </p:sp>
        <p:sp>
          <p:nvSpPr>
            <p:cNvPr id="10327" name="Rectangle 59"/>
            <p:cNvSpPr>
              <a:spLocks noChangeAspect="1" noChangeArrowheads="1"/>
            </p:cNvSpPr>
            <p:nvPr/>
          </p:nvSpPr>
          <p:spPr bwMode="auto">
            <a:xfrm>
              <a:off x="921" y="4064"/>
              <a:ext cx="293" cy="265"/>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On </a:t>
              </a:r>
            </a:p>
            <a:p>
              <a:pPr defTabSz="1595438" eaLnBrk="0" hangingPunct="0">
                <a:lnSpc>
                  <a:spcPts val="688"/>
                </a:lnSpc>
              </a:pPr>
              <a:r>
                <a:rPr lang="en-US" sz="700">
                  <a:solidFill>
                    <a:srgbClr val="000000"/>
                  </a:solidFill>
                </a:rPr>
                <a:t>the </a:t>
              </a:r>
            </a:p>
            <a:p>
              <a:pPr defTabSz="1595438" eaLnBrk="0" hangingPunct="0">
                <a:lnSpc>
                  <a:spcPts val="688"/>
                </a:lnSpc>
              </a:pPr>
              <a:r>
                <a:rPr lang="en-US" sz="700">
                  <a:solidFill>
                    <a:srgbClr val="000000"/>
                  </a:solidFill>
                </a:rPr>
                <a:t>Radar</a:t>
              </a:r>
            </a:p>
          </p:txBody>
        </p:sp>
        <p:sp>
          <p:nvSpPr>
            <p:cNvPr id="10328" name="AutoShape 60"/>
            <p:cNvSpPr>
              <a:spLocks/>
            </p:cNvSpPr>
            <p:nvPr/>
          </p:nvSpPr>
          <p:spPr bwMode="auto">
            <a:xfrm rot="16200000" flipV="1">
              <a:off x="894" y="3644"/>
              <a:ext cx="122" cy="866"/>
            </a:xfrm>
            <a:prstGeom prst="leftBrace">
              <a:avLst>
                <a:gd name="adj1" fmla="val 59153"/>
                <a:gd name="adj2" fmla="val 50000"/>
              </a:avLst>
            </a:prstGeom>
            <a:noFill/>
            <a:ln w="19050">
              <a:solidFill>
                <a:schemeClr val="tx1"/>
              </a:solidFill>
              <a:round/>
              <a:headEnd type="none" w="sm" len="sm"/>
              <a:tailEnd type="none" w="sm" len="sm"/>
            </a:ln>
          </p:spPr>
          <p:txBody>
            <a:bodyPr wrap="none" anchor="ctr"/>
            <a:lstStyle/>
            <a:p>
              <a:endParaRPr lang="en-US" sz="1800"/>
            </a:p>
          </p:txBody>
        </p:sp>
        <p:sp>
          <p:nvSpPr>
            <p:cNvPr id="10329" name="Rectangle 61"/>
            <p:cNvSpPr>
              <a:spLocks noChangeAspect="1" noChangeArrowheads="1"/>
            </p:cNvSpPr>
            <p:nvPr/>
          </p:nvSpPr>
          <p:spPr bwMode="auto">
            <a:xfrm>
              <a:off x="123" y="2262"/>
              <a:ext cx="5358" cy="160"/>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330" name="Text Box 62"/>
            <p:cNvSpPr txBox="1">
              <a:spLocks noChangeAspect="1" noChangeArrowheads="1"/>
            </p:cNvSpPr>
            <p:nvPr/>
          </p:nvSpPr>
          <p:spPr bwMode="auto">
            <a:xfrm>
              <a:off x="92" y="2304"/>
              <a:ext cx="444" cy="127"/>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Documentation</a:t>
              </a:r>
              <a:endParaRPr lang="en-US" sz="600" b="1" i="1">
                <a:solidFill>
                  <a:srgbClr val="000000"/>
                </a:solidFill>
              </a:endParaRPr>
            </a:p>
          </p:txBody>
        </p:sp>
        <p:sp>
          <p:nvSpPr>
            <p:cNvPr id="10331" name="Rectangle 63"/>
            <p:cNvSpPr>
              <a:spLocks noChangeAspect="1" noChangeArrowheads="1"/>
            </p:cNvSpPr>
            <p:nvPr/>
          </p:nvSpPr>
          <p:spPr bwMode="auto">
            <a:xfrm>
              <a:off x="3755" y="761"/>
              <a:ext cx="795" cy="3221"/>
            </a:xfrm>
            <a:prstGeom prst="rect">
              <a:avLst/>
            </a:prstGeom>
            <a:noFill/>
            <a:ln w="12700">
              <a:solidFill>
                <a:schemeClr val="accent2"/>
              </a:solidFill>
              <a:miter lim="800000"/>
              <a:headEnd/>
              <a:tailEnd/>
            </a:ln>
          </p:spPr>
          <p:txBody>
            <a:bodyPr wrap="none" anchor="ctr"/>
            <a:lstStyle/>
            <a:p>
              <a:endParaRPr lang="en-US" sz="1800"/>
            </a:p>
          </p:txBody>
        </p:sp>
        <p:sp>
          <p:nvSpPr>
            <p:cNvPr id="10332" name="Rectangle 64"/>
            <p:cNvSpPr>
              <a:spLocks noChangeAspect="1" noChangeArrowheads="1"/>
            </p:cNvSpPr>
            <p:nvPr/>
          </p:nvSpPr>
          <p:spPr bwMode="auto">
            <a:xfrm>
              <a:off x="1402" y="754"/>
              <a:ext cx="803" cy="3232"/>
            </a:xfrm>
            <a:prstGeom prst="rect">
              <a:avLst/>
            </a:prstGeom>
            <a:noFill/>
            <a:ln w="12700">
              <a:solidFill>
                <a:schemeClr val="accent2"/>
              </a:solidFill>
              <a:miter lim="800000"/>
              <a:headEnd/>
              <a:tailEnd/>
            </a:ln>
          </p:spPr>
          <p:txBody>
            <a:bodyPr wrap="none" anchor="ctr"/>
            <a:lstStyle/>
            <a:p>
              <a:endParaRPr lang="en-US" sz="1800"/>
            </a:p>
          </p:txBody>
        </p:sp>
        <p:sp>
          <p:nvSpPr>
            <p:cNvPr id="10333" name="AutoShape 65"/>
            <p:cNvSpPr>
              <a:spLocks noChangeAspect="1" noChangeArrowheads="1"/>
            </p:cNvSpPr>
            <p:nvPr/>
          </p:nvSpPr>
          <p:spPr bwMode="auto">
            <a:xfrm>
              <a:off x="3721" y="2163"/>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10334" name="Group 66"/>
            <p:cNvGrpSpPr>
              <a:grpSpLocks noChangeAspect="1"/>
            </p:cNvGrpSpPr>
            <p:nvPr/>
          </p:nvGrpSpPr>
          <p:grpSpPr bwMode="auto">
            <a:xfrm>
              <a:off x="1138" y="3556"/>
              <a:ext cx="95" cy="96"/>
              <a:chOff x="1415" y="3641"/>
              <a:chExt cx="138" cy="139"/>
            </a:xfrm>
          </p:grpSpPr>
          <p:sp>
            <p:nvSpPr>
              <p:cNvPr id="10442" name="Oval 67"/>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10443" name="Oval 68"/>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10444" name="Line 69"/>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10445" name="Line 70"/>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10446" name="Line 71"/>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10447" name="Oval 72"/>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10335" name="AutoShape 73"/>
            <p:cNvSpPr>
              <a:spLocks noChangeAspect="1" noChangeArrowheads="1"/>
            </p:cNvSpPr>
            <p:nvPr/>
          </p:nvSpPr>
          <p:spPr bwMode="auto">
            <a:xfrm>
              <a:off x="2172" y="3576"/>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10336" name="Rectangle 74"/>
            <p:cNvSpPr>
              <a:spLocks noChangeAspect="1" noChangeArrowheads="1"/>
            </p:cNvSpPr>
            <p:nvPr/>
          </p:nvSpPr>
          <p:spPr bwMode="auto">
            <a:xfrm>
              <a:off x="1162" y="3809"/>
              <a:ext cx="443" cy="120"/>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Concept Complete</a:t>
              </a:r>
            </a:p>
            <a:p>
              <a:pPr defTabSz="1595438" eaLnBrk="0" hangingPunct="0">
                <a:lnSpc>
                  <a:spcPts val="688"/>
                </a:lnSpc>
              </a:pPr>
              <a:r>
                <a:rPr lang="en-US" sz="700">
                  <a:solidFill>
                    <a:srgbClr val="000000"/>
                  </a:solidFill>
                </a:rPr>
                <a:t>(RPG Review)</a:t>
              </a:r>
            </a:p>
          </p:txBody>
        </p:sp>
        <p:sp>
          <p:nvSpPr>
            <p:cNvPr id="10337" name="Rectangle 75"/>
            <p:cNvSpPr>
              <a:spLocks noChangeAspect="1" noChangeArrowheads="1"/>
            </p:cNvSpPr>
            <p:nvPr/>
          </p:nvSpPr>
          <p:spPr bwMode="auto">
            <a:xfrm>
              <a:off x="1933" y="3809"/>
              <a:ext cx="494" cy="181"/>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Definition &amp; Planning</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10338" name="Rectangle 76"/>
            <p:cNvSpPr>
              <a:spLocks noChangeAspect="1" noChangeArrowheads="1"/>
            </p:cNvSpPr>
            <p:nvPr/>
          </p:nvSpPr>
          <p:spPr bwMode="auto">
            <a:xfrm>
              <a:off x="3574" y="3809"/>
              <a:ext cx="342" cy="181"/>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10339" name="Rectangle 77"/>
            <p:cNvSpPr>
              <a:spLocks noChangeAspect="1" noChangeArrowheads="1"/>
            </p:cNvSpPr>
            <p:nvPr/>
          </p:nvSpPr>
          <p:spPr bwMode="auto">
            <a:xfrm>
              <a:off x="4364" y="3809"/>
              <a:ext cx="341" cy="181"/>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Readiness</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10340" name="Rectangle 78"/>
            <p:cNvSpPr>
              <a:spLocks noChangeAspect="1" noChangeArrowheads="1"/>
            </p:cNvSpPr>
            <p:nvPr/>
          </p:nvSpPr>
          <p:spPr bwMode="auto">
            <a:xfrm>
              <a:off x="3757" y="1734"/>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Re-work Software</a:t>
              </a:r>
            </a:p>
          </p:txBody>
        </p:sp>
        <p:sp>
          <p:nvSpPr>
            <p:cNvPr id="10341" name="Rectangle 79"/>
            <p:cNvSpPr>
              <a:spLocks noChangeAspect="1" noChangeArrowheads="1"/>
            </p:cNvSpPr>
            <p:nvPr/>
          </p:nvSpPr>
          <p:spPr bwMode="auto">
            <a:xfrm>
              <a:off x="3809" y="2291"/>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 Documentation</a:t>
              </a:r>
            </a:p>
          </p:txBody>
        </p:sp>
        <p:sp>
          <p:nvSpPr>
            <p:cNvPr id="10342" name="Rectangle 80"/>
            <p:cNvSpPr>
              <a:spLocks noChangeAspect="1" noChangeArrowheads="1"/>
            </p:cNvSpPr>
            <p:nvPr/>
          </p:nvSpPr>
          <p:spPr bwMode="auto">
            <a:xfrm>
              <a:off x="3740" y="1966"/>
              <a:ext cx="351" cy="181"/>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Feature Complete</a:t>
              </a:r>
            </a:p>
          </p:txBody>
        </p:sp>
        <p:sp>
          <p:nvSpPr>
            <p:cNvPr id="10343" name="Rectangle 81"/>
            <p:cNvSpPr>
              <a:spLocks noChangeAspect="1" noChangeArrowheads="1"/>
            </p:cNvSpPr>
            <p:nvPr/>
          </p:nvSpPr>
          <p:spPr bwMode="auto">
            <a:xfrm>
              <a:off x="1405" y="3070"/>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S&amp;M Requirements to PRD</a:t>
              </a:r>
            </a:p>
          </p:txBody>
        </p:sp>
        <p:sp>
          <p:nvSpPr>
            <p:cNvPr id="10344" name="Rectangle 82"/>
            <p:cNvSpPr>
              <a:spLocks noChangeAspect="1" noChangeArrowheads="1"/>
            </p:cNvSpPr>
            <p:nvPr/>
          </p:nvSpPr>
          <p:spPr bwMode="auto">
            <a:xfrm>
              <a:off x="4546" y="296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a:t>
              </a:r>
            </a:p>
          </p:txBody>
        </p:sp>
        <p:sp>
          <p:nvSpPr>
            <p:cNvPr id="10345" name="Rectangle 83"/>
            <p:cNvSpPr>
              <a:spLocks noChangeAspect="1" noChangeArrowheads="1"/>
            </p:cNvSpPr>
            <p:nvPr/>
          </p:nvSpPr>
          <p:spPr bwMode="auto">
            <a:xfrm>
              <a:off x="2016" y="1307"/>
              <a:ext cx="420" cy="183"/>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Requirements </a:t>
              </a:r>
            </a:p>
            <a:p>
              <a:pPr defTabSz="674688" eaLnBrk="0" hangingPunct="0"/>
              <a:r>
                <a:rPr lang="en-US" sz="600" b="1" i="1">
                  <a:solidFill>
                    <a:srgbClr val="000000"/>
                  </a:solidFill>
                </a:rPr>
                <a:t>Baselined</a:t>
              </a:r>
            </a:p>
          </p:txBody>
        </p:sp>
        <p:sp>
          <p:nvSpPr>
            <p:cNvPr id="10346" name="Rectangle 84"/>
            <p:cNvSpPr>
              <a:spLocks noChangeAspect="1" noChangeArrowheads="1"/>
            </p:cNvSpPr>
            <p:nvPr/>
          </p:nvSpPr>
          <p:spPr bwMode="auto">
            <a:xfrm>
              <a:off x="2220" y="2291"/>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Product Documentation Development</a:t>
              </a:r>
            </a:p>
          </p:txBody>
        </p:sp>
        <p:sp>
          <p:nvSpPr>
            <p:cNvPr id="10347" name="Rectangle 85"/>
            <p:cNvSpPr>
              <a:spLocks noChangeAspect="1" noChangeArrowheads="1"/>
            </p:cNvSpPr>
            <p:nvPr/>
          </p:nvSpPr>
          <p:spPr bwMode="auto">
            <a:xfrm>
              <a:off x="1573" y="3369"/>
              <a:ext cx="617" cy="81"/>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Assessment</a:t>
              </a:r>
            </a:p>
          </p:txBody>
        </p:sp>
        <p:sp>
          <p:nvSpPr>
            <p:cNvPr id="10348" name="Rectangle 86"/>
            <p:cNvSpPr>
              <a:spLocks noChangeAspect="1" noChangeArrowheads="1"/>
            </p:cNvSpPr>
            <p:nvPr/>
          </p:nvSpPr>
          <p:spPr bwMode="auto">
            <a:xfrm>
              <a:off x="4811" y="3359"/>
              <a:ext cx="670" cy="97"/>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Execution</a:t>
              </a:r>
            </a:p>
          </p:txBody>
        </p:sp>
        <p:sp>
          <p:nvSpPr>
            <p:cNvPr id="10349" name="Rectangle 87"/>
            <p:cNvSpPr>
              <a:spLocks noChangeAspect="1" noChangeArrowheads="1"/>
            </p:cNvSpPr>
            <p:nvPr/>
          </p:nvSpPr>
          <p:spPr bwMode="auto">
            <a:xfrm>
              <a:off x="3775" y="3359"/>
              <a:ext cx="1015"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Materiel  Development</a:t>
              </a:r>
            </a:p>
          </p:txBody>
        </p:sp>
        <p:sp>
          <p:nvSpPr>
            <p:cNvPr id="10350" name="Rectangle 88"/>
            <p:cNvSpPr>
              <a:spLocks noChangeArrowheads="1"/>
            </p:cNvSpPr>
            <p:nvPr/>
          </p:nvSpPr>
          <p:spPr bwMode="auto">
            <a:xfrm>
              <a:off x="3748" y="2423"/>
              <a:ext cx="656"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Execution</a:t>
              </a:r>
            </a:p>
          </p:txBody>
        </p:sp>
        <p:sp>
          <p:nvSpPr>
            <p:cNvPr id="10351" name="Text Box 89"/>
            <p:cNvSpPr txBox="1">
              <a:spLocks noChangeAspect="1" noChangeArrowheads="1"/>
            </p:cNvSpPr>
            <p:nvPr/>
          </p:nvSpPr>
          <p:spPr bwMode="auto">
            <a:xfrm>
              <a:off x="92" y="3823"/>
              <a:ext cx="452" cy="114"/>
            </a:xfrm>
            <a:prstGeom prst="rect">
              <a:avLst/>
            </a:prstGeom>
            <a:noFill/>
            <a:ln w="12700">
              <a:noFill/>
              <a:miter lim="800000"/>
              <a:headEnd/>
              <a:tailEnd type="none" w="sm" len="lg"/>
            </a:ln>
          </p:spPr>
          <p:txBody>
            <a:bodyPr>
              <a:spAutoFit/>
            </a:bodyPr>
            <a:lstStyle/>
            <a:p>
              <a:pPr eaLnBrk="0" hangingPunct="0">
                <a:lnSpc>
                  <a:spcPct val="80000"/>
                </a:lnSpc>
              </a:pPr>
              <a:r>
                <a:rPr lang="en-US" sz="600" b="1" u="sng">
                  <a:solidFill>
                    <a:srgbClr val="000000"/>
                  </a:solidFill>
                </a:rPr>
                <a:t>Phase Review</a:t>
              </a:r>
            </a:p>
          </p:txBody>
        </p:sp>
        <p:sp>
          <p:nvSpPr>
            <p:cNvPr id="10352" name="Text Box 90"/>
            <p:cNvSpPr txBox="1">
              <a:spLocks noChangeAspect="1" noChangeArrowheads="1"/>
            </p:cNvSpPr>
            <p:nvPr/>
          </p:nvSpPr>
          <p:spPr bwMode="auto">
            <a:xfrm>
              <a:off x="82" y="4025"/>
              <a:ext cx="452" cy="114"/>
            </a:xfrm>
            <a:prstGeom prst="rect">
              <a:avLst/>
            </a:prstGeom>
            <a:noFill/>
            <a:ln w="12700" algn="ctr">
              <a:noFill/>
              <a:miter lim="800000"/>
              <a:headEnd/>
              <a:tailEnd type="none" w="sm" len="lg"/>
            </a:ln>
          </p:spPr>
          <p:txBody>
            <a:bodyPr>
              <a:spAutoFit/>
            </a:bodyPr>
            <a:lstStyle/>
            <a:p>
              <a:pPr eaLnBrk="0" hangingPunct="0">
                <a:lnSpc>
                  <a:spcPct val="80000"/>
                </a:lnSpc>
              </a:pPr>
              <a:r>
                <a:rPr lang="en-US" sz="600" b="1" u="sng">
                  <a:solidFill>
                    <a:srgbClr val="000000"/>
                  </a:solidFill>
                </a:rPr>
                <a:t>Feature Status</a:t>
              </a:r>
            </a:p>
          </p:txBody>
        </p:sp>
        <p:sp>
          <p:nvSpPr>
            <p:cNvPr id="10353" name="Rectangle 91"/>
            <p:cNvSpPr>
              <a:spLocks noChangeAspect="1" noChangeArrowheads="1"/>
            </p:cNvSpPr>
            <p:nvPr/>
          </p:nvSpPr>
          <p:spPr bwMode="auto">
            <a:xfrm>
              <a:off x="1679" y="1715"/>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Functional Specification</a:t>
              </a:r>
            </a:p>
          </p:txBody>
        </p:sp>
        <p:sp>
          <p:nvSpPr>
            <p:cNvPr id="10354" name="Rectangle 92"/>
            <p:cNvSpPr>
              <a:spLocks noChangeAspect="1" noChangeArrowheads="1"/>
            </p:cNvSpPr>
            <p:nvPr/>
          </p:nvSpPr>
          <p:spPr bwMode="auto">
            <a:xfrm>
              <a:off x="2965" y="3210"/>
              <a:ext cx="768"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Install and Deployment Plan</a:t>
              </a:r>
            </a:p>
          </p:txBody>
        </p:sp>
        <p:sp>
          <p:nvSpPr>
            <p:cNvPr id="10355" name="Rectangle 93"/>
            <p:cNvSpPr>
              <a:spLocks noChangeAspect="1" noChangeArrowheads="1"/>
            </p:cNvSpPr>
            <p:nvPr/>
          </p:nvSpPr>
          <p:spPr bwMode="auto">
            <a:xfrm>
              <a:off x="4295" y="3070"/>
              <a:ext cx="1015" cy="8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Supportability Review</a:t>
              </a:r>
            </a:p>
          </p:txBody>
        </p:sp>
        <p:sp>
          <p:nvSpPr>
            <p:cNvPr id="10356" name="AutoShape 94"/>
            <p:cNvSpPr>
              <a:spLocks noChangeArrowheads="1"/>
            </p:cNvSpPr>
            <p:nvPr/>
          </p:nvSpPr>
          <p:spPr bwMode="auto">
            <a:xfrm>
              <a:off x="1369"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10357" name="AutoShape 95"/>
            <p:cNvSpPr>
              <a:spLocks noChangeArrowheads="1"/>
            </p:cNvSpPr>
            <p:nvPr/>
          </p:nvSpPr>
          <p:spPr bwMode="auto">
            <a:xfrm>
              <a:off x="217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10358" name="AutoShape 96"/>
            <p:cNvSpPr>
              <a:spLocks noChangeArrowheads="1"/>
            </p:cNvSpPr>
            <p:nvPr/>
          </p:nvSpPr>
          <p:spPr bwMode="auto">
            <a:xfrm>
              <a:off x="2867" y="3733"/>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10359" name="AutoShape 97"/>
            <p:cNvSpPr>
              <a:spLocks noChangeAspect="1" noChangeArrowheads="1"/>
            </p:cNvSpPr>
            <p:nvPr/>
          </p:nvSpPr>
          <p:spPr bwMode="auto">
            <a:xfrm>
              <a:off x="4512" y="2564"/>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10360" name="AutoShape 98"/>
            <p:cNvSpPr>
              <a:spLocks noChangeArrowheads="1"/>
            </p:cNvSpPr>
            <p:nvPr/>
          </p:nvSpPr>
          <p:spPr bwMode="auto">
            <a:xfrm>
              <a:off x="372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10361" name="AutoShape 99"/>
            <p:cNvSpPr>
              <a:spLocks noChangeArrowheads="1"/>
            </p:cNvSpPr>
            <p:nvPr/>
          </p:nvSpPr>
          <p:spPr bwMode="auto">
            <a:xfrm>
              <a:off x="4516"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10362" name="Line 100"/>
            <p:cNvSpPr>
              <a:spLocks noChangeShapeType="1"/>
            </p:cNvSpPr>
            <p:nvPr/>
          </p:nvSpPr>
          <p:spPr bwMode="auto">
            <a:xfrm>
              <a:off x="5094" y="578"/>
              <a:ext cx="29" cy="0"/>
            </a:xfrm>
            <a:prstGeom prst="line">
              <a:avLst/>
            </a:prstGeom>
            <a:noFill/>
            <a:ln w="6350">
              <a:solidFill>
                <a:schemeClr val="tx1"/>
              </a:solidFill>
              <a:round/>
              <a:headEnd type="none" w="sm" len="sm"/>
              <a:tailEnd type="none" w="sm" len="sm"/>
            </a:ln>
          </p:spPr>
          <p:txBody>
            <a:bodyPr/>
            <a:lstStyle/>
            <a:p>
              <a:endParaRPr lang="en-GB"/>
            </a:p>
          </p:txBody>
        </p:sp>
        <p:sp>
          <p:nvSpPr>
            <p:cNvPr id="10363" name="Line 101"/>
            <p:cNvSpPr>
              <a:spLocks noChangeShapeType="1"/>
            </p:cNvSpPr>
            <p:nvPr/>
          </p:nvSpPr>
          <p:spPr bwMode="auto">
            <a:xfrm>
              <a:off x="5092" y="3867"/>
              <a:ext cx="29" cy="0"/>
            </a:xfrm>
            <a:prstGeom prst="line">
              <a:avLst/>
            </a:prstGeom>
            <a:noFill/>
            <a:ln w="6350">
              <a:solidFill>
                <a:schemeClr val="tx1"/>
              </a:solidFill>
              <a:round/>
              <a:headEnd type="none" w="sm" len="sm"/>
              <a:tailEnd type="none" w="sm" len="sm"/>
            </a:ln>
          </p:spPr>
          <p:txBody>
            <a:bodyPr/>
            <a:lstStyle/>
            <a:p>
              <a:endParaRPr lang="en-GB"/>
            </a:p>
          </p:txBody>
        </p:sp>
        <p:sp>
          <p:nvSpPr>
            <p:cNvPr id="10364" name="Line 102"/>
            <p:cNvSpPr>
              <a:spLocks noChangeShapeType="1"/>
            </p:cNvSpPr>
            <p:nvPr/>
          </p:nvSpPr>
          <p:spPr bwMode="auto">
            <a:xfrm>
              <a:off x="5094" y="578"/>
              <a:ext cx="30" cy="0"/>
            </a:xfrm>
            <a:prstGeom prst="line">
              <a:avLst/>
            </a:prstGeom>
            <a:noFill/>
            <a:ln w="6350">
              <a:solidFill>
                <a:schemeClr val="tx1"/>
              </a:solidFill>
              <a:round/>
              <a:headEnd type="none" w="sm" len="sm"/>
              <a:tailEnd type="none" w="sm" len="sm"/>
            </a:ln>
          </p:spPr>
          <p:txBody>
            <a:bodyPr/>
            <a:lstStyle/>
            <a:p>
              <a:endParaRPr lang="en-GB"/>
            </a:p>
          </p:txBody>
        </p:sp>
        <p:sp>
          <p:nvSpPr>
            <p:cNvPr id="10365" name="Rectangle 103"/>
            <p:cNvSpPr>
              <a:spLocks noChangeAspect="1" noChangeArrowheads="1"/>
            </p:cNvSpPr>
            <p:nvPr/>
          </p:nvSpPr>
          <p:spPr bwMode="auto">
            <a:xfrm>
              <a:off x="5119" y="3809"/>
              <a:ext cx="341" cy="181"/>
            </a:xfrm>
            <a:prstGeom prst="rect">
              <a:avLst/>
            </a:prstGeom>
            <a:solidFill>
              <a:srgbClr val="EAEAEA"/>
            </a:solidFill>
            <a:ln w="9525">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Release</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10366" name="Rectangle 104"/>
            <p:cNvSpPr>
              <a:spLocks noChangeAspect="1" noChangeArrowheads="1"/>
            </p:cNvSpPr>
            <p:nvPr/>
          </p:nvSpPr>
          <p:spPr bwMode="auto">
            <a:xfrm>
              <a:off x="4431" y="2428"/>
              <a:ext cx="168" cy="119"/>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TC</a:t>
              </a:r>
            </a:p>
          </p:txBody>
        </p:sp>
        <p:sp>
          <p:nvSpPr>
            <p:cNvPr id="10367" name="Rectangle 105"/>
            <p:cNvSpPr>
              <a:spLocks noChangeAspect="1" noChangeArrowheads="1"/>
            </p:cNvSpPr>
            <p:nvPr/>
          </p:nvSpPr>
          <p:spPr bwMode="auto">
            <a:xfrm>
              <a:off x="5022" y="3453"/>
              <a:ext cx="362" cy="309"/>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Dissolved</a:t>
              </a:r>
            </a:p>
          </p:txBody>
        </p:sp>
        <p:sp>
          <p:nvSpPr>
            <p:cNvPr id="10368" name="Rectangle 106"/>
            <p:cNvSpPr>
              <a:spLocks noChangeAspect="1" noChangeArrowheads="1"/>
            </p:cNvSpPr>
            <p:nvPr/>
          </p:nvSpPr>
          <p:spPr bwMode="auto">
            <a:xfrm>
              <a:off x="5271" y="2501"/>
              <a:ext cx="177" cy="166"/>
            </a:xfrm>
            <a:prstGeom prst="rect">
              <a:avLst/>
            </a:prstGeom>
            <a:noFill/>
            <a:ln w="12700" algn="ctr">
              <a:noFill/>
              <a:miter lim="800000"/>
              <a:headEnd/>
              <a:tailEnd/>
            </a:ln>
          </p:spPr>
          <p:txBody>
            <a:bodyPr wrap="none" anchor="ctr"/>
            <a:lstStyle/>
            <a:p>
              <a:pPr defTabSz="674688" eaLnBrk="0" hangingPunct="0"/>
              <a:r>
                <a:rPr lang="en-US" sz="600" b="1" i="1">
                  <a:solidFill>
                    <a:srgbClr val="000000"/>
                  </a:solidFill>
                </a:rPr>
                <a:t>GA</a:t>
              </a:r>
            </a:p>
          </p:txBody>
        </p:sp>
        <p:sp>
          <p:nvSpPr>
            <p:cNvPr id="10369" name="Rectangle 107"/>
            <p:cNvSpPr>
              <a:spLocks noChangeArrowheads="1"/>
            </p:cNvSpPr>
            <p:nvPr/>
          </p:nvSpPr>
          <p:spPr bwMode="auto">
            <a:xfrm>
              <a:off x="4522" y="2538"/>
              <a:ext cx="205" cy="127"/>
            </a:xfrm>
            <a:prstGeom prst="rect">
              <a:avLst/>
            </a:prstGeom>
            <a:noFill/>
            <a:ln w="9525">
              <a:noFill/>
              <a:miter lim="800000"/>
              <a:headEnd/>
              <a:tailEnd type="none" w="sm" len="med"/>
            </a:ln>
          </p:spPr>
          <p:txBody>
            <a:bodyPr>
              <a:spAutoFit/>
            </a:bodyPr>
            <a:lstStyle/>
            <a:p>
              <a:pPr eaLnBrk="0" hangingPunct="0"/>
              <a:r>
                <a:rPr lang="en-US" sz="600" b="1" i="1">
                  <a:solidFill>
                    <a:srgbClr val="000000"/>
                  </a:solidFill>
                </a:rPr>
                <a:t>CR</a:t>
              </a:r>
            </a:p>
          </p:txBody>
        </p:sp>
        <p:sp>
          <p:nvSpPr>
            <p:cNvPr id="10370" name="AutoShape 108"/>
            <p:cNvSpPr>
              <a:spLocks noChangeAspect="1" noChangeArrowheads="1"/>
            </p:cNvSpPr>
            <p:nvPr/>
          </p:nvSpPr>
          <p:spPr bwMode="auto">
            <a:xfrm>
              <a:off x="5277" y="2557"/>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10371" name="AutoShape 109"/>
            <p:cNvSpPr>
              <a:spLocks noChangeArrowheads="1"/>
            </p:cNvSpPr>
            <p:nvPr/>
          </p:nvSpPr>
          <p:spPr bwMode="auto">
            <a:xfrm>
              <a:off x="5292"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10372" name="Group 110"/>
            <p:cNvGrpSpPr>
              <a:grpSpLocks noChangeAspect="1"/>
            </p:cNvGrpSpPr>
            <p:nvPr/>
          </p:nvGrpSpPr>
          <p:grpSpPr bwMode="auto">
            <a:xfrm>
              <a:off x="5259" y="3580"/>
              <a:ext cx="135" cy="136"/>
              <a:chOff x="1415" y="3641"/>
              <a:chExt cx="138" cy="139"/>
            </a:xfrm>
          </p:grpSpPr>
          <p:sp>
            <p:nvSpPr>
              <p:cNvPr id="10436" name="Oval 111"/>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10437" name="Oval 112"/>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10438" name="Line 113"/>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10439" name="Line 114"/>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10440" name="Line 115"/>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10441" name="Oval 116"/>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10373" name="Rectangle 117"/>
            <p:cNvSpPr>
              <a:spLocks noChangeAspect="1" noChangeArrowheads="1"/>
            </p:cNvSpPr>
            <p:nvPr/>
          </p:nvSpPr>
          <p:spPr bwMode="auto">
            <a:xfrm>
              <a:off x="921" y="1709"/>
              <a:ext cx="685" cy="133"/>
            </a:xfrm>
            <a:prstGeom prst="rect">
              <a:avLst/>
            </a:prstGeom>
            <a:solidFill>
              <a:srgbClr val="F6EBFF"/>
            </a:solidFill>
            <a:ln w="9525" algn="ctr">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Technology</a:t>
              </a:r>
            </a:p>
            <a:p>
              <a:pPr defTabSz="692150" eaLnBrk="0" hangingPunct="0"/>
              <a:r>
                <a:rPr lang="en-US" sz="600" b="1">
                  <a:solidFill>
                    <a:srgbClr val="000000"/>
                  </a:solidFill>
                </a:rPr>
                <a:t>Evaluation</a:t>
              </a:r>
            </a:p>
          </p:txBody>
        </p:sp>
        <p:sp>
          <p:nvSpPr>
            <p:cNvPr id="10374" name="Rectangle 118"/>
            <p:cNvSpPr>
              <a:spLocks noChangeAspect="1" noChangeArrowheads="1"/>
            </p:cNvSpPr>
            <p:nvPr/>
          </p:nvSpPr>
          <p:spPr bwMode="auto">
            <a:xfrm>
              <a:off x="1568" y="2291"/>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Documentation Plan</a:t>
              </a:r>
            </a:p>
          </p:txBody>
        </p:sp>
        <p:sp>
          <p:nvSpPr>
            <p:cNvPr id="10375" name="Line 119"/>
            <p:cNvSpPr>
              <a:spLocks noChangeShapeType="1"/>
            </p:cNvSpPr>
            <p:nvPr/>
          </p:nvSpPr>
          <p:spPr bwMode="auto">
            <a:xfrm flipH="1">
              <a:off x="521" y="763"/>
              <a:ext cx="2" cy="3229"/>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10376" name="Rectangle 120"/>
            <p:cNvSpPr>
              <a:spLocks noChangeAspect="1" noChangeArrowheads="1"/>
            </p:cNvSpPr>
            <p:nvPr/>
          </p:nvSpPr>
          <p:spPr bwMode="auto">
            <a:xfrm>
              <a:off x="1450" y="2757"/>
              <a:ext cx="1457" cy="94"/>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Documentation Review</a:t>
              </a:r>
            </a:p>
          </p:txBody>
        </p:sp>
        <p:sp>
          <p:nvSpPr>
            <p:cNvPr id="10377" name="Rectangle 121"/>
            <p:cNvSpPr>
              <a:spLocks noChangeArrowheads="1"/>
            </p:cNvSpPr>
            <p:nvPr/>
          </p:nvSpPr>
          <p:spPr bwMode="auto">
            <a:xfrm>
              <a:off x="1395" y="2869"/>
              <a:ext cx="770"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Maintenance Acceptance Criteria</a:t>
              </a:r>
            </a:p>
          </p:txBody>
        </p:sp>
        <p:sp>
          <p:nvSpPr>
            <p:cNvPr id="10378" name="Rectangle 122"/>
            <p:cNvSpPr>
              <a:spLocks noChangeArrowheads="1"/>
            </p:cNvSpPr>
            <p:nvPr/>
          </p:nvSpPr>
          <p:spPr bwMode="auto">
            <a:xfrm>
              <a:off x="3163" y="4008"/>
              <a:ext cx="547"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Project Task</a:t>
              </a:r>
            </a:p>
          </p:txBody>
        </p:sp>
        <p:sp>
          <p:nvSpPr>
            <p:cNvPr id="10379" name="Rectangle 123"/>
            <p:cNvSpPr>
              <a:spLocks noChangeAspect="1" noChangeArrowheads="1"/>
            </p:cNvSpPr>
            <p:nvPr/>
          </p:nvSpPr>
          <p:spPr bwMode="auto">
            <a:xfrm>
              <a:off x="3161" y="4110"/>
              <a:ext cx="551"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GB" sz="600" b="1">
                  <a:solidFill>
                    <a:srgbClr val="000000"/>
                  </a:solidFill>
                </a:rPr>
                <a:t>Deliverable</a:t>
              </a:r>
              <a:endParaRPr lang="en-US" sz="600" b="1">
                <a:solidFill>
                  <a:srgbClr val="000000"/>
                </a:solidFill>
              </a:endParaRPr>
            </a:p>
          </p:txBody>
        </p:sp>
        <p:grpSp>
          <p:nvGrpSpPr>
            <p:cNvPr id="10380" name="Group 124"/>
            <p:cNvGrpSpPr>
              <a:grpSpLocks/>
            </p:cNvGrpSpPr>
            <p:nvPr/>
          </p:nvGrpSpPr>
          <p:grpSpPr bwMode="auto">
            <a:xfrm>
              <a:off x="3161" y="4214"/>
              <a:ext cx="551" cy="91"/>
              <a:chOff x="2773" y="4162"/>
              <a:chExt cx="551" cy="91"/>
            </a:xfrm>
          </p:grpSpPr>
          <p:sp>
            <p:nvSpPr>
              <p:cNvPr id="10434" name="Rectangle 125"/>
              <p:cNvSpPr>
                <a:spLocks noChangeAspect="1" noChangeArrowheads="1"/>
              </p:cNvSpPr>
              <p:nvPr/>
            </p:nvSpPr>
            <p:spPr bwMode="auto">
              <a:xfrm>
                <a:off x="2773" y="4162"/>
                <a:ext cx="259"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sp>
            <p:nvSpPr>
              <p:cNvPr id="10435" name="Rectangle 126"/>
              <p:cNvSpPr>
                <a:spLocks noChangeAspect="1" noChangeArrowheads="1"/>
              </p:cNvSpPr>
              <p:nvPr/>
            </p:nvSpPr>
            <p:spPr bwMode="auto">
              <a:xfrm>
                <a:off x="3065" y="4162"/>
                <a:ext cx="259" cy="91"/>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grpSp>
        <p:sp>
          <p:nvSpPr>
            <p:cNvPr id="10381" name="Rectangle 127"/>
            <p:cNvSpPr>
              <a:spLocks noChangeArrowheads="1"/>
            </p:cNvSpPr>
            <p:nvPr/>
          </p:nvSpPr>
          <p:spPr bwMode="auto">
            <a:xfrm>
              <a:off x="3765" y="3966"/>
              <a:ext cx="696" cy="254"/>
            </a:xfrm>
            <a:prstGeom prst="rect">
              <a:avLst/>
            </a:prstGeom>
            <a:noFill/>
            <a:ln w="9525">
              <a:noFill/>
              <a:miter lim="800000"/>
              <a:headEnd/>
              <a:tailEnd type="none" w="sm" len="med"/>
            </a:ln>
          </p:spPr>
          <p:txBody>
            <a:bodyPr>
              <a:spAutoFit/>
            </a:bodyPr>
            <a:lstStyle/>
            <a:p>
              <a:pPr eaLnBrk="0" hangingPunct="0"/>
              <a:r>
                <a:rPr lang="en-GB" sz="600" b="1" i="1">
                  <a:solidFill>
                    <a:srgbClr val="000000"/>
                  </a:solidFill>
                </a:rPr>
                <a:t>TC = Test Complete</a:t>
              </a:r>
              <a:endParaRPr lang="en-US" sz="600" b="1" i="1">
                <a:solidFill>
                  <a:srgbClr val="000000"/>
                </a:solidFill>
              </a:endParaRPr>
            </a:p>
            <a:p>
              <a:pPr eaLnBrk="0" hangingPunct="0"/>
              <a:r>
                <a:rPr lang="en-GB" sz="600" b="1" i="1">
                  <a:solidFill>
                    <a:srgbClr val="000000"/>
                  </a:solidFill>
                </a:rPr>
                <a:t>CR = Controlled Release</a:t>
              </a:r>
            </a:p>
            <a:p>
              <a:pPr eaLnBrk="0" hangingPunct="0"/>
              <a:r>
                <a:rPr lang="en-GB" sz="600" b="1" i="1">
                  <a:solidFill>
                    <a:srgbClr val="000000"/>
                  </a:solidFill>
                </a:rPr>
                <a:t>GA = General Availability</a:t>
              </a:r>
              <a:endParaRPr lang="en-US" sz="600" b="1" i="1">
                <a:solidFill>
                  <a:srgbClr val="000000"/>
                </a:solidFill>
              </a:endParaRPr>
            </a:p>
          </p:txBody>
        </p:sp>
        <p:sp>
          <p:nvSpPr>
            <p:cNvPr id="10382" name="Text Box 128"/>
            <p:cNvSpPr txBox="1">
              <a:spLocks noChangeArrowheads="1"/>
            </p:cNvSpPr>
            <p:nvPr/>
          </p:nvSpPr>
          <p:spPr bwMode="auto">
            <a:xfrm>
              <a:off x="2921" y="4051"/>
              <a:ext cx="153" cy="138"/>
            </a:xfrm>
            <a:prstGeom prst="rect">
              <a:avLst/>
            </a:prstGeom>
            <a:noFill/>
            <a:ln w="38100">
              <a:noFill/>
              <a:miter lim="800000"/>
              <a:headEnd type="none" w="sm" len="sm"/>
              <a:tailEnd type="none" w="sm" len="sm"/>
            </a:ln>
          </p:spPr>
          <p:txBody>
            <a:bodyPr wrap="none" lIns="45720" rIns="45720">
              <a:spAutoFit/>
            </a:bodyPr>
            <a:lstStyle/>
            <a:p>
              <a:r>
                <a:rPr lang="en-GB" sz="700" b="1">
                  <a:solidFill>
                    <a:srgbClr val="000000"/>
                  </a:solidFill>
                </a:rPr>
                <a:t>Key</a:t>
              </a:r>
              <a:endParaRPr lang="en-US" sz="700" b="1">
                <a:solidFill>
                  <a:srgbClr val="000000"/>
                </a:solidFill>
              </a:endParaRPr>
            </a:p>
          </p:txBody>
        </p:sp>
        <p:sp>
          <p:nvSpPr>
            <p:cNvPr id="10383" name="Line 129"/>
            <p:cNvSpPr>
              <a:spLocks noChangeShapeType="1"/>
            </p:cNvSpPr>
            <p:nvPr/>
          </p:nvSpPr>
          <p:spPr bwMode="auto">
            <a:xfrm>
              <a:off x="3782" y="3994"/>
              <a:ext cx="1" cy="320"/>
            </a:xfrm>
            <a:prstGeom prst="line">
              <a:avLst/>
            </a:prstGeom>
            <a:noFill/>
            <a:ln w="12700">
              <a:solidFill>
                <a:srgbClr val="969696"/>
              </a:solidFill>
              <a:round/>
              <a:headEnd type="none" w="sm" len="sm"/>
              <a:tailEnd type="none" w="sm" len="sm"/>
            </a:ln>
          </p:spPr>
          <p:txBody>
            <a:bodyPr wrap="none" lIns="45720" rIns="45720" anchor="ctr"/>
            <a:lstStyle/>
            <a:p>
              <a:endParaRPr lang="en-GB"/>
            </a:p>
          </p:txBody>
        </p:sp>
        <p:sp>
          <p:nvSpPr>
            <p:cNvPr id="10384" name="Text Box 130"/>
            <p:cNvSpPr txBox="1">
              <a:spLocks noChangeAspect="1" noChangeArrowheads="1"/>
            </p:cNvSpPr>
            <p:nvPr/>
          </p:nvSpPr>
          <p:spPr bwMode="auto">
            <a:xfrm>
              <a:off x="86" y="3298"/>
              <a:ext cx="381" cy="191"/>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Services</a:t>
              </a:r>
              <a:br>
                <a:rPr lang="en-GB" sz="600" b="1" i="1">
                  <a:solidFill>
                    <a:srgbClr val="000000"/>
                  </a:solidFill>
                </a:rPr>
              </a:br>
              <a:r>
                <a:rPr lang="en-GB" sz="600" b="1" i="1">
                  <a:solidFill>
                    <a:srgbClr val="000000"/>
                  </a:solidFill>
                </a:rPr>
                <a:t>inc. Training</a:t>
              </a:r>
              <a:endParaRPr lang="en-US" sz="600" b="1" i="1">
                <a:solidFill>
                  <a:srgbClr val="000000"/>
                </a:solidFill>
              </a:endParaRPr>
            </a:p>
          </p:txBody>
        </p:sp>
        <p:sp>
          <p:nvSpPr>
            <p:cNvPr id="10385" name="Rectangle 131"/>
            <p:cNvSpPr>
              <a:spLocks noChangeArrowheads="1"/>
            </p:cNvSpPr>
            <p:nvPr/>
          </p:nvSpPr>
          <p:spPr bwMode="auto">
            <a:xfrm>
              <a:off x="4546" y="3167"/>
              <a:ext cx="903" cy="85"/>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Install &amp; Deploy + Partner support</a:t>
              </a:r>
            </a:p>
          </p:txBody>
        </p:sp>
        <p:sp>
          <p:nvSpPr>
            <p:cNvPr id="10386" name="Rectangle 132"/>
            <p:cNvSpPr>
              <a:spLocks noChangeAspect="1" noChangeArrowheads="1"/>
            </p:cNvSpPr>
            <p:nvPr/>
          </p:nvSpPr>
          <p:spPr bwMode="auto">
            <a:xfrm>
              <a:off x="4658" y="2761"/>
              <a:ext cx="613" cy="11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Maintainability </a:t>
              </a:r>
              <a:r>
                <a:rPr lang="en-GB" sz="600" b="1">
                  <a:solidFill>
                    <a:srgbClr val="000000"/>
                  </a:solidFill>
                </a:rPr>
                <a:t>Review</a:t>
              </a:r>
              <a:endParaRPr lang="en-US" sz="600" b="1">
                <a:solidFill>
                  <a:srgbClr val="000000"/>
                </a:solidFill>
              </a:endParaRPr>
            </a:p>
          </p:txBody>
        </p:sp>
        <p:sp>
          <p:nvSpPr>
            <p:cNvPr id="10387" name="Rectangle 133"/>
            <p:cNvSpPr>
              <a:spLocks noChangeAspect="1" noChangeArrowheads="1"/>
            </p:cNvSpPr>
            <p:nvPr/>
          </p:nvSpPr>
          <p:spPr bwMode="auto">
            <a:xfrm>
              <a:off x="1435" y="1361"/>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PRD (Product </a:t>
              </a:r>
            </a:p>
            <a:p>
              <a:pPr defTabSz="692150" eaLnBrk="0" hangingPunct="0"/>
              <a:r>
                <a:rPr lang="en-US" sz="600" b="1">
                  <a:solidFill>
                    <a:srgbClr val="000000"/>
                  </a:solidFill>
                </a:rPr>
                <a:t>Requirements</a:t>
              </a:r>
            </a:p>
            <a:p>
              <a:pPr defTabSz="692150" eaLnBrk="0" hangingPunct="0"/>
              <a:r>
                <a:rPr lang="en-US" sz="600" b="1">
                  <a:solidFill>
                    <a:srgbClr val="000000"/>
                  </a:solidFill>
                </a:rPr>
                <a:t>Document)</a:t>
              </a:r>
            </a:p>
          </p:txBody>
        </p:sp>
        <p:sp>
          <p:nvSpPr>
            <p:cNvPr id="10388" name="Rectangle 134"/>
            <p:cNvSpPr>
              <a:spLocks noChangeArrowheads="1"/>
            </p:cNvSpPr>
            <p:nvPr/>
          </p:nvSpPr>
          <p:spPr bwMode="auto">
            <a:xfrm>
              <a:off x="122" y="558"/>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Role</a:t>
              </a:r>
            </a:p>
          </p:txBody>
        </p:sp>
        <p:sp>
          <p:nvSpPr>
            <p:cNvPr id="10389" name="Rectangle 135"/>
            <p:cNvSpPr>
              <a:spLocks noChangeAspect="1" noChangeArrowheads="1"/>
            </p:cNvSpPr>
            <p:nvPr/>
          </p:nvSpPr>
          <p:spPr bwMode="auto">
            <a:xfrm>
              <a:off x="123" y="761"/>
              <a:ext cx="5366" cy="3223"/>
            </a:xfrm>
            <a:prstGeom prst="rect">
              <a:avLst/>
            </a:prstGeom>
            <a:noFill/>
            <a:ln w="28575">
              <a:solidFill>
                <a:schemeClr val="tx1"/>
              </a:solidFill>
              <a:miter lim="800000"/>
              <a:headEnd/>
              <a:tailEnd/>
            </a:ln>
          </p:spPr>
          <p:txBody>
            <a:bodyPr wrap="none" anchor="ctr"/>
            <a:lstStyle/>
            <a:p>
              <a:endParaRPr lang="en-US" sz="1800"/>
            </a:p>
          </p:txBody>
        </p:sp>
        <p:sp>
          <p:nvSpPr>
            <p:cNvPr id="10390" name="Rectangle 136"/>
            <p:cNvSpPr>
              <a:spLocks noChangeAspect="1" noChangeArrowheads="1"/>
            </p:cNvSpPr>
            <p:nvPr/>
          </p:nvSpPr>
          <p:spPr bwMode="auto">
            <a:xfrm>
              <a:off x="1399" y="2957"/>
              <a:ext cx="939" cy="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Operational Impact Statement</a:t>
              </a:r>
            </a:p>
          </p:txBody>
        </p:sp>
        <p:sp>
          <p:nvSpPr>
            <p:cNvPr id="10391" name="AutoShape 137"/>
            <p:cNvSpPr>
              <a:spLocks noChangeAspect="1" noChangeArrowheads="1"/>
            </p:cNvSpPr>
            <p:nvPr/>
          </p:nvSpPr>
          <p:spPr bwMode="auto">
            <a:xfrm>
              <a:off x="2192" y="1256"/>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10392" name="Group 138"/>
            <p:cNvGrpSpPr>
              <a:grpSpLocks noChangeAspect="1"/>
            </p:cNvGrpSpPr>
            <p:nvPr/>
          </p:nvGrpSpPr>
          <p:grpSpPr bwMode="auto">
            <a:xfrm>
              <a:off x="1333" y="3536"/>
              <a:ext cx="135" cy="136"/>
              <a:chOff x="1415" y="3641"/>
              <a:chExt cx="138" cy="139"/>
            </a:xfrm>
          </p:grpSpPr>
          <p:sp>
            <p:nvSpPr>
              <p:cNvPr id="10428" name="Oval 139"/>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10429" name="Oval 140"/>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10430" name="Line 141"/>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10431" name="Line 142"/>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10432" name="Line 143"/>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10433" name="Oval 144"/>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10393" name="AutoShape 145"/>
            <p:cNvSpPr>
              <a:spLocks noChangeArrowheads="1"/>
            </p:cNvSpPr>
            <p:nvPr/>
          </p:nvSpPr>
          <p:spPr bwMode="auto">
            <a:xfrm>
              <a:off x="1255" y="3576"/>
              <a:ext cx="57" cy="56"/>
            </a:xfrm>
            <a:prstGeom prst="notchedRightArrow">
              <a:avLst>
                <a:gd name="adj1" fmla="val 50000"/>
                <a:gd name="adj2" fmla="val 25446"/>
              </a:avLst>
            </a:prstGeom>
            <a:solidFill>
              <a:schemeClr val="accent1"/>
            </a:solidFill>
            <a:ln w="3175">
              <a:solidFill>
                <a:schemeClr val="tx1"/>
              </a:solidFill>
              <a:miter lim="800000"/>
              <a:headEnd type="none" w="sm" len="sm"/>
              <a:tailEnd type="none" w="sm" len="sm"/>
            </a:ln>
          </p:spPr>
          <p:txBody>
            <a:bodyPr wrap="none" lIns="45720" rIns="45720" anchor="ctr"/>
            <a:lstStyle/>
            <a:p>
              <a:endParaRPr lang="en-US" sz="1800"/>
            </a:p>
          </p:txBody>
        </p:sp>
        <p:sp>
          <p:nvSpPr>
            <p:cNvPr id="10394" name="Rectangle 147"/>
            <p:cNvSpPr>
              <a:spLocks noChangeAspect="1" noChangeArrowheads="1"/>
            </p:cNvSpPr>
            <p:nvPr/>
          </p:nvSpPr>
          <p:spPr bwMode="auto">
            <a:xfrm>
              <a:off x="122" y="2944"/>
              <a:ext cx="5356" cy="227"/>
            </a:xfrm>
            <a:prstGeom prst="rect">
              <a:avLst/>
            </a:prstGeom>
            <a:noFill/>
            <a:ln w="12700">
              <a:solidFill>
                <a:schemeClr val="tx1"/>
              </a:solidFill>
              <a:miter lim="800000"/>
              <a:headEnd/>
              <a:tailEnd type="none" w="sm" len="lg"/>
            </a:ln>
          </p:spPr>
          <p:txBody>
            <a:bodyPr wrap="none" anchor="ctr"/>
            <a:lstStyle/>
            <a:p>
              <a:endParaRPr lang="en-US" sz="1800"/>
            </a:p>
          </p:txBody>
        </p:sp>
        <p:sp>
          <p:nvSpPr>
            <p:cNvPr id="10395" name="Text Box 148"/>
            <p:cNvSpPr txBox="1">
              <a:spLocks noChangeAspect="1" noChangeArrowheads="1"/>
            </p:cNvSpPr>
            <p:nvPr/>
          </p:nvSpPr>
          <p:spPr bwMode="auto">
            <a:xfrm>
              <a:off x="112" y="3012"/>
              <a:ext cx="285" cy="128"/>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Support</a:t>
              </a:r>
            </a:p>
          </p:txBody>
        </p:sp>
        <p:sp>
          <p:nvSpPr>
            <p:cNvPr id="10396" name="Rectangle 149"/>
            <p:cNvSpPr>
              <a:spLocks noChangeAspect="1" noChangeArrowheads="1"/>
            </p:cNvSpPr>
            <p:nvPr/>
          </p:nvSpPr>
          <p:spPr bwMode="auto">
            <a:xfrm>
              <a:off x="2322" y="1806"/>
              <a:ext cx="545"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Unit Test Plan</a:t>
              </a:r>
            </a:p>
          </p:txBody>
        </p:sp>
        <p:sp>
          <p:nvSpPr>
            <p:cNvPr id="10397" name="Rectangle 150"/>
            <p:cNvSpPr>
              <a:spLocks noChangeAspect="1" noChangeArrowheads="1"/>
            </p:cNvSpPr>
            <p:nvPr/>
          </p:nvSpPr>
          <p:spPr bwMode="auto">
            <a:xfrm>
              <a:off x="2268" y="1218"/>
              <a:ext cx="541" cy="8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Roadmap</a:t>
              </a:r>
            </a:p>
          </p:txBody>
        </p:sp>
        <p:sp>
          <p:nvSpPr>
            <p:cNvPr id="10398" name="Rectangle 151"/>
            <p:cNvSpPr>
              <a:spLocks noChangeAspect="1" noChangeArrowheads="1"/>
            </p:cNvSpPr>
            <p:nvPr/>
          </p:nvSpPr>
          <p:spPr bwMode="auto">
            <a:xfrm>
              <a:off x="4177" y="2060"/>
              <a:ext cx="369" cy="11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Notes</a:t>
              </a:r>
            </a:p>
          </p:txBody>
        </p:sp>
        <p:sp>
          <p:nvSpPr>
            <p:cNvPr id="10399" name="Rectangle 152"/>
            <p:cNvSpPr>
              <a:spLocks noChangeAspect="1" noChangeArrowheads="1"/>
            </p:cNvSpPr>
            <p:nvPr/>
          </p:nvSpPr>
          <p:spPr bwMode="auto">
            <a:xfrm>
              <a:off x="4065" y="2961"/>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Training</a:t>
              </a:r>
            </a:p>
          </p:txBody>
        </p:sp>
        <p:sp>
          <p:nvSpPr>
            <p:cNvPr id="10400" name="Rectangle 153"/>
            <p:cNvSpPr>
              <a:spLocks noChangeAspect="1" noChangeArrowheads="1"/>
            </p:cNvSpPr>
            <p:nvPr/>
          </p:nvSpPr>
          <p:spPr bwMode="auto">
            <a:xfrm>
              <a:off x="3824" y="3187"/>
              <a:ext cx="265" cy="90"/>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Alpha Trial</a:t>
              </a:r>
            </a:p>
          </p:txBody>
        </p:sp>
        <p:sp>
          <p:nvSpPr>
            <p:cNvPr id="10401" name="Rectangle 154"/>
            <p:cNvSpPr>
              <a:spLocks noChangeAspect="1" noChangeArrowheads="1"/>
            </p:cNvSpPr>
            <p:nvPr/>
          </p:nvSpPr>
          <p:spPr bwMode="auto">
            <a:xfrm>
              <a:off x="4076" y="3252"/>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Services Training</a:t>
              </a:r>
            </a:p>
          </p:txBody>
        </p:sp>
        <p:sp>
          <p:nvSpPr>
            <p:cNvPr id="10402" name="Rectangle 155"/>
            <p:cNvSpPr>
              <a:spLocks noChangeAspect="1" noChangeArrowheads="1"/>
            </p:cNvSpPr>
            <p:nvPr/>
          </p:nvSpPr>
          <p:spPr bwMode="auto">
            <a:xfrm>
              <a:off x="5036" y="2444"/>
              <a:ext cx="457" cy="92"/>
            </a:xfrm>
            <a:prstGeom prst="rect">
              <a:avLst/>
            </a:prstGeom>
            <a:solidFill>
              <a:srgbClr val="66CCFF"/>
            </a:solidFill>
            <a:ln w="9525" algn="ctr">
              <a:solidFill>
                <a:schemeClr val="tx1"/>
              </a:solidFill>
              <a:prstDash val="dash"/>
              <a:miter lim="800000"/>
              <a:headEnd/>
              <a:tailEnd/>
            </a:ln>
          </p:spPr>
          <p:txBody>
            <a:bodyPr wrap="none" lIns="78259" tIns="39128" rIns="78259" bIns="39128" anchor="ctr"/>
            <a:lstStyle/>
            <a:p>
              <a:r>
                <a:rPr lang="en-US" sz="600" b="1">
                  <a:solidFill>
                    <a:srgbClr val="000000"/>
                  </a:solidFill>
                </a:rPr>
                <a:t>Certification</a:t>
              </a:r>
              <a:endParaRPr lang="en-GB" sz="1800"/>
            </a:p>
          </p:txBody>
        </p:sp>
        <p:sp>
          <p:nvSpPr>
            <p:cNvPr id="10403" name="Rectangle 156"/>
            <p:cNvSpPr>
              <a:spLocks noChangeArrowheads="1"/>
            </p:cNvSpPr>
            <p:nvPr/>
          </p:nvSpPr>
          <p:spPr bwMode="auto">
            <a:xfrm>
              <a:off x="3099" y="2555"/>
              <a:ext cx="656" cy="8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Preparation</a:t>
              </a:r>
            </a:p>
          </p:txBody>
        </p:sp>
        <p:sp>
          <p:nvSpPr>
            <p:cNvPr id="10404" name="Text Box 157"/>
            <p:cNvSpPr txBox="1">
              <a:spLocks noChangeAspect="1" noChangeArrowheads="1"/>
            </p:cNvSpPr>
            <p:nvPr/>
          </p:nvSpPr>
          <p:spPr bwMode="auto">
            <a:xfrm>
              <a:off x="90" y="961"/>
              <a:ext cx="340" cy="165"/>
            </a:xfrm>
            <a:prstGeom prst="rect">
              <a:avLst/>
            </a:prstGeom>
            <a:noFill/>
            <a:ln w="12700">
              <a:noFill/>
              <a:miter lim="800000"/>
              <a:headEnd/>
              <a:tailEnd type="none" w="sm" len="lg"/>
            </a:ln>
          </p:spPr>
          <p:txBody>
            <a:bodyPr wrap="none">
              <a:spAutoFit/>
            </a:bodyPr>
            <a:lstStyle/>
            <a:p>
              <a:pPr eaLnBrk="0" hangingPunct="0">
                <a:lnSpc>
                  <a:spcPct val="80000"/>
                </a:lnSpc>
              </a:pPr>
              <a:r>
                <a:rPr lang="en-US" sz="600" b="1" i="1">
                  <a:solidFill>
                    <a:srgbClr val="000000"/>
                  </a:solidFill>
                </a:rPr>
                <a:t>Sales &amp;</a:t>
              </a:r>
            </a:p>
            <a:p>
              <a:pPr eaLnBrk="0" hangingPunct="0">
                <a:lnSpc>
                  <a:spcPct val="80000"/>
                </a:lnSpc>
              </a:pPr>
              <a:r>
                <a:rPr lang="en-US" sz="600" b="1" i="1">
                  <a:solidFill>
                    <a:srgbClr val="000000"/>
                  </a:solidFill>
                </a:rPr>
                <a:t>Marketing </a:t>
              </a:r>
            </a:p>
          </p:txBody>
        </p:sp>
        <p:sp>
          <p:nvSpPr>
            <p:cNvPr id="10405" name="Rectangle 158"/>
            <p:cNvSpPr>
              <a:spLocks noChangeAspect="1" noChangeArrowheads="1"/>
            </p:cNvSpPr>
            <p:nvPr/>
          </p:nvSpPr>
          <p:spPr bwMode="auto">
            <a:xfrm>
              <a:off x="981" y="831"/>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Business Case </a:t>
              </a:r>
            </a:p>
          </p:txBody>
        </p:sp>
        <p:sp>
          <p:nvSpPr>
            <p:cNvPr id="10406" name="Rectangle 159"/>
            <p:cNvSpPr>
              <a:spLocks noChangeAspect="1" noChangeArrowheads="1"/>
            </p:cNvSpPr>
            <p:nvPr/>
          </p:nvSpPr>
          <p:spPr bwMode="auto">
            <a:xfrm>
              <a:off x="915" y="984"/>
              <a:ext cx="457" cy="163"/>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Validation</a:t>
              </a:r>
              <a:br>
                <a:rPr lang="en-US" sz="600" b="1">
                  <a:solidFill>
                    <a:srgbClr val="000000"/>
                  </a:solidFill>
                </a:rPr>
              </a:br>
              <a:r>
                <a:rPr lang="en-US" sz="600" b="1">
                  <a:solidFill>
                    <a:srgbClr val="000000"/>
                  </a:solidFill>
                </a:rPr>
                <a:t>(with customers)</a:t>
              </a:r>
            </a:p>
          </p:txBody>
        </p:sp>
        <p:sp>
          <p:nvSpPr>
            <p:cNvPr id="10407" name="Rectangle 160"/>
            <p:cNvSpPr>
              <a:spLocks noChangeAspect="1" noChangeArrowheads="1"/>
            </p:cNvSpPr>
            <p:nvPr/>
          </p:nvSpPr>
          <p:spPr bwMode="auto">
            <a:xfrm>
              <a:off x="1621" y="889"/>
              <a:ext cx="504" cy="183"/>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a:t>
              </a:r>
            </a:p>
            <a:p>
              <a:pPr defTabSz="692150" eaLnBrk="0" hangingPunct="0"/>
              <a:r>
                <a:rPr lang="en-US" sz="600" b="1">
                  <a:solidFill>
                    <a:srgbClr val="000000"/>
                  </a:solidFill>
                </a:rPr>
                <a:t>Strategy</a:t>
              </a:r>
              <a:br>
                <a:rPr lang="en-US" sz="600" b="1">
                  <a:solidFill>
                    <a:srgbClr val="000000"/>
                  </a:solidFill>
                </a:rPr>
              </a:br>
              <a:r>
                <a:rPr lang="en-US" sz="600" b="1">
                  <a:solidFill>
                    <a:srgbClr val="000000"/>
                  </a:solidFill>
                </a:rPr>
                <a:t>(inc Channel Strategy)</a:t>
              </a:r>
            </a:p>
          </p:txBody>
        </p:sp>
        <p:sp>
          <p:nvSpPr>
            <p:cNvPr id="10408" name="Rectangle 161"/>
            <p:cNvSpPr>
              <a:spLocks noChangeAspect="1" noChangeArrowheads="1"/>
            </p:cNvSpPr>
            <p:nvPr/>
          </p:nvSpPr>
          <p:spPr bwMode="auto">
            <a:xfrm>
              <a:off x="2243" y="909"/>
              <a:ext cx="716"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Go-To-Market Plan</a:t>
              </a:r>
            </a:p>
          </p:txBody>
        </p:sp>
        <p:sp>
          <p:nvSpPr>
            <p:cNvPr id="10409" name="Rectangle 162"/>
            <p:cNvSpPr>
              <a:spLocks noChangeAspect="1" noChangeArrowheads="1"/>
            </p:cNvSpPr>
            <p:nvPr/>
          </p:nvSpPr>
          <p:spPr bwMode="auto">
            <a:xfrm>
              <a:off x="3183" y="1025"/>
              <a:ext cx="2076" cy="12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 Execution</a:t>
              </a:r>
            </a:p>
          </p:txBody>
        </p:sp>
        <p:sp>
          <p:nvSpPr>
            <p:cNvPr id="10410" name="Rectangle 163"/>
            <p:cNvSpPr>
              <a:spLocks noChangeAspect="1" noChangeArrowheads="1"/>
            </p:cNvSpPr>
            <p:nvPr/>
          </p:nvSpPr>
          <p:spPr bwMode="auto">
            <a:xfrm>
              <a:off x="2725" y="777"/>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Planning and Account Targeting</a:t>
              </a:r>
            </a:p>
          </p:txBody>
        </p:sp>
        <p:sp>
          <p:nvSpPr>
            <p:cNvPr id="10411" name="Rectangle 164"/>
            <p:cNvSpPr>
              <a:spLocks noChangeAspect="1" noChangeArrowheads="1"/>
            </p:cNvSpPr>
            <p:nvPr/>
          </p:nvSpPr>
          <p:spPr bwMode="auto">
            <a:xfrm>
              <a:off x="528" y="773"/>
              <a:ext cx="445" cy="185"/>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MRD (Market Requirements Document)</a:t>
              </a:r>
            </a:p>
          </p:txBody>
        </p:sp>
        <p:sp>
          <p:nvSpPr>
            <p:cNvPr id="10412" name="Rectangle 165"/>
            <p:cNvSpPr>
              <a:spLocks noChangeAspect="1" noChangeArrowheads="1"/>
            </p:cNvSpPr>
            <p:nvPr/>
          </p:nvSpPr>
          <p:spPr bwMode="auto">
            <a:xfrm>
              <a:off x="4035" y="889"/>
              <a:ext cx="509" cy="11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Collateral</a:t>
              </a:r>
            </a:p>
          </p:txBody>
        </p:sp>
        <p:sp>
          <p:nvSpPr>
            <p:cNvPr id="10413" name="Rectangle 166"/>
            <p:cNvSpPr>
              <a:spLocks noChangeAspect="1" noChangeArrowheads="1"/>
            </p:cNvSpPr>
            <p:nvPr/>
          </p:nvSpPr>
          <p:spPr bwMode="auto">
            <a:xfrm>
              <a:off x="4083" y="773"/>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Training</a:t>
              </a:r>
            </a:p>
          </p:txBody>
        </p:sp>
        <p:sp>
          <p:nvSpPr>
            <p:cNvPr id="10414" name="Rectangle 167"/>
            <p:cNvSpPr>
              <a:spLocks noChangeAspect="1" noChangeArrowheads="1"/>
            </p:cNvSpPr>
            <p:nvPr/>
          </p:nvSpPr>
          <p:spPr bwMode="auto">
            <a:xfrm>
              <a:off x="1409" y="3232"/>
              <a:ext cx="716" cy="9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Services Requirements</a:t>
              </a:r>
            </a:p>
          </p:txBody>
        </p:sp>
        <p:sp>
          <p:nvSpPr>
            <p:cNvPr id="10415" name="Rectangle 168"/>
            <p:cNvSpPr>
              <a:spLocks noChangeAspect="1" noChangeArrowheads="1"/>
            </p:cNvSpPr>
            <p:nvPr/>
          </p:nvSpPr>
          <p:spPr bwMode="auto">
            <a:xfrm>
              <a:off x="1421" y="1546"/>
              <a:ext cx="534" cy="12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Performance Reqs</a:t>
              </a:r>
            </a:p>
          </p:txBody>
        </p:sp>
        <p:sp>
          <p:nvSpPr>
            <p:cNvPr id="10416" name="Rectangle 169"/>
            <p:cNvSpPr>
              <a:spLocks noChangeAspect="1" noChangeArrowheads="1"/>
            </p:cNvSpPr>
            <p:nvPr/>
          </p:nvSpPr>
          <p:spPr bwMode="auto">
            <a:xfrm>
              <a:off x="4080" y="1449"/>
              <a:ext cx="466" cy="9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Benchmarks</a:t>
              </a:r>
            </a:p>
          </p:txBody>
        </p:sp>
        <p:sp>
          <p:nvSpPr>
            <p:cNvPr id="10417" name="Rectangle 170"/>
            <p:cNvSpPr>
              <a:spLocks noChangeAspect="1" noChangeArrowheads="1"/>
            </p:cNvSpPr>
            <p:nvPr/>
          </p:nvSpPr>
          <p:spPr bwMode="auto">
            <a:xfrm>
              <a:off x="754" y="1211"/>
              <a:ext cx="634" cy="17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Prescriptive Architectures</a:t>
              </a:r>
              <a:br>
                <a:rPr lang="en-US" sz="600" b="1">
                  <a:solidFill>
                    <a:srgbClr val="000000"/>
                  </a:solidFill>
                </a:rPr>
              </a:br>
              <a:r>
                <a:rPr lang="en-US" sz="600" b="1">
                  <a:solidFill>
                    <a:srgbClr val="000000"/>
                  </a:solidFill>
                </a:rPr>
                <a:t>and Activity Profiles</a:t>
              </a:r>
            </a:p>
          </p:txBody>
        </p:sp>
        <p:sp>
          <p:nvSpPr>
            <p:cNvPr id="10418" name="Rectangle 171"/>
            <p:cNvSpPr>
              <a:spLocks noChangeAspect="1" noChangeArrowheads="1"/>
            </p:cNvSpPr>
            <p:nvPr/>
          </p:nvSpPr>
          <p:spPr bwMode="auto">
            <a:xfrm>
              <a:off x="528" y="1879"/>
              <a:ext cx="861" cy="16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Developer Performance Guidelines</a:t>
              </a:r>
            </a:p>
          </p:txBody>
        </p:sp>
        <p:sp>
          <p:nvSpPr>
            <p:cNvPr id="10419" name="Rectangle 172"/>
            <p:cNvSpPr>
              <a:spLocks noChangeAspect="1" noChangeArrowheads="1"/>
            </p:cNvSpPr>
            <p:nvPr/>
          </p:nvSpPr>
          <p:spPr bwMode="auto">
            <a:xfrm>
              <a:off x="1749" y="2060"/>
              <a:ext cx="443" cy="167"/>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Performance</a:t>
              </a:r>
              <a:br>
                <a:rPr lang="en-US" sz="600" b="1">
                  <a:solidFill>
                    <a:srgbClr val="000000"/>
                  </a:solidFill>
                </a:rPr>
              </a:br>
              <a:r>
                <a:rPr lang="en-US" sz="600" b="1">
                  <a:solidFill>
                    <a:srgbClr val="000000"/>
                  </a:solidFill>
                </a:rPr>
                <a:t>Design Changes</a:t>
              </a:r>
            </a:p>
          </p:txBody>
        </p:sp>
        <p:sp>
          <p:nvSpPr>
            <p:cNvPr id="10420" name="Rectangle 173"/>
            <p:cNvSpPr>
              <a:spLocks noChangeAspect="1" noChangeArrowheads="1"/>
            </p:cNvSpPr>
            <p:nvPr/>
          </p:nvSpPr>
          <p:spPr bwMode="auto">
            <a:xfrm>
              <a:off x="1399" y="2059"/>
              <a:ext cx="325" cy="16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 design</a:t>
              </a:r>
              <a:br>
                <a:rPr lang="en-US" sz="600" b="1">
                  <a:solidFill>
                    <a:srgbClr val="000000"/>
                  </a:solidFill>
                </a:rPr>
              </a:br>
              <a:r>
                <a:rPr lang="en-US" sz="600" b="1">
                  <a:solidFill>
                    <a:srgbClr val="000000"/>
                  </a:solidFill>
                </a:rPr>
                <a:t>analysis</a:t>
              </a:r>
            </a:p>
          </p:txBody>
        </p:sp>
        <p:sp>
          <p:nvSpPr>
            <p:cNvPr id="10421" name="Rectangle 174"/>
            <p:cNvSpPr>
              <a:spLocks noChangeAspect="1" noChangeArrowheads="1"/>
            </p:cNvSpPr>
            <p:nvPr/>
          </p:nvSpPr>
          <p:spPr bwMode="auto">
            <a:xfrm>
              <a:off x="3757" y="2538"/>
              <a:ext cx="707" cy="129"/>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 &amp; Benchmarking</a:t>
              </a:r>
            </a:p>
          </p:txBody>
        </p:sp>
        <p:sp>
          <p:nvSpPr>
            <p:cNvPr id="10422" name="Rectangle 175"/>
            <p:cNvSpPr>
              <a:spLocks noChangeAspect="1" noChangeArrowheads="1"/>
            </p:cNvSpPr>
            <p:nvPr/>
          </p:nvSpPr>
          <p:spPr bwMode="auto">
            <a:xfrm>
              <a:off x="4080" y="2640"/>
              <a:ext cx="466" cy="13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Tuning/sizing</a:t>
              </a:r>
              <a:br>
                <a:rPr lang="en-US" sz="600" b="1">
                  <a:solidFill>
                    <a:srgbClr val="000000"/>
                  </a:solidFill>
                </a:rPr>
              </a:br>
              <a:r>
                <a:rPr lang="en-US" sz="600" b="1">
                  <a:solidFill>
                    <a:srgbClr val="000000"/>
                  </a:solidFill>
                </a:rPr>
                <a:t>guidelines</a:t>
              </a:r>
            </a:p>
          </p:txBody>
        </p:sp>
        <p:sp>
          <p:nvSpPr>
            <p:cNvPr id="10423" name="Rectangle 176"/>
            <p:cNvSpPr>
              <a:spLocks noChangeAspect="1" noChangeArrowheads="1"/>
            </p:cNvSpPr>
            <p:nvPr/>
          </p:nvSpPr>
          <p:spPr bwMode="auto">
            <a:xfrm>
              <a:off x="4650" y="3265"/>
              <a:ext cx="707" cy="7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Custom Benchmarking</a:t>
              </a:r>
            </a:p>
          </p:txBody>
        </p:sp>
        <p:sp>
          <p:nvSpPr>
            <p:cNvPr id="10424" name="Rectangle 177"/>
            <p:cNvSpPr>
              <a:spLocks noChangeAspect="1" noChangeArrowheads="1"/>
            </p:cNvSpPr>
            <p:nvPr/>
          </p:nvSpPr>
          <p:spPr bwMode="auto">
            <a:xfrm>
              <a:off x="2210" y="2851"/>
              <a:ext cx="1535" cy="84"/>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10425" name="Rectangle 178"/>
            <p:cNvSpPr>
              <a:spLocks noChangeAspect="1" noChangeArrowheads="1"/>
            </p:cNvSpPr>
            <p:nvPr/>
          </p:nvSpPr>
          <p:spPr bwMode="auto">
            <a:xfrm>
              <a:off x="2216" y="2149"/>
              <a:ext cx="1381"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10426" name="Rectangle 168"/>
            <p:cNvSpPr>
              <a:spLocks noChangeAspect="1" noChangeArrowheads="1"/>
            </p:cNvSpPr>
            <p:nvPr/>
          </p:nvSpPr>
          <p:spPr bwMode="auto">
            <a:xfrm>
              <a:off x="1846" y="1451"/>
              <a:ext cx="340"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Platform Defn</a:t>
              </a:r>
            </a:p>
          </p:txBody>
        </p:sp>
        <p:sp>
          <p:nvSpPr>
            <p:cNvPr id="10427" name="Rectangle 168"/>
            <p:cNvSpPr>
              <a:spLocks noChangeAspect="1" noChangeArrowheads="1"/>
            </p:cNvSpPr>
            <p:nvPr/>
          </p:nvSpPr>
          <p:spPr bwMode="auto">
            <a:xfrm>
              <a:off x="3407" y="1376"/>
              <a:ext cx="339" cy="1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a:t>
              </a:r>
              <a:br>
                <a:rPr lang="en-US" sz="600" b="1">
                  <a:solidFill>
                    <a:srgbClr val="000000"/>
                  </a:solidFill>
                </a:rPr>
              </a:br>
              <a:r>
                <a:rPr lang="en-US" sz="600" b="1">
                  <a:solidFill>
                    <a:srgbClr val="000000"/>
                  </a:solidFill>
                </a:rPr>
                <a:t>Platform Defn</a:t>
              </a:r>
            </a:p>
          </p:txBody>
        </p:sp>
      </p:grpSp>
      <p:sp>
        <p:nvSpPr>
          <p:cNvPr id="10243" name="Rectangle 8"/>
          <p:cNvSpPr>
            <a:spLocks noGrp="1" noChangeArrowheads="1"/>
          </p:cNvSpPr>
          <p:nvPr>
            <p:ph type="title" idx="4294967295"/>
          </p:nvPr>
        </p:nvSpPr>
        <p:spPr>
          <a:xfrm>
            <a:off x="476250" y="152400"/>
            <a:ext cx="8478838" cy="838200"/>
          </a:xfrm>
          <a:noFill/>
        </p:spPr>
        <p:txBody>
          <a:bodyPr lIns="93910" tIns="45390" rIns="93910" bIns="45390" anchor="b"/>
          <a:lstStyle/>
          <a:p>
            <a:pPr defTabSz="965200"/>
            <a:r>
              <a:rPr lang="en-US" sz="3800" smtClean="0">
                <a:effectLst/>
              </a:rPr>
              <a:t>Delivery Process: Checklist</a:t>
            </a:r>
            <a:endParaRPr lang="en-US" sz="2500" smtClean="0">
              <a:solidFill>
                <a:srgbClr val="0000FF"/>
              </a:solidFill>
              <a:effectLst/>
            </a:endParaRPr>
          </a:p>
        </p:txBody>
      </p:sp>
      <p:sp>
        <p:nvSpPr>
          <p:cNvPr id="10244" name="Rectangle 13"/>
          <p:cNvSpPr>
            <a:spLocks noChangeAspect="1" noChangeArrowheads="1"/>
          </p:cNvSpPr>
          <p:nvPr/>
        </p:nvSpPr>
        <p:spPr bwMode="auto">
          <a:xfrm>
            <a:off x="1020763" y="5159375"/>
            <a:ext cx="1762125" cy="422275"/>
          </a:xfrm>
          <a:prstGeom prst="rect">
            <a:avLst/>
          </a:prstGeom>
          <a:noFill/>
          <a:ln w="9525">
            <a:noFill/>
            <a:miter lim="800000"/>
            <a:headEnd/>
            <a:tailEnd/>
          </a:ln>
        </p:spPr>
        <p:txBody>
          <a:bodyPr wrap="none" anchor="ctr"/>
          <a:lstStyle/>
          <a:p>
            <a:pPr algn="ctr">
              <a:lnSpc>
                <a:spcPct val="85000"/>
              </a:lnSpc>
            </a:pPr>
            <a:endParaRPr lang="en-US" sz="1800"/>
          </a:p>
        </p:txBody>
      </p:sp>
      <p:sp>
        <p:nvSpPr>
          <p:cNvPr id="10245" name="Rectangle 14"/>
          <p:cNvSpPr>
            <a:spLocks noChangeAspect="1" noChangeArrowheads="1"/>
          </p:cNvSpPr>
          <p:nvPr/>
        </p:nvSpPr>
        <p:spPr bwMode="auto">
          <a:xfrm>
            <a:off x="1020763" y="5159375"/>
            <a:ext cx="1762125" cy="422275"/>
          </a:xfrm>
          <a:prstGeom prst="rect">
            <a:avLst/>
          </a:prstGeom>
          <a:noFill/>
          <a:ln w="9525">
            <a:noFill/>
            <a:miter lim="800000"/>
            <a:headEnd/>
            <a:tailEnd/>
          </a:ln>
        </p:spPr>
        <p:txBody>
          <a:bodyPr wrap="none" anchor="ctr"/>
          <a:lstStyle/>
          <a:p>
            <a:pPr algn="ctr">
              <a:lnSpc>
                <a:spcPct val="85000"/>
              </a:lnSpc>
            </a:pPr>
            <a:endParaRPr lang="en-US" sz="1800"/>
          </a:p>
        </p:txBody>
      </p:sp>
      <p:grpSp>
        <p:nvGrpSpPr>
          <p:cNvPr id="10246" name="Group 225"/>
          <p:cNvGrpSpPr>
            <a:grpSpLocks/>
          </p:cNvGrpSpPr>
          <p:nvPr/>
        </p:nvGrpSpPr>
        <p:grpSpPr bwMode="auto">
          <a:xfrm>
            <a:off x="2184400" y="860425"/>
            <a:ext cx="6718300" cy="427038"/>
            <a:chOff x="73" y="473"/>
            <a:chExt cx="4232" cy="269"/>
          </a:xfrm>
        </p:grpSpPr>
        <p:grpSp>
          <p:nvGrpSpPr>
            <p:cNvPr id="10254" name="Group 220"/>
            <p:cNvGrpSpPr>
              <a:grpSpLocks/>
            </p:cNvGrpSpPr>
            <p:nvPr/>
          </p:nvGrpSpPr>
          <p:grpSpPr bwMode="auto">
            <a:xfrm>
              <a:off x="423" y="473"/>
              <a:ext cx="475" cy="233"/>
              <a:chOff x="4251" y="181"/>
              <a:chExt cx="475" cy="233"/>
            </a:xfrm>
          </p:grpSpPr>
          <p:sp>
            <p:nvSpPr>
              <p:cNvPr id="10268" name="Rectangle 223"/>
              <p:cNvSpPr>
                <a:spLocks noChangeArrowheads="1"/>
              </p:cNvSpPr>
              <p:nvPr/>
            </p:nvSpPr>
            <p:spPr bwMode="auto">
              <a:xfrm>
                <a:off x="4251" y="181"/>
                <a:ext cx="208" cy="230"/>
              </a:xfrm>
              <a:prstGeom prst="rect">
                <a:avLst/>
              </a:prstGeom>
              <a:noFill/>
              <a:ln w="9525">
                <a:noFill/>
                <a:miter lim="800000"/>
                <a:headEnd/>
                <a:tailEnd/>
              </a:ln>
            </p:spPr>
            <p:txBody>
              <a:bodyPr lIns="0" tIns="0" rIns="0" bIns="0">
                <a:spAutoFit/>
              </a:bodyPr>
              <a:lstStyle/>
              <a:p>
                <a:r>
                  <a:rPr lang="en-US" sz="2400" b="1">
                    <a:latin typeface="Marlett" pitchFamily="2" charset="2"/>
                  </a:rPr>
                  <a:t>a</a:t>
                </a:r>
              </a:p>
            </p:txBody>
          </p:sp>
          <p:sp>
            <p:nvSpPr>
              <p:cNvPr id="10269" name="Text Box 227"/>
              <p:cNvSpPr txBox="1">
                <a:spLocks noChangeArrowheads="1"/>
              </p:cNvSpPr>
              <p:nvPr/>
            </p:nvSpPr>
            <p:spPr bwMode="auto">
              <a:xfrm>
                <a:off x="4388" y="241"/>
                <a:ext cx="338" cy="17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done</a:t>
                </a:r>
              </a:p>
            </p:txBody>
          </p:sp>
        </p:grpSp>
        <p:grpSp>
          <p:nvGrpSpPr>
            <p:cNvPr id="10255" name="Group 221"/>
            <p:cNvGrpSpPr>
              <a:grpSpLocks/>
            </p:cNvGrpSpPr>
            <p:nvPr/>
          </p:nvGrpSpPr>
          <p:grpSpPr bwMode="auto">
            <a:xfrm>
              <a:off x="987" y="537"/>
              <a:ext cx="560" cy="173"/>
              <a:chOff x="4277" y="439"/>
              <a:chExt cx="560" cy="173"/>
            </a:xfrm>
          </p:grpSpPr>
          <p:sp>
            <p:nvSpPr>
              <p:cNvPr id="10266" name="Rectangle 224"/>
              <p:cNvSpPr>
                <a:spLocks noChangeArrowheads="1"/>
              </p:cNvSpPr>
              <p:nvPr/>
            </p:nvSpPr>
            <p:spPr bwMode="auto">
              <a:xfrm>
                <a:off x="4277" y="441"/>
                <a:ext cx="221" cy="154"/>
              </a:xfrm>
              <a:prstGeom prst="rect">
                <a:avLst/>
              </a:prstGeom>
              <a:noFill/>
              <a:ln w="9525">
                <a:noFill/>
                <a:miter lim="800000"/>
                <a:headEnd/>
                <a:tailEnd/>
              </a:ln>
            </p:spPr>
            <p:txBody>
              <a:bodyPr lIns="0" tIns="0" rIns="0" bIns="0">
                <a:spAutoFit/>
              </a:bodyPr>
              <a:lstStyle/>
              <a:p>
                <a:r>
                  <a:rPr lang="en-US" sz="1600" b="1">
                    <a:solidFill>
                      <a:srgbClr val="0000FF"/>
                    </a:solidFill>
                    <a:latin typeface="Marlett" pitchFamily="2" charset="2"/>
                  </a:rPr>
                  <a:t>n</a:t>
                </a:r>
              </a:p>
            </p:txBody>
          </p:sp>
          <p:sp>
            <p:nvSpPr>
              <p:cNvPr id="10267" name="Rectangle 228"/>
              <p:cNvSpPr>
                <a:spLocks noChangeArrowheads="1"/>
              </p:cNvSpPr>
              <p:nvPr/>
            </p:nvSpPr>
            <p:spPr bwMode="auto">
              <a:xfrm>
                <a:off x="4388" y="439"/>
                <a:ext cx="449" cy="17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will do</a:t>
                </a:r>
              </a:p>
            </p:txBody>
          </p:sp>
        </p:grpSp>
        <p:grpSp>
          <p:nvGrpSpPr>
            <p:cNvPr id="10256" name="Group 223"/>
            <p:cNvGrpSpPr>
              <a:grpSpLocks/>
            </p:cNvGrpSpPr>
            <p:nvPr/>
          </p:nvGrpSpPr>
          <p:grpSpPr bwMode="auto">
            <a:xfrm>
              <a:off x="2713" y="530"/>
              <a:ext cx="878" cy="212"/>
              <a:chOff x="4217" y="1028"/>
              <a:chExt cx="878" cy="212"/>
            </a:xfrm>
          </p:grpSpPr>
          <p:sp>
            <p:nvSpPr>
              <p:cNvPr id="10264" name="Rectangle 226"/>
              <p:cNvSpPr>
                <a:spLocks noChangeArrowheads="1"/>
              </p:cNvSpPr>
              <p:nvPr/>
            </p:nvSpPr>
            <p:spPr bwMode="auto">
              <a:xfrm>
                <a:off x="4217" y="1028"/>
                <a:ext cx="237" cy="212"/>
              </a:xfrm>
              <a:prstGeom prst="rect">
                <a:avLst/>
              </a:prstGeom>
              <a:noFill/>
              <a:ln w="9525">
                <a:noFill/>
                <a:miter lim="800000"/>
                <a:headEnd/>
                <a:tailEnd/>
              </a:ln>
            </p:spPr>
            <p:txBody>
              <a:bodyPr>
                <a:spAutoFit/>
              </a:bodyPr>
              <a:lstStyle/>
              <a:p>
                <a:r>
                  <a:rPr lang="en-US" sz="1600" b="1">
                    <a:solidFill>
                      <a:srgbClr val="FF0000"/>
                    </a:solidFill>
                    <a:latin typeface="Wingdings" pitchFamily="2" charset="2"/>
                  </a:rPr>
                  <a:t>u</a:t>
                </a:r>
              </a:p>
            </p:txBody>
          </p:sp>
          <p:sp>
            <p:nvSpPr>
              <p:cNvPr id="10265" name="Rectangle 229"/>
              <p:cNvSpPr>
                <a:spLocks noChangeArrowheads="1"/>
              </p:cNvSpPr>
              <p:nvPr/>
            </p:nvSpPr>
            <p:spPr bwMode="auto">
              <a:xfrm>
                <a:off x="4378" y="1041"/>
                <a:ext cx="717" cy="17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Past due</a:t>
                </a:r>
              </a:p>
            </p:txBody>
          </p:sp>
        </p:grpSp>
        <p:grpSp>
          <p:nvGrpSpPr>
            <p:cNvPr id="10257" name="Group 224"/>
            <p:cNvGrpSpPr>
              <a:grpSpLocks/>
            </p:cNvGrpSpPr>
            <p:nvPr/>
          </p:nvGrpSpPr>
          <p:grpSpPr bwMode="auto">
            <a:xfrm>
              <a:off x="3458" y="530"/>
              <a:ext cx="847" cy="193"/>
              <a:chOff x="4273" y="1355"/>
              <a:chExt cx="847" cy="193"/>
            </a:xfrm>
          </p:grpSpPr>
          <p:sp>
            <p:nvSpPr>
              <p:cNvPr id="10262" name="Rectangle 225"/>
              <p:cNvSpPr>
                <a:spLocks noChangeArrowheads="1"/>
              </p:cNvSpPr>
              <p:nvPr/>
            </p:nvSpPr>
            <p:spPr bwMode="auto">
              <a:xfrm>
                <a:off x="4273" y="1355"/>
                <a:ext cx="221" cy="173"/>
              </a:xfrm>
              <a:prstGeom prst="rect">
                <a:avLst/>
              </a:prstGeom>
              <a:noFill/>
              <a:ln w="9525">
                <a:noFill/>
                <a:miter lim="800000"/>
                <a:headEnd/>
                <a:tailEnd/>
              </a:ln>
            </p:spPr>
            <p:txBody>
              <a:bodyPr lIns="0" tIns="0" rIns="0" bIns="0">
                <a:spAutoFit/>
              </a:bodyPr>
              <a:lstStyle/>
              <a:p>
                <a:r>
                  <a:rPr lang="en-US" sz="1800" b="1">
                    <a:solidFill>
                      <a:srgbClr val="FF9900"/>
                    </a:solidFill>
                    <a:latin typeface="Marlett" pitchFamily="2" charset="2"/>
                  </a:rPr>
                  <a:t>r</a:t>
                </a:r>
              </a:p>
            </p:txBody>
          </p:sp>
          <p:sp>
            <p:nvSpPr>
              <p:cNvPr id="10263" name="Rectangle 230"/>
              <p:cNvSpPr>
                <a:spLocks noChangeArrowheads="1"/>
              </p:cNvSpPr>
              <p:nvPr/>
            </p:nvSpPr>
            <p:spPr bwMode="auto">
              <a:xfrm>
                <a:off x="4377" y="1375"/>
                <a:ext cx="743" cy="17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Will not do</a:t>
                </a:r>
              </a:p>
            </p:txBody>
          </p:sp>
        </p:grpSp>
        <p:sp>
          <p:nvSpPr>
            <p:cNvPr id="10258" name="Text Box 232"/>
            <p:cNvSpPr txBox="1">
              <a:spLocks noChangeArrowheads="1"/>
            </p:cNvSpPr>
            <p:nvPr/>
          </p:nvSpPr>
          <p:spPr bwMode="auto">
            <a:xfrm>
              <a:off x="73" y="530"/>
              <a:ext cx="370" cy="192"/>
            </a:xfrm>
            <a:prstGeom prst="rect">
              <a:avLst/>
            </a:prstGeom>
            <a:noFill/>
            <a:ln w="9525">
              <a:noFill/>
              <a:miter lim="800000"/>
              <a:headEnd/>
              <a:tailEnd/>
            </a:ln>
          </p:spPr>
          <p:txBody>
            <a:bodyPr>
              <a:spAutoFit/>
            </a:bodyPr>
            <a:lstStyle/>
            <a:p>
              <a:pPr>
                <a:spcBef>
                  <a:spcPct val="50000"/>
                </a:spcBef>
              </a:pPr>
              <a:r>
                <a:rPr lang="en-US" sz="1400" b="1" u="sng">
                  <a:latin typeface="Times New Roman" pitchFamily="18" charset="0"/>
                </a:rPr>
                <a:t>Key</a:t>
              </a:r>
            </a:p>
          </p:txBody>
        </p:sp>
        <p:grpSp>
          <p:nvGrpSpPr>
            <p:cNvPr id="10259" name="Group 222"/>
            <p:cNvGrpSpPr>
              <a:grpSpLocks/>
            </p:cNvGrpSpPr>
            <p:nvPr/>
          </p:nvGrpSpPr>
          <p:grpSpPr bwMode="auto">
            <a:xfrm>
              <a:off x="1600" y="536"/>
              <a:ext cx="1230" cy="180"/>
              <a:chOff x="4275" y="638"/>
              <a:chExt cx="1230" cy="180"/>
            </a:xfrm>
          </p:grpSpPr>
          <p:sp>
            <p:nvSpPr>
              <p:cNvPr id="10260" name="Rectangle 231"/>
              <p:cNvSpPr>
                <a:spLocks noChangeArrowheads="1"/>
              </p:cNvSpPr>
              <p:nvPr/>
            </p:nvSpPr>
            <p:spPr bwMode="auto">
              <a:xfrm>
                <a:off x="4372" y="645"/>
                <a:ext cx="1133" cy="17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Will do later or delay</a:t>
                </a:r>
              </a:p>
            </p:txBody>
          </p:sp>
          <p:sp>
            <p:nvSpPr>
              <p:cNvPr id="10261" name="Rectangle 233"/>
              <p:cNvSpPr>
                <a:spLocks noChangeArrowheads="1"/>
              </p:cNvSpPr>
              <p:nvPr/>
            </p:nvSpPr>
            <p:spPr bwMode="auto">
              <a:xfrm>
                <a:off x="4275" y="638"/>
                <a:ext cx="221" cy="154"/>
              </a:xfrm>
              <a:prstGeom prst="rect">
                <a:avLst/>
              </a:prstGeom>
              <a:noFill/>
              <a:ln w="9525">
                <a:noFill/>
                <a:miter lim="800000"/>
                <a:headEnd/>
                <a:tailEnd/>
              </a:ln>
            </p:spPr>
            <p:txBody>
              <a:bodyPr lIns="0" tIns="0" rIns="0" bIns="0">
                <a:spAutoFit/>
              </a:bodyPr>
              <a:lstStyle/>
              <a:p>
                <a:r>
                  <a:rPr lang="en-US" sz="1600" b="1">
                    <a:solidFill>
                      <a:schemeClr val="bg2"/>
                    </a:solidFill>
                    <a:latin typeface="Marlett" pitchFamily="2" charset="2"/>
                  </a:rPr>
                  <a:t>n</a:t>
                </a:r>
              </a:p>
            </p:txBody>
          </p:sp>
        </p:grpSp>
      </p:grpSp>
      <p:sp>
        <p:nvSpPr>
          <p:cNvPr id="10247" name="Rectangle 19"/>
          <p:cNvSpPr>
            <a:spLocks noChangeArrowheads="1"/>
          </p:cNvSpPr>
          <p:nvPr/>
        </p:nvSpPr>
        <p:spPr bwMode="auto">
          <a:xfrm>
            <a:off x="2095500" y="1308100"/>
            <a:ext cx="415925" cy="369888"/>
          </a:xfrm>
          <a:prstGeom prst="rect">
            <a:avLst/>
          </a:prstGeom>
          <a:noFill/>
          <a:ln w="9525">
            <a:noFill/>
            <a:miter lim="800000"/>
            <a:headEnd/>
            <a:tailEnd/>
          </a:ln>
        </p:spPr>
        <p:txBody>
          <a:bodyPr wrap="none">
            <a:spAutoFit/>
          </a:bodyPr>
          <a:lstStyle/>
          <a:p>
            <a:r>
              <a:rPr lang="en-US" sz="1800" b="1">
                <a:latin typeface="Marlett" pitchFamily="2" charset="2"/>
              </a:rPr>
              <a:t>a</a:t>
            </a:r>
          </a:p>
        </p:txBody>
      </p:sp>
      <p:sp>
        <p:nvSpPr>
          <p:cNvPr id="10248" name="Rectangle 20"/>
          <p:cNvSpPr>
            <a:spLocks noChangeArrowheads="1"/>
          </p:cNvSpPr>
          <p:nvPr/>
        </p:nvSpPr>
        <p:spPr bwMode="auto">
          <a:xfrm>
            <a:off x="1792288" y="1228725"/>
            <a:ext cx="412750" cy="366713"/>
          </a:xfrm>
          <a:prstGeom prst="rect">
            <a:avLst/>
          </a:prstGeom>
          <a:noFill/>
          <a:ln w="9525">
            <a:noFill/>
            <a:miter lim="800000"/>
            <a:headEnd/>
            <a:tailEnd/>
          </a:ln>
        </p:spPr>
        <p:txBody>
          <a:bodyPr wrap="none">
            <a:spAutoFit/>
          </a:bodyPr>
          <a:lstStyle/>
          <a:p>
            <a:r>
              <a:rPr lang="en-US" sz="1800" b="1">
                <a:latin typeface="Marlett" pitchFamily="2" charset="2"/>
              </a:rPr>
              <a:t>a</a:t>
            </a:r>
          </a:p>
        </p:txBody>
      </p:sp>
      <p:sp>
        <p:nvSpPr>
          <p:cNvPr id="10249" name="Rectangle 21"/>
          <p:cNvSpPr>
            <a:spLocks noChangeArrowheads="1"/>
          </p:cNvSpPr>
          <p:nvPr/>
        </p:nvSpPr>
        <p:spPr bwMode="auto">
          <a:xfrm>
            <a:off x="2376488" y="2586038"/>
            <a:ext cx="412750" cy="366712"/>
          </a:xfrm>
          <a:prstGeom prst="rect">
            <a:avLst/>
          </a:prstGeom>
          <a:noFill/>
          <a:ln w="9525">
            <a:noFill/>
            <a:miter lim="800000"/>
            <a:headEnd/>
            <a:tailEnd/>
          </a:ln>
        </p:spPr>
        <p:txBody>
          <a:bodyPr wrap="none">
            <a:spAutoFit/>
          </a:bodyPr>
          <a:lstStyle/>
          <a:p>
            <a:r>
              <a:rPr lang="en-US" sz="1800" b="1">
                <a:latin typeface="Marlett" pitchFamily="2" charset="2"/>
              </a:rPr>
              <a:t>a</a:t>
            </a:r>
          </a:p>
        </p:txBody>
      </p:sp>
      <p:sp>
        <p:nvSpPr>
          <p:cNvPr id="10250" name="Rectangle 233"/>
          <p:cNvSpPr>
            <a:spLocks noChangeArrowheads="1"/>
          </p:cNvSpPr>
          <p:nvPr/>
        </p:nvSpPr>
        <p:spPr bwMode="auto">
          <a:xfrm>
            <a:off x="1827213" y="1698625"/>
            <a:ext cx="350837" cy="244475"/>
          </a:xfrm>
          <a:prstGeom prst="rect">
            <a:avLst/>
          </a:prstGeom>
          <a:noFill/>
          <a:ln w="9525">
            <a:noFill/>
            <a:miter lim="800000"/>
            <a:headEnd/>
            <a:tailEnd/>
          </a:ln>
        </p:spPr>
        <p:txBody>
          <a:bodyPr lIns="0" tIns="0" rIns="0" bIns="0">
            <a:spAutoFit/>
          </a:bodyPr>
          <a:lstStyle/>
          <a:p>
            <a:r>
              <a:rPr lang="en-US" sz="1600" b="1">
                <a:solidFill>
                  <a:schemeClr val="bg2"/>
                </a:solidFill>
                <a:latin typeface="Marlett" pitchFamily="2" charset="2"/>
              </a:rPr>
              <a:t>n</a:t>
            </a:r>
          </a:p>
        </p:txBody>
      </p:sp>
      <p:sp>
        <p:nvSpPr>
          <p:cNvPr id="10251" name="Rectangle 233"/>
          <p:cNvSpPr>
            <a:spLocks noChangeArrowheads="1"/>
          </p:cNvSpPr>
          <p:nvPr/>
        </p:nvSpPr>
        <p:spPr bwMode="auto">
          <a:xfrm>
            <a:off x="2432050" y="2109788"/>
            <a:ext cx="350838" cy="244475"/>
          </a:xfrm>
          <a:prstGeom prst="rect">
            <a:avLst/>
          </a:prstGeom>
          <a:noFill/>
          <a:ln w="9525">
            <a:noFill/>
            <a:miter lim="800000"/>
            <a:headEnd/>
            <a:tailEnd/>
          </a:ln>
        </p:spPr>
        <p:txBody>
          <a:bodyPr lIns="0" tIns="0" rIns="0" bIns="0">
            <a:spAutoFit/>
          </a:bodyPr>
          <a:lstStyle/>
          <a:p>
            <a:r>
              <a:rPr lang="en-US" sz="1600" b="1">
                <a:solidFill>
                  <a:schemeClr val="bg2"/>
                </a:solidFill>
                <a:latin typeface="Marlett" pitchFamily="2" charset="2"/>
              </a:rPr>
              <a:t>n</a:t>
            </a:r>
          </a:p>
        </p:txBody>
      </p:sp>
      <p:sp>
        <p:nvSpPr>
          <p:cNvPr id="10252" name="Rectangle 225"/>
          <p:cNvSpPr>
            <a:spLocks noChangeArrowheads="1"/>
          </p:cNvSpPr>
          <p:nvPr/>
        </p:nvSpPr>
        <p:spPr bwMode="auto">
          <a:xfrm>
            <a:off x="1420813" y="2814638"/>
            <a:ext cx="350837" cy="274637"/>
          </a:xfrm>
          <a:prstGeom prst="rect">
            <a:avLst/>
          </a:prstGeom>
          <a:noFill/>
          <a:ln w="9525">
            <a:noFill/>
            <a:miter lim="800000"/>
            <a:headEnd/>
            <a:tailEnd/>
          </a:ln>
        </p:spPr>
        <p:txBody>
          <a:bodyPr lIns="0" tIns="0" rIns="0" bIns="0">
            <a:spAutoFit/>
          </a:bodyPr>
          <a:lstStyle/>
          <a:p>
            <a:r>
              <a:rPr lang="en-US" sz="1800" b="1">
                <a:solidFill>
                  <a:srgbClr val="FF9900"/>
                </a:solidFill>
                <a:latin typeface="Marlett" pitchFamily="2" charset="2"/>
              </a:rPr>
              <a:t>r</a:t>
            </a:r>
          </a:p>
        </p:txBody>
      </p:sp>
      <p:sp>
        <p:nvSpPr>
          <p:cNvPr id="10253" name="AutoShape 434"/>
          <p:cNvSpPr>
            <a:spLocks noChangeArrowheads="1"/>
          </p:cNvSpPr>
          <p:nvPr/>
        </p:nvSpPr>
        <p:spPr bwMode="auto">
          <a:xfrm>
            <a:off x="657225" y="1173163"/>
            <a:ext cx="1531938" cy="5362575"/>
          </a:xfrm>
          <a:prstGeom prst="roundRect">
            <a:avLst>
              <a:gd name="adj" fmla="val 16667"/>
            </a:avLst>
          </a:prstGeom>
          <a:noFill/>
          <a:ln w="38100" algn="ctr">
            <a:solidFill>
              <a:srgbClr val="00FF00"/>
            </a:solidFill>
            <a:round/>
            <a:headEnd/>
            <a:tailEnd/>
          </a:ln>
        </p:spPr>
        <p:txBody>
          <a:bodyPr wrap="none" lIns="45720" rIns="45720" anchor="ctr"/>
          <a:lstStyle/>
          <a:p>
            <a:pPr algn="ctr">
              <a:lnSpc>
                <a:spcPct val="85000"/>
              </a:lnSpc>
            </a:pPr>
            <a:endParaRPr lang="en-US" sz="18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11267"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11268" name="Rectangle 5"/>
          <p:cNvSpPr>
            <a:spLocks noChangeArrowheads="1"/>
          </p:cNvSpPr>
          <p:nvPr/>
        </p:nvSpPr>
        <p:spPr bwMode="auto">
          <a:xfrm>
            <a:off x="1354138" y="2930525"/>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414338"/>
            <a:ext cx="8839200" cy="911225"/>
          </a:xfrm>
          <a:noFill/>
        </p:spPr>
        <p:txBody>
          <a:bodyPr/>
          <a:lstStyle/>
          <a:p>
            <a:r>
              <a:rPr lang="en-GB" smtClean="0">
                <a:effectLst/>
              </a:rPr>
              <a:t>Lessons from Previous Release</a:t>
            </a:r>
          </a:p>
        </p:txBody>
      </p:sp>
      <p:sp>
        <p:nvSpPr>
          <p:cNvPr id="4" name="Content Placeholder 2"/>
          <p:cNvSpPr txBox="1">
            <a:spLocks/>
          </p:cNvSpPr>
          <p:nvPr/>
        </p:nvSpPr>
        <p:spPr bwMode="auto">
          <a:xfrm>
            <a:off x="292100" y="1439863"/>
            <a:ext cx="8610600" cy="4271962"/>
          </a:xfrm>
          <a:prstGeom prst="rect">
            <a:avLst/>
          </a:prstGeom>
          <a:noFill/>
          <a:ln w="9525">
            <a:noFill/>
            <a:miter lim="800000"/>
            <a:headEnd/>
            <a:tailEnd/>
          </a:ln>
        </p:spPr>
        <p:txBody>
          <a:bodyPr/>
          <a:lstStyle/>
          <a:p>
            <a:pPr marL="342900" indent="-342900" eaLnBrk="0" hangingPunct="0">
              <a:spcBef>
                <a:spcPct val="20000"/>
              </a:spcBef>
              <a:buClr>
                <a:srgbClr val="00535D"/>
              </a:buClr>
              <a:buFontTx/>
              <a:buChar char="•"/>
            </a:pPr>
            <a:r>
              <a:rPr lang="en-GB" sz="2000">
                <a:solidFill>
                  <a:srgbClr val="00535D"/>
                </a:solidFill>
              </a:rPr>
              <a:t>Was it a success? Evidence e.g.</a:t>
            </a:r>
          </a:p>
          <a:p>
            <a:pPr marL="800100" lvl="1" indent="-342900" eaLnBrk="0" hangingPunct="0">
              <a:spcBef>
                <a:spcPct val="20000"/>
              </a:spcBef>
              <a:buClr>
                <a:srgbClr val="00535D"/>
              </a:buClr>
              <a:buFontTx/>
              <a:buChar char="•"/>
            </a:pPr>
            <a:r>
              <a:rPr lang="en-GB" sz="2000">
                <a:solidFill>
                  <a:srgbClr val="00535D"/>
                </a:solidFill>
              </a:rPr>
              <a:t>Adoption:</a:t>
            </a:r>
          </a:p>
          <a:p>
            <a:pPr marL="1143000" lvl="2" indent="-228600" eaLnBrk="0" hangingPunct="0">
              <a:spcBef>
                <a:spcPct val="20000"/>
              </a:spcBef>
              <a:buClr>
                <a:srgbClr val="00535D"/>
              </a:buClr>
              <a:buFontTx/>
              <a:buChar char="•"/>
            </a:pPr>
            <a:r>
              <a:rPr lang="en-GB" sz="2000">
                <a:solidFill>
                  <a:srgbClr val="00535D"/>
                </a:solidFill>
              </a:rPr>
              <a:t>new sales</a:t>
            </a:r>
          </a:p>
          <a:p>
            <a:pPr marL="1143000" lvl="2" indent="-228600" eaLnBrk="0" hangingPunct="0">
              <a:spcBef>
                <a:spcPct val="20000"/>
              </a:spcBef>
              <a:buClr>
                <a:srgbClr val="00535D"/>
              </a:buClr>
              <a:buFontTx/>
              <a:buChar char="•"/>
            </a:pPr>
            <a:r>
              <a:rPr lang="en-GB" sz="2000">
                <a:solidFill>
                  <a:srgbClr val="00535D"/>
                </a:solidFill>
              </a:rPr>
              <a:t>upgrades</a:t>
            </a:r>
          </a:p>
          <a:p>
            <a:pPr marL="800100" lvl="1" indent="-342900" eaLnBrk="0" hangingPunct="0">
              <a:spcBef>
                <a:spcPct val="20000"/>
              </a:spcBef>
              <a:buClr>
                <a:srgbClr val="00535D"/>
              </a:buClr>
              <a:buFontTx/>
              <a:buChar char="•"/>
            </a:pPr>
            <a:r>
              <a:rPr lang="en-GB" sz="2000">
                <a:solidFill>
                  <a:srgbClr val="00535D"/>
                </a:solidFill>
              </a:rPr>
              <a:t>Revenue</a:t>
            </a:r>
          </a:p>
          <a:p>
            <a:pPr marL="800100" lvl="1" indent="-342900" eaLnBrk="0" hangingPunct="0">
              <a:spcBef>
                <a:spcPct val="20000"/>
              </a:spcBef>
              <a:buClr>
                <a:srgbClr val="00535D"/>
              </a:buClr>
              <a:buFontTx/>
              <a:buChar char="•"/>
            </a:pPr>
            <a:r>
              <a:rPr lang="en-GB" sz="2000">
                <a:solidFill>
                  <a:srgbClr val="00535D"/>
                </a:solidFill>
              </a:rPr>
              <a:t>Market impact</a:t>
            </a:r>
          </a:p>
          <a:p>
            <a:pPr marL="342900" indent="-342900" eaLnBrk="0" hangingPunct="0">
              <a:spcBef>
                <a:spcPct val="20000"/>
              </a:spcBef>
              <a:buClr>
                <a:srgbClr val="00535D"/>
              </a:buClr>
              <a:buFontTx/>
              <a:buChar char="•"/>
            </a:pPr>
            <a:r>
              <a:rPr lang="en-GB" sz="2000">
                <a:solidFill>
                  <a:srgbClr val="00535D"/>
                </a:solidFill>
              </a:rPr>
              <a:t>Quality?</a:t>
            </a:r>
          </a:p>
          <a:p>
            <a:pPr marL="342900" indent="-342900" eaLnBrk="0" hangingPunct="0">
              <a:spcBef>
                <a:spcPct val="20000"/>
              </a:spcBef>
              <a:buClr>
                <a:srgbClr val="00535D"/>
              </a:buClr>
              <a:buFontTx/>
              <a:buChar char="•"/>
            </a:pPr>
            <a:r>
              <a:rPr lang="en-GB" sz="2000">
                <a:solidFill>
                  <a:srgbClr val="00535D"/>
                </a:solidFill>
              </a:rPr>
              <a:t>Performance?</a:t>
            </a:r>
          </a:p>
          <a:p>
            <a:pPr marL="342900" indent="-342900" eaLnBrk="0" hangingPunct="0">
              <a:spcBef>
                <a:spcPct val="20000"/>
              </a:spcBef>
              <a:buClr>
                <a:srgbClr val="00535D"/>
              </a:buClr>
              <a:buFontTx/>
              <a:buChar char="•"/>
            </a:pPr>
            <a:r>
              <a:rPr lang="en-GB" sz="2000">
                <a:solidFill>
                  <a:srgbClr val="00535D"/>
                </a:solidFill>
              </a:rPr>
              <a:t>Timeliness of release?</a:t>
            </a:r>
          </a:p>
          <a:p>
            <a:pPr marL="342900" indent="-342900" eaLnBrk="0" hangingPunct="0">
              <a:spcBef>
                <a:spcPct val="20000"/>
              </a:spcBef>
              <a:buClr>
                <a:srgbClr val="00535D"/>
              </a:buClr>
              <a:buFontTx/>
              <a:buChar char="•"/>
            </a:pPr>
            <a:r>
              <a:rPr lang="en-GB" sz="2000">
                <a:solidFill>
                  <a:srgbClr val="00535D"/>
                </a:solidFill>
              </a:rPr>
              <a:t>What went well (do it again)</a:t>
            </a:r>
          </a:p>
          <a:p>
            <a:pPr marL="342900" indent="-342900" eaLnBrk="0" hangingPunct="0">
              <a:spcBef>
                <a:spcPct val="20000"/>
              </a:spcBef>
              <a:buClr>
                <a:srgbClr val="00535D"/>
              </a:buClr>
              <a:buFontTx/>
              <a:buChar char="•"/>
            </a:pPr>
            <a:r>
              <a:rPr lang="en-GB" sz="2000">
                <a:solidFill>
                  <a:srgbClr val="00535D"/>
                </a:solidFill>
              </a:rPr>
              <a:t>What didn’t go so well (don’t do it again)</a:t>
            </a:r>
          </a:p>
          <a:p>
            <a:pPr marL="342900" indent="-342900" eaLnBrk="0" hangingPunct="0">
              <a:spcBef>
                <a:spcPct val="20000"/>
              </a:spcBef>
              <a:buClr>
                <a:srgbClr val="00535D"/>
              </a:buClr>
              <a:buFontTx/>
              <a:buChar char="•"/>
            </a:pPr>
            <a:r>
              <a:rPr lang="en-GB" sz="2000">
                <a:solidFill>
                  <a:srgbClr val="00535D"/>
                </a:solidFill>
              </a:rPr>
              <a:t>What was the return on the investment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17488" y="301625"/>
            <a:ext cx="8083550" cy="1066800"/>
          </a:xfrm>
          <a:noFill/>
        </p:spPr>
        <p:txBody>
          <a:bodyPr/>
          <a:lstStyle/>
          <a:p>
            <a:r>
              <a:rPr lang="en-US" smtClean="0">
                <a:effectLst/>
              </a:rPr>
              <a:t>Agenda</a:t>
            </a:r>
          </a:p>
        </p:txBody>
      </p:sp>
      <p:sp>
        <p:nvSpPr>
          <p:cNvPr id="13315" name="Rectangle 3"/>
          <p:cNvSpPr>
            <a:spLocks noChangeArrowheads="1"/>
          </p:cNvSpPr>
          <p:nvPr/>
        </p:nvSpPr>
        <p:spPr bwMode="gray">
          <a:xfrm>
            <a:off x="1025525" y="1401763"/>
            <a:ext cx="7650163" cy="4718050"/>
          </a:xfrm>
          <a:prstGeom prst="rect">
            <a:avLst/>
          </a:prstGeom>
          <a:solidFill>
            <a:srgbClr val="6372A3"/>
          </a:solidFill>
          <a:ln w="9525">
            <a:noFill/>
            <a:miter lim="800000"/>
            <a:headEnd/>
            <a:tailEnd/>
          </a:ln>
        </p:spPr>
        <p:txBody>
          <a:bodyPr lIns="548640" rIns="0" anchor="ctr"/>
          <a:lstStyle/>
          <a:p>
            <a:pPr marL="457200" indent="-457200" eaLnBrk="0" hangingPunct="0">
              <a:spcBef>
                <a:spcPct val="60000"/>
              </a:spcBef>
            </a:pPr>
            <a:r>
              <a:rPr lang="en-US" sz="1800" b="1">
                <a:solidFill>
                  <a:schemeClr val="bg1"/>
                </a:solidFill>
                <a:cs typeface="Times New Roman" pitchFamily="18" charset="0"/>
              </a:rPr>
              <a:t>Refresh on Feature Creep Delivery Framework</a:t>
            </a:r>
          </a:p>
          <a:p>
            <a:pPr marL="457200" indent="-457200" eaLnBrk="0" hangingPunct="0">
              <a:spcBef>
                <a:spcPct val="60000"/>
              </a:spcBef>
            </a:pPr>
            <a:r>
              <a:rPr lang="en-US" sz="1800" b="1">
                <a:solidFill>
                  <a:schemeClr val="bg1"/>
                </a:solidFill>
                <a:cs typeface="Times New Roman" pitchFamily="18" charset="0"/>
              </a:rPr>
              <a:t>Lessons learned from previous release</a:t>
            </a:r>
          </a:p>
          <a:p>
            <a:pPr marL="457200" indent="-457200" eaLnBrk="0" hangingPunct="0">
              <a:spcBef>
                <a:spcPct val="60000"/>
              </a:spcBef>
            </a:pPr>
            <a:r>
              <a:rPr lang="en-US" sz="1800" b="1">
                <a:solidFill>
                  <a:schemeClr val="bg1"/>
                </a:solidFill>
                <a:cs typeface="Times New Roman" pitchFamily="18" charset="0"/>
              </a:rPr>
              <a:t>Market Context</a:t>
            </a:r>
          </a:p>
          <a:p>
            <a:pPr marL="457200" indent="-457200" eaLnBrk="0" hangingPunct="0">
              <a:spcBef>
                <a:spcPct val="60000"/>
              </a:spcBef>
            </a:pPr>
            <a:r>
              <a:rPr lang="en-US" sz="1800" b="1">
                <a:solidFill>
                  <a:schemeClr val="bg1"/>
                </a:solidFill>
                <a:cs typeface="Times New Roman" pitchFamily="18" charset="0"/>
              </a:rPr>
              <a:t>Proposed Release content</a:t>
            </a:r>
          </a:p>
          <a:p>
            <a:pPr marL="457200" indent="-457200" eaLnBrk="0" hangingPunct="0">
              <a:spcBef>
                <a:spcPct val="60000"/>
              </a:spcBef>
            </a:pPr>
            <a:r>
              <a:rPr lang="en-US" sz="1800" b="1">
                <a:solidFill>
                  <a:schemeClr val="bg1"/>
                </a:solidFill>
                <a:cs typeface="Times New Roman" pitchFamily="18" charset="0"/>
              </a:rPr>
              <a:t>Recommendation</a:t>
            </a:r>
          </a:p>
          <a:p>
            <a:pPr marL="457200" indent="-457200" eaLnBrk="0" hangingPunct="0">
              <a:spcBef>
                <a:spcPct val="60000"/>
              </a:spcBef>
            </a:pPr>
            <a:r>
              <a:rPr lang="en-US" sz="1800" b="1">
                <a:solidFill>
                  <a:schemeClr val="bg1"/>
                </a:solidFill>
                <a:cs typeface="Times New Roman" pitchFamily="18" charset="0"/>
              </a:rPr>
              <a:t>Approvals</a:t>
            </a:r>
          </a:p>
        </p:txBody>
      </p:sp>
      <p:sp>
        <p:nvSpPr>
          <p:cNvPr id="13316" name="Rectangle 5"/>
          <p:cNvSpPr>
            <a:spLocks noChangeArrowheads="1"/>
          </p:cNvSpPr>
          <p:nvPr/>
        </p:nvSpPr>
        <p:spPr bwMode="auto">
          <a:xfrm>
            <a:off x="1347788" y="3363913"/>
            <a:ext cx="7026275" cy="361950"/>
          </a:xfrm>
          <a:prstGeom prst="rect">
            <a:avLst/>
          </a:prstGeom>
          <a:noFill/>
          <a:ln w="38100" algn="ctr">
            <a:solidFill>
              <a:schemeClr val="bg1"/>
            </a:solidFill>
            <a:miter lim="800000"/>
            <a:headEnd type="none" w="sm" len="sm"/>
            <a:tailEnd type="none" w="sm" len="sm"/>
          </a:ln>
        </p:spPr>
        <p:txBody>
          <a:bodyPr wrap="none" lIns="45720" rIns="45720" anchor="ctr"/>
          <a:lstStyle/>
          <a:p>
            <a:pPr algn="ctr">
              <a:lnSpc>
                <a:spcPct val="85000"/>
              </a:lnSpc>
            </a:pPr>
            <a:endParaRPr lang="en-US" sz="1800">
              <a:solidFill>
                <a:schemeClr val="bg1"/>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28746</TotalTime>
  <Words>3073</Words>
  <Application>Microsoft PowerPoint</Application>
  <PresentationFormat>On-screen Show (4:3)</PresentationFormat>
  <Paragraphs>1005</Paragraphs>
  <Slides>52</Slides>
  <Notes>35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7" baseType="lpstr">
      <vt:lpstr>Arial</vt:lpstr>
      <vt:lpstr>Wingdings</vt:lpstr>
      <vt:lpstr>Arial Black</vt:lpstr>
      <vt:lpstr>Times New Roman</vt:lpstr>
      <vt:lpstr>Times</vt:lpstr>
      <vt:lpstr>Architect</vt:lpstr>
      <vt:lpstr>Marlett</vt:lpstr>
      <vt:lpstr>Calibri</vt:lpstr>
      <vt:lpstr>Arial Unicode MS</vt:lpstr>
      <vt:lpstr>Arial Narrow</vt:lpstr>
      <vt:lpstr>Gulim</vt:lpstr>
      <vt:lpstr>Georgia</vt:lpstr>
      <vt:lpstr>Pixel</vt:lpstr>
      <vt:lpstr>1_Pixel</vt:lpstr>
      <vt:lpstr>Microsoft Office Excel Chart</vt:lpstr>
      <vt:lpstr>Product X Release Y: Concept Commit V1</vt:lpstr>
      <vt:lpstr>Agenda</vt:lpstr>
      <vt:lpstr>Overview</vt:lpstr>
      <vt:lpstr>Milestone Reviews – what is presented</vt:lpstr>
      <vt:lpstr>Concept Commit Objectives</vt:lpstr>
      <vt:lpstr>Delivery Process: Checklist</vt:lpstr>
      <vt:lpstr>Agenda</vt:lpstr>
      <vt:lpstr>Lessons from Previous Release</vt:lpstr>
      <vt:lpstr>Agenda</vt:lpstr>
      <vt:lpstr>Strategy Radar</vt:lpstr>
      <vt:lpstr>SWOT </vt:lpstr>
      <vt:lpstr>Differentiation for higher market share</vt:lpstr>
      <vt:lpstr>Product Strategy</vt:lpstr>
      <vt:lpstr>Competitive Analysis #1</vt:lpstr>
      <vt:lpstr>Competitive Analysis #2</vt:lpstr>
      <vt:lpstr>Competitive Analysis 3</vt:lpstr>
      <vt:lpstr>Agenda</vt:lpstr>
      <vt:lpstr>Refresh on MoSCoW Terminology </vt:lpstr>
      <vt:lpstr>Sources of Requirements</vt:lpstr>
      <vt:lpstr>Feature Request Analysis</vt:lpstr>
      <vt:lpstr>Scope/Delivery Modelling</vt:lpstr>
      <vt:lpstr>Low Hanging Fruit</vt:lpstr>
      <vt:lpstr>Placing bets</vt:lpstr>
      <vt:lpstr>Range of Options</vt:lpstr>
      <vt:lpstr>Do nothing Revenue Model</vt:lpstr>
      <vt:lpstr>Turbo Revenue Model</vt:lpstr>
      <vt:lpstr>Financials </vt:lpstr>
      <vt:lpstr>Roadmap (six qtr view)</vt:lpstr>
      <vt:lpstr>Option A: Investment Balance</vt:lpstr>
      <vt:lpstr>Option B: Investment Balance</vt:lpstr>
      <vt:lpstr>Agenda</vt:lpstr>
      <vt:lpstr>Overview (if necessary)</vt:lpstr>
      <vt:lpstr>Feature 1</vt:lpstr>
      <vt:lpstr>Agenda</vt:lpstr>
      <vt:lpstr>Pitch Structure</vt:lpstr>
      <vt:lpstr>Alternative Pitch Template</vt:lpstr>
      <vt:lpstr>Focus on Business benefits</vt:lpstr>
      <vt:lpstr>Option A – Blah Blah Blah</vt:lpstr>
      <vt:lpstr>Option B – Blah Blah Blah</vt:lpstr>
      <vt:lpstr>Option A: Investment Balance</vt:lpstr>
      <vt:lpstr>Option A: Investment Balance</vt:lpstr>
      <vt:lpstr>Option B: Investment Balance</vt:lpstr>
      <vt:lpstr>Option B: Investment Balance</vt:lpstr>
      <vt:lpstr>Options</vt:lpstr>
      <vt:lpstr>Recommendation</vt:lpstr>
      <vt:lpstr>Major Risks and Planned Response</vt:lpstr>
      <vt:lpstr>Agenda</vt:lpstr>
      <vt:lpstr>Approvals</vt:lpstr>
      <vt:lpstr>Slide 49</vt:lpstr>
      <vt:lpstr>Disclaimer</vt:lpstr>
      <vt:lpstr>Feature Status Definitions</vt:lpstr>
      <vt:lpstr>Feature-Creep Roadmap 2008</vt:lpstr>
    </vt:vector>
  </TitlesOfParts>
  <Company>Feature Creep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Commit Template</dc:title>
  <dc:creator>Feature Creep</dc:creator>
  <cp:lastModifiedBy>Paul Moorhead</cp:lastModifiedBy>
  <cp:revision>808</cp:revision>
  <dcterms:created xsi:type="dcterms:W3CDTF">2003-06-27T14:23:44Z</dcterms:created>
  <dcterms:modified xsi:type="dcterms:W3CDTF">2008-09-15T16:10:36Z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sed">
    <vt:lpwstr>false</vt:lpwstr>
  </property>
  <property fmtid="{D5CDD505-2E9C-101B-9397-08002B2CF9AE}" pid="3" name="Important Comments">
    <vt:lpwstr>Please use this as a Meridio Corporate Overview in any presentation that you are making.  You can mix and match this with any other presentation.</vt:lpwstr>
  </property>
  <property fmtid="{D5CDD505-2E9C-101B-9397-08002B2CF9AE}" pid="4" name="KIssue">
    <vt:lpwstr>0/1</vt:lpwstr>
  </property>
  <property fmtid="{D5CDD505-2E9C-101B-9397-08002B2CF9AE}" pid="5" name="KStatus">
    <vt:lpwstr>Definitive</vt:lpwstr>
  </property>
  <property fmtid="{D5CDD505-2E9C-101B-9397-08002B2CF9AE}" pid="6" name="KSecurity">
    <vt:lpwstr>Company Confidential</vt:lpwstr>
  </property>
  <property fmtid="{D5CDD505-2E9C-101B-9397-08002B2CF9AE}" pid="7" name="KAuthor">
    <vt:lpwstr>John Bellegarde</vt:lpwstr>
  </property>
  <property fmtid="{D5CDD505-2E9C-101B-9397-08002B2CF9AE}" pid="8" name="KDate">
    <vt:lpwstr>dd/mm/yyyy</vt:lpwstr>
  </property>
  <property fmtid="{D5CDD505-2E9C-101B-9397-08002B2CF9AE}" pid="9" name="KReference">
    <vt:lpwstr/>
  </property>
  <property fmtid="{D5CDD505-2E9C-101B-9397-08002B2CF9AE}" pid="10" name="KAuthorisedBy">
    <vt:lpwstr/>
  </property>
  <property fmtid="{D5CDD505-2E9C-101B-9397-08002B2CF9AE}" pid="11" name="KProject">
    <vt:lpwstr/>
  </property>
  <property fmtid="{D5CDD505-2E9C-101B-9397-08002B2CF9AE}" pid="12" name="Review Of">
    <vt:lpwstr/>
  </property>
  <property fmtid="{D5CDD505-2E9C-101B-9397-08002B2CF9AE}" pid="13" name="MeridioUrl">
    <vt:lpwstr/>
  </property>
</Properties>
</file>