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60" r:id="rId3"/>
  </p:sldIdLst>
  <p:sldSz cx="6858000" cy="9906000" type="A4"/>
  <p:notesSz cx="7102475" cy="10231438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E4EA"/>
    <a:srgbClr val="71B7C7"/>
    <a:srgbClr val="003300"/>
    <a:srgbClr val="006600"/>
    <a:srgbClr val="336600"/>
    <a:srgbClr val="EBE600"/>
    <a:srgbClr val="F6883A"/>
    <a:srgbClr val="F6889E"/>
    <a:srgbClr val="CCDADA"/>
    <a:srgbClr val="CDCE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60" autoAdjust="0"/>
    <p:restoredTop sz="94595" autoAdjust="0"/>
  </p:normalViewPr>
  <p:slideViewPr>
    <p:cSldViewPr>
      <p:cViewPr>
        <p:scale>
          <a:sx n="110" d="100"/>
          <a:sy n="110" d="100"/>
        </p:scale>
        <p:origin x="-1392" y="-78"/>
      </p:cViewPr>
      <p:guideLst>
        <p:guide orient="horz"/>
        <p:guide pos="119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513" cy="51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6" tIns="48197" rIns="96396" bIns="48197" numCol="1" anchor="t" anchorCtr="0" compatLnSpc="1">
            <a:prstTxWarp prst="textNoShape">
              <a:avLst/>
            </a:prstTxWarp>
          </a:bodyPr>
          <a:lstStyle>
            <a:lvl1pPr algn="l" defTabSz="964081">
              <a:defRPr sz="1200"/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963" y="0"/>
            <a:ext cx="3078513" cy="51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6" tIns="48197" rIns="96396" bIns="48197" numCol="1" anchor="t" anchorCtr="0" compatLnSpc="1">
            <a:prstTxWarp prst="textNoShape">
              <a:avLst/>
            </a:prstTxWarp>
          </a:bodyPr>
          <a:lstStyle>
            <a:lvl1pPr algn="r" defTabSz="964081">
              <a:defRPr sz="1200"/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9293"/>
            <a:ext cx="3078513" cy="51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6" tIns="48197" rIns="96396" bIns="48197" numCol="1" anchor="b" anchorCtr="0" compatLnSpc="1">
            <a:prstTxWarp prst="textNoShape">
              <a:avLst/>
            </a:prstTxWarp>
          </a:bodyPr>
          <a:lstStyle>
            <a:lvl1pPr algn="l" defTabSz="964081">
              <a:defRPr sz="1200"/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963" y="9719293"/>
            <a:ext cx="3078513" cy="51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6" tIns="48197" rIns="96396" bIns="48197" numCol="1" anchor="b" anchorCtr="0" compatLnSpc="1">
            <a:prstTxWarp prst="textNoShape">
              <a:avLst/>
            </a:prstTxWarp>
          </a:bodyPr>
          <a:lstStyle>
            <a:lvl1pPr algn="r" defTabSz="964081">
              <a:defRPr sz="1200"/>
            </a:lvl1pPr>
          </a:lstStyle>
          <a:p>
            <a:fld id="{A5B53C08-6B62-4D14-BD67-DD2515BE612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513" cy="51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3" tIns="47381" rIns="94763" bIns="47381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305" y="0"/>
            <a:ext cx="3078513" cy="51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3" tIns="47381" rIns="94763" bIns="473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2500" y="766763"/>
            <a:ext cx="26574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17" y="4859648"/>
            <a:ext cx="5682644" cy="4604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3" tIns="47381" rIns="94763" bIns="473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7658"/>
            <a:ext cx="3078513" cy="51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3" tIns="47381" rIns="94763" bIns="47381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305" y="9717658"/>
            <a:ext cx="3078513" cy="51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3" tIns="47381" rIns="94763" bIns="473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81A18B-216D-4E21-8337-E037EB9D9DF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58EED8-3E82-4304-9597-E5A7811D4A73}" type="slidenum">
              <a:rPr lang="en-US"/>
              <a:pPr/>
              <a:t>1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2500" y="766763"/>
            <a:ext cx="2657475" cy="3838575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6786D2-F4AD-402A-8814-28800ACCF0E3}" type="slidenum">
              <a:rPr lang="en-US"/>
              <a:pPr/>
              <a:t>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2500" y="766763"/>
            <a:ext cx="2657475" cy="3838575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708"/>
            <a:ext cx="5829300" cy="21239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0956C-C044-48CA-B1D7-D531963FA77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5909D-1C88-4686-892F-F61C1B7296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6" y="880533"/>
            <a:ext cx="1457325" cy="792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1" y="880533"/>
            <a:ext cx="4219575" cy="792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14C5B-8BA4-44E8-86FB-1E30EBFD9DF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96E79-4916-4446-A711-2F3FE325169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4949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012"/>
            <a:ext cx="5829300" cy="21669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3F509-F675-45FC-ADB1-61F892F48C5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86173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86173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75A9D-EA2D-4B43-92EA-C0D58F4D2D4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7272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6812"/>
            <a:ext cx="3030538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2060"/>
            <a:ext cx="3030538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4" y="2216812"/>
            <a:ext cx="3030537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4" y="3142060"/>
            <a:ext cx="3030537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AB6D5-4425-4176-8B49-D6EB4D72D03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B6BD1-3F63-46E0-8483-2F4D15877E7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50D46-0AA8-4743-A904-2C2EA9F549E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833"/>
            <a:ext cx="2255838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833"/>
            <a:ext cx="3833812" cy="84544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350"/>
            <a:ext cx="2255838" cy="67759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D15E4-CDF1-4C1B-9679-2315B98EE9D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693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2821"/>
            <a:ext cx="4114800" cy="11625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50EDC-17A4-4822-8469-AA8E63A301F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0533"/>
            <a:ext cx="58293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1733"/>
            <a:ext cx="58293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5467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5467"/>
            <a:ext cx="21717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5467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5167586-20AC-41DF-A220-190021FB5D8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1442906"/>
            <a:ext cx="6858000" cy="8463094"/>
          </a:xfrm>
          <a:prstGeom prst="rect">
            <a:avLst/>
          </a:prstGeom>
          <a:solidFill>
            <a:srgbClr val="71B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60351" y="889133"/>
            <a:ext cx="37449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800" b="1">
                <a:solidFill>
                  <a:srgbClr val="8CABAA"/>
                </a:solidFill>
                <a:latin typeface="Arial" charset="0"/>
              </a:rPr>
              <a:t>Roadmap 2008 - 2010</a:t>
            </a:r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 flipH="1">
            <a:off x="0" y="1442906"/>
            <a:ext cx="6858000" cy="0"/>
          </a:xfrm>
          <a:prstGeom prst="line">
            <a:avLst/>
          </a:prstGeom>
          <a:noFill/>
          <a:ln w="9525">
            <a:solidFill>
              <a:srgbClr val="8CABAA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142852" y="3381364"/>
            <a:ext cx="2098665" cy="1869743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Feature Creep Technology</a:t>
            </a:r>
            <a:endParaRPr lang="en-US" sz="10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en-US" sz="900" dirty="0" smtClean="0">
                <a:solidFill>
                  <a:schemeClr val="bg1"/>
                </a:solidFill>
                <a:latin typeface="Arial" charset="0"/>
              </a:rPr>
              <a:t>Here is Edward Bear coming downstairs now, bump, bump, bump on the back of his head, behind Christopher Robin.</a:t>
            </a:r>
          </a:p>
          <a:p>
            <a:pPr algn="just">
              <a:spcBef>
                <a:spcPct val="50000"/>
              </a:spcBef>
            </a:pPr>
            <a:r>
              <a:rPr lang="en-US" sz="900" dirty="0" smtClean="0">
                <a:solidFill>
                  <a:schemeClr val="bg1"/>
                </a:solidFill>
                <a:latin typeface="Arial" charset="0"/>
              </a:rPr>
              <a:t>It is, as far as he knows, the only way of coming downstairs, but sometimes he feels there really is another way, if he could just stop bumping for a moment and think of it</a:t>
            </a:r>
          </a:p>
          <a:p>
            <a:pPr algn="just">
              <a:spcBef>
                <a:spcPct val="50000"/>
              </a:spcBef>
            </a:pPr>
            <a:endParaRPr lang="en-US" sz="900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3857628" y="3946915"/>
            <a:ext cx="2806700" cy="90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Can leap tall buildings in a single bound</a:t>
            </a:r>
            <a:endParaRPr lang="en-GB" sz="900" dirty="0">
              <a:solidFill>
                <a:schemeClr val="bg1"/>
              </a:solidFill>
              <a:latin typeface="Arial" charset="0"/>
            </a:endParaRP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Deploys faster than you can erect a deckchair</a:t>
            </a:r>
            <a:endParaRPr lang="en-GB" sz="900" dirty="0">
              <a:solidFill>
                <a:schemeClr val="bg1"/>
              </a:solidFill>
              <a:latin typeface="Arial" charset="0"/>
            </a:endParaRP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Can perform any function simply by re-arranging the ones and zeros</a:t>
            </a:r>
            <a:endParaRPr lang="en-GB" sz="900" dirty="0">
              <a:solidFill>
                <a:schemeClr val="bg1"/>
              </a:solidFill>
              <a:latin typeface="Arial" charset="0"/>
            </a:endParaRP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endParaRPr lang="en-GB" sz="9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3789363" y="3393150"/>
            <a:ext cx="1981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200" b="1">
                <a:solidFill>
                  <a:schemeClr val="bg1"/>
                </a:solidFill>
                <a:latin typeface="Arial" charset="0"/>
                <a:cs typeface="Arial" charset="0"/>
              </a:rPr>
              <a:t>Product Vision</a:t>
            </a:r>
          </a:p>
        </p:txBody>
      </p:sp>
      <p:sp>
        <p:nvSpPr>
          <p:cNvPr id="2186" name="Text Box 138"/>
          <p:cNvSpPr txBox="1">
            <a:spLocks noChangeArrowheads="1"/>
          </p:cNvSpPr>
          <p:nvPr/>
        </p:nvSpPr>
        <p:spPr bwMode="auto">
          <a:xfrm>
            <a:off x="142852" y="5238752"/>
            <a:ext cx="3457575" cy="1538883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 b="1" dirty="0">
                <a:solidFill>
                  <a:schemeClr val="bg1"/>
                </a:solidFill>
                <a:latin typeface="Arial" charset="0"/>
                <a:cs typeface="Arial" charset="0"/>
              </a:rPr>
              <a:t>Product </a:t>
            </a:r>
            <a:r>
              <a:rPr lang="en-US" sz="12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Components</a:t>
            </a:r>
            <a:br>
              <a:rPr lang="en-US" sz="12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endParaRPr lang="en-US" sz="10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lvl="0" algn="l"/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If you treat the people around you with love and respect, they will never guess that you're trying to get them sacked.</a:t>
            </a:r>
          </a:p>
          <a:p>
            <a:pPr lvl="0" algn="l"/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If at first you don't succeed, remove all evidence you ever tried.</a:t>
            </a:r>
          </a:p>
          <a:p>
            <a:pPr algn="l"/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Avoid employing unlucky people - throw half of the pile of CVs in the bin without reading them.</a:t>
            </a:r>
          </a:p>
          <a:p>
            <a:pPr algn="l"/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You have to be 100% behind someone, before you can stab them in the back.</a:t>
            </a:r>
          </a:p>
          <a:p>
            <a:pPr algn="l"/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Eagles may soar, but weasels don't get sucked into jet engines</a:t>
            </a:r>
            <a:r>
              <a:rPr lang="en-GB" sz="900" dirty="0" smtClean="0"/>
              <a:t>.</a:t>
            </a:r>
            <a:endParaRPr lang="en-GB" sz="900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00" name="Rectangle 152"/>
          <p:cNvSpPr>
            <a:spLocks noChangeArrowheads="1"/>
          </p:cNvSpPr>
          <p:nvPr/>
        </p:nvSpPr>
        <p:spPr bwMode="auto">
          <a:xfrm>
            <a:off x="3857628" y="3714741"/>
            <a:ext cx="19812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GB" sz="1100" b="1">
                <a:solidFill>
                  <a:schemeClr val="bg1"/>
                </a:solidFill>
                <a:latin typeface="Arial" charset="0"/>
                <a:cs typeface="Arial" charset="0"/>
              </a:rPr>
              <a:t>Agility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816350" y="5109502"/>
            <a:ext cx="2997200" cy="1047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Smaller than an ant’s nuts or as big as a whale’s </a:t>
            </a:r>
            <a:r>
              <a:rPr lang="en-GB" sz="900" dirty="0" err="1" smtClean="0">
                <a:solidFill>
                  <a:schemeClr val="bg1"/>
                </a:solidFill>
                <a:latin typeface="Arial" charset="0"/>
              </a:rPr>
              <a:t>willy</a:t>
            </a: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 – you decide</a:t>
            </a: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Geographic and logical failover – we’ve made it brittle so we can sell you more of them</a:t>
            </a: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Runs on any operating system*</a:t>
            </a: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endParaRPr lang="en-GB" sz="9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02" name="Rectangle 154"/>
          <p:cNvSpPr>
            <a:spLocks noChangeArrowheads="1"/>
          </p:cNvSpPr>
          <p:nvPr/>
        </p:nvSpPr>
        <p:spPr bwMode="auto">
          <a:xfrm>
            <a:off x="3816350" y="4875610"/>
            <a:ext cx="29972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GB" sz="11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Scalability and Redundancy</a:t>
            </a:r>
            <a:endParaRPr lang="en-GB" sz="11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203" name="Text Box 155"/>
          <p:cNvSpPr txBox="1">
            <a:spLocks noChangeArrowheads="1"/>
          </p:cNvSpPr>
          <p:nvPr/>
        </p:nvSpPr>
        <p:spPr bwMode="auto">
          <a:xfrm>
            <a:off x="3816350" y="6397625"/>
            <a:ext cx="2952750" cy="90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Facilitate </a:t>
            </a:r>
            <a:r>
              <a:rPr lang="en-GB" sz="900" dirty="0">
                <a:solidFill>
                  <a:schemeClr val="bg1"/>
                </a:solidFill>
                <a:latin typeface="Arial" charset="0"/>
              </a:rPr>
              <a:t>collaboration across teams and locations</a:t>
            </a: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Uses fewer muscles than frowning</a:t>
            </a: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Individually you can do nothing, but together you can agree that nothing can be done</a:t>
            </a:r>
            <a:endParaRPr lang="en-GB" sz="900" dirty="0">
              <a:solidFill>
                <a:schemeClr val="bg1"/>
              </a:solidFill>
              <a:latin typeface="Arial" charset="0"/>
            </a:endParaRPr>
          </a:p>
          <a:p>
            <a:pPr marL="101600" indent="-101600" algn="just" eaLnBrk="0" hangingPunct="0">
              <a:spcBef>
                <a:spcPct val="30000"/>
              </a:spcBef>
            </a:pPr>
            <a:endParaRPr lang="en-GB" sz="9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04" name="Rectangle 156"/>
          <p:cNvSpPr>
            <a:spLocks noChangeArrowheads="1"/>
          </p:cNvSpPr>
          <p:nvPr/>
        </p:nvSpPr>
        <p:spPr bwMode="auto">
          <a:xfrm>
            <a:off x="3816350" y="6153415"/>
            <a:ext cx="29972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GB" sz="1100" b="1">
                <a:solidFill>
                  <a:schemeClr val="bg1"/>
                </a:solidFill>
                <a:latin typeface="Arial" charset="0"/>
                <a:cs typeface="Arial" charset="0"/>
              </a:rPr>
              <a:t>Collaboration</a:t>
            </a:r>
          </a:p>
        </p:txBody>
      </p:sp>
      <p:sp>
        <p:nvSpPr>
          <p:cNvPr id="2205" name="Text Box 157"/>
          <p:cNvSpPr txBox="1">
            <a:spLocks noChangeArrowheads="1"/>
          </p:cNvSpPr>
          <p:nvPr/>
        </p:nvSpPr>
        <p:spPr bwMode="auto">
          <a:xfrm>
            <a:off x="3860800" y="7467352"/>
            <a:ext cx="2952750" cy="1047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Naturally low in rat droppings</a:t>
            </a:r>
            <a:endParaRPr lang="en-GB" sz="900" dirty="0">
              <a:solidFill>
                <a:schemeClr val="bg1"/>
              </a:solidFill>
              <a:latin typeface="Arial" charset="0"/>
            </a:endParaRP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Can radically </a:t>
            </a: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increase </a:t>
            </a: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weight-loss </a:t>
            </a: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when used as part of a food-free diet</a:t>
            </a:r>
            <a:endParaRPr lang="en-GB" sz="900" dirty="0">
              <a:solidFill>
                <a:schemeClr val="bg1"/>
              </a:solidFill>
              <a:latin typeface="Arial" charset="0"/>
            </a:endParaRP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Enriched with poly-gamma-hydro-</a:t>
            </a:r>
            <a:r>
              <a:rPr lang="en-GB" sz="900" dirty="0" err="1" smtClean="0">
                <a:solidFill>
                  <a:schemeClr val="bg1"/>
                </a:solidFill>
                <a:latin typeface="Arial" charset="0"/>
              </a:rPr>
              <a:t>liposomes</a:t>
            </a: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, B52 and soluble roughage</a:t>
            </a:r>
            <a:endParaRPr lang="en-GB" sz="900" dirty="0">
              <a:solidFill>
                <a:schemeClr val="bg1"/>
              </a:solidFill>
              <a:latin typeface="Arial" charset="0"/>
            </a:endParaRPr>
          </a:p>
          <a:p>
            <a:pPr marL="101600" indent="-101600" algn="just" eaLnBrk="0" hangingPunct="0">
              <a:spcBef>
                <a:spcPct val="30000"/>
              </a:spcBef>
            </a:pPr>
            <a:endParaRPr lang="en-GB" sz="9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06" name="Rectangle 158"/>
          <p:cNvSpPr>
            <a:spLocks noChangeArrowheads="1"/>
          </p:cNvSpPr>
          <p:nvPr/>
        </p:nvSpPr>
        <p:spPr bwMode="auto">
          <a:xfrm>
            <a:off x="3860800" y="7274735"/>
            <a:ext cx="29972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GB" sz="11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Healthy</a:t>
            </a:r>
            <a:endParaRPr lang="en-GB" sz="11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207" name="Text Box 159"/>
          <p:cNvSpPr txBox="1">
            <a:spLocks noChangeArrowheads="1"/>
          </p:cNvSpPr>
          <p:nvPr/>
        </p:nvSpPr>
        <p:spPr bwMode="auto">
          <a:xfrm>
            <a:off x="3857628" y="8753740"/>
            <a:ext cx="2911472" cy="90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Kind to the bottom</a:t>
            </a: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No more bunged up toilets</a:t>
            </a:r>
          </a:p>
          <a:p>
            <a:pPr marL="101600" indent="-101600" algn="just" eaLnBrk="0" hangingPunct="0">
              <a:spcBef>
                <a:spcPct val="30000"/>
              </a:spcBef>
              <a:buFontTx/>
              <a:buChar char="•"/>
            </a:pPr>
            <a:r>
              <a:rPr lang="en-GB" sz="900" dirty="0" smtClean="0">
                <a:solidFill>
                  <a:schemeClr val="bg1"/>
                </a:solidFill>
                <a:latin typeface="Arial" charset="0"/>
              </a:rPr>
              <a:t>Manufactured from sustainable forests by nice people</a:t>
            </a:r>
          </a:p>
          <a:p>
            <a:pPr marL="101600" indent="-101600" algn="just" eaLnBrk="0" hangingPunct="0">
              <a:spcBef>
                <a:spcPct val="30000"/>
              </a:spcBef>
            </a:pPr>
            <a:endParaRPr lang="en-GB" sz="9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08" name="Rectangle 160"/>
          <p:cNvSpPr>
            <a:spLocks noChangeArrowheads="1"/>
          </p:cNvSpPr>
          <p:nvPr/>
        </p:nvSpPr>
        <p:spPr bwMode="auto">
          <a:xfrm>
            <a:off x="3816350" y="8562843"/>
            <a:ext cx="29972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GB" sz="11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Soft Toilet Paper</a:t>
            </a:r>
            <a:endParaRPr lang="en-GB" sz="11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23" name="Picture 22" descr="feature creep with text and transparencyt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04" y="134491"/>
            <a:ext cx="1571637" cy="79416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92" y="3452802"/>
            <a:ext cx="133354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90" y="6953264"/>
            <a:ext cx="3357587" cy="272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/>
        </p:nvSpPr>
        <p:spPr>
          <a:xfrm>
            <a:off x="4857748" y="9705945"/>
            <a:ext cx="2000252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GB" sz="600" dirty="0" smtClean="0">
                <a:solidFill>
                  <a:schemeClr val="bg1"/>
                </a:solidFill>
                <a:latin typeface="Arial" charset="0"/>
              </a:rPr>
              <a:t>*So long as it’s Windows XP, Service Pack 3</a:t>
            </a:r>
            <a:endParaRPr lang="en-US" sz="600" dirty="0" smtClean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5" name="Picture 24" descr="header_bg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238224"/>
            <a:ext cx="6858000" cy="2001568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714728" y="2309794"/>
            <a:ext cx="3143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GB" sz="1600" dirty="0" smtClean="0">
                <a:solidFill>
                  <a:schemeClr val="bg1"/>
                </a:solidFill>
                <a:latin typeface="Georgia" pitchFamily="18" charset="0"/>
              </a:rPr>
              <a:t>Feature Creep: Make the right</a:t>
            </a:r>
          </a:p>
          <a:p>
            <a:pPr algn="l"/>
            <a:r>
              <a:rPr lang="en-GB" sz="1600" dirty="0" smtClean="0">
                <a:solidFill>
                  <a:schemeClr val="bg1"/>
                </a:solidFill>
                <a:latin typeface="Georgia" pitchFamily="18" charset="0"/>
              </a:rPr>
              <a:t>thing and make the thing right</a:t>
            </a:r>
            <a:endParaRPr lang="en-GB" sz="1600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-14288" y="2534973"/>
            <a:ext cx="3514726" cy="6395906"/>
          </a:xfrm>
          <a:prstGeom prst="rect">
            <a:avLst/>
          </a:prstGeom>
          <a:solidFill>
            <a:srgbClr val="CCDAD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0"/>
            <a:ext cx="6858000" cy="541704"/>
          </a:xfrm>
          <a:prstGeom prst="rect">
            <a:avLst/>
          </a:prstGeom>
          <a:solidFill>
            <a:srgbClr val="C8E4EA"/>
          </a:solidFill>
          <a:ln w="9525">
            <a:solidFill>
              <a:srgbClr val="8CABA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15888" y="2863454"/>
            <a:ext cx="3313112" cy="157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400" b="1" dirty="0" smtClean="0">
                <a:latin typeface="Trebuchet MS" pitchFamily="34" charset="0"/>
              </a:rPr>
              <a:t>Sept 2008 </a:t>
            </a:r>
            <a:r>
              <a:rPr lang="en-US" sz="1400" b="1" dirty="0">
                <a:latin typeface="Trebuchet MS" pitchFamily="34" charset="0"/>
              </a:rPr>
              <a:t>– </a:t>
            </a:r>
            <a:r>
              <a:rPr lang="en-US" sz="1400" b="1" dirty="0" err="1">
                <a:latin typeface="Trebuchet MS" pitchFamily="34" charset="0"/>
              </a:rPr>
              <a:t>Ver</a:t>
            </a:r>
            <a:r>
              <a:rPr lang="en-US" sz="1400" b="1" dirty="0">
                <a:latin typeface="Trebuchet MS" pitchFamily="34" charset="0"/>
              </a:rPr>
              <a:t> </a:t>
            </a:r>
            <a:r>
              <a:rPr lang="en-US" sz="1400" b="1" dirty="0" smtClean="0">
                <a:latin typeface="Trebuchet MS" pitchFamily="34" charset="0"/>
              </a:rPr>
              <a:t>2.5</a:t>
            </a:r>
            <a:endParaRPr lang="en-US" sz="1400" b="1" dirty="0">
              <a:latin typeface="Trebuchet MS" pitchFamily="34" charset="0"/>
            </a:endParaRPr>
          </a:p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000" b="1" dirty="0" smtClean="0">
                <a:latin typeface="Arial" charset="0"/>
                <a:cs typeface="Arial" charset="0"/>
              </a:rPr>
              <a:t>Matter Transportation</a:t>
            </a:r>
            <a:endParaRPr lang="en-US" sz="1000" b="1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Send objects as far as you can carry them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Pulps fruit, and anything else you transport</a:t>
            </a:r>
            <a:endParaRPr lang="en-US" sz="900" dirty="0">
              <a:latin typeface="Wingdings" pitchFamily="2" charset="2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Powered by room temperature fusion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Doesn’t necessarily kill you</a:t>
            </a: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Choice of beige</a:t>
            </a: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366838" y="2925366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76238" y="2471341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115889" y="4676114"/>
            <a:ext cx="3457575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400" b="1" dirty="0" smtClean="0">
                <a:latin typeface="Trebuchet MS" pitchFamily="34" charset="0"/>
              </a:rPr>
              <a:t>Jan 2009 </a:t>
            </a:r>
            <a:r>
              <a:rPr lang="en-US" sz="1400" b="1" dirty="0">
                <a:latin typeface="Trebuchet MS" pitchFamily="34" charset="0"/>
              </a:rPr>
              <a:t>– </a:t>
            </a:r>
            <a:r>
              <a:rPr lang="en-US" sz="1400" b="1" dirty="0" err="1">
                <a:latin typeface="Trebuchet MS" pitchFamily="34" charset="0"/>
              </a:rPr>
              <a:t>Ver</a:t>
            </a:r>
            <a:r>
              <a:rPr lang="en-US" sz="1400" b="1" dirty="0">
                <a:latin typeface="Trebuchet MS" pitchFamily="34" charset="0"/>
              </a:rPr>
              <a:t> </a:t>
            </a:r>
            <a:r>
              <a:rPr lang="en-US" sz="1400" b="1" dirty="0" smtClean="0">
                <a:latin typeface="Trebuchet MS" pitchFamily="34" charset="0"/>
              </a:rPr>
              <a:t>2.6</a:t>
            </a:r>
            <a:endParaRPr lang="en-US" sz="1400" b="1" dirty="0">
              <a:latin typeface="Trebuchet MS" pitchFamily="34" charset="0"/>
            </a:endParaRPr>
          </a:p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000" b="1" dirty="0" smtClean="0">
                <a:latin typeface="Arial" charset="0"/>
                <a:cs typeface="Arial" charset="0"/>
              </a:rPr>
              <a:t>Microsoft Integration</a:t>
            </a:r>
            <a:endParaRPr lang="en-US" sz="1000" b="1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Comes with a “Microsoft integration” sticker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Installs on Windows XP (but doesn’t run)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Runs on Windows Vista (but doesn’t install)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Buggers up the registry good and proper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Has the word “SharePoint” in the manual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I met Steve Ballmer in a hotel lift once</a:t>
            </a: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115888" y="6932481"/>
            <a:ext cx="3313112" cy="157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400" b="1" dirty="0" smtClean="0">
                <a:latin typeface="Trebuchet MS" pitchFamily="34" charset="0"/>
              </a:rPr>
              <a:t>Mar </a:t>
            </a:r>
            <a:r>
              <a:rPr lang="en-US" sz="1400" b="1" dirty="0">
                <a:latin typeface="Trebuchet MS" pitchFamily="34" charset="0"/>
              </a:rPr>
              <a:t>2009 – </a:t>
            </a:r>
            <a:r>
              <a:rPr lang="en-US" sz="1400" b="1" dirty="0" err="1">
                <a:latin typeface="Trebuchet MS" pitchFamily="34" charset="0"/>
              </a:rPr>
              <a:t>Ver</a:t>
            </a:r>
            <a:r>
              <a:rPr lang="en-US" sz="1400" b="1" dirty="0">
                <a:latin typeface="Trebuchet MS" pitchFamily="34" charset="0"/>
              </a:rPr>
              <a:t> </a:t>
            </a:r>
            <a:r>
              <a:rPr lang="en-US" sz="1400" b="1" dirty="0" smtClean="0">
                <a:latin typeface="Trebuchet MS" pitchFamily="34" charset="0"/>
              </a:rPr>
              <a:t>3.0</a:t>
            </a:r>
            <a:endParaRPr lang="en-US" sz="1400" b="1" dirty="0">
              <a:latin typeface="Trebuchet MS" pitchFamily="34" charset="0"/>
            </a:endParaRPr>
          </a:p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000" b="1" dirty="0" smtClean="0">
                <a:latin typeface="Arial" charset="0"/>
                <a:cs typeface="Arial" charset="0"/>
              </a:rPr>
              <a:t>Environmentally Friendly</a:t>
            </a:r>
            <a:endParaRPr lang="en-US" sz="1000" b="1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Reduced greenhouse gas emission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Lower gamma radiation levels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Hardly any asbestos at all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Reduced increase in power consumption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Edible packaging</a:t>
            </a: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3689350" y="5988315"/>
            <a:ext cx="2979738" cy="10926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400" b="1" dirty="0">
                <a:latin typeface="Trebuchet MS" pitchFamily="34" charset="0"/>
              </a:rPr>
              <a:t>Jul 2010 – </a:t>
            </a:r>
            <a:r>
              <a:rPr lang="en-US" sz="1400" b="1" dirty="0" err="1">
                <a:latin typeface="Trebuchet MS" pitchFamily="34" charset="0"/>
              </a:rPr>
              <a:t>Ver</a:t>
            </a:r>
            <a:r>
              <a:rPr lang="en-US" sz="1400" b="1" dirty="0">
                <a:latin typeface="Trebuchet MS" pitchFamily="34" charset="0"/>
              </a:rPr>
              <a:t> </a:t>
            </a:r>
            <a:r>
              <a:rPr lang="en-US" sz="1400" b="1" dirty="0" smtClean="0">
                <a:latin typeface="Trebuchet MS" pitchFamily="34" charset="0"/>
              </a:rPr>
              <a:t>4.0</a:t>
            </a:r>
            <a:endParaRPr lang="en-US" sz="1400" b="1" dirty="0">
              <a:latin typeface="Trebuchet MS" pitchFamily="34" charset="0"/>
            </a:endParaRPr>
          </a:p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000" b="1" dirty="0" smtClean="0">
                <a:latin typeface="Arial" charset="0"/>
                <a:cs typeface="Arial" charset="0"/>
              </a:rPr>
              <a:t>Eternal Life</a:t>
            </a:r>
            <a:endParaRPr lang="en-US" sz="1000" b="1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User response times will make you feel that time has stopped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You’ll pray for death</a:t>
            </a: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9450256"/>
            <a:ext cx="6884988" cy="495300"/>
          </a:xfrm>
          <a:prstGeom prst="rect">
            <a:avLst/>
          </a:prstGeom>
          <a:solidFill>
            <a:srgbClr val="C8E4EA"/>
          </a:solidFill>
          <a:ln w="9525">
            <a:solidFill>
              <a:srgbClr val="8CABA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2708276" y="9634273"/>
            <a:ext cx="352901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solidFill>
                  <a:schemeClr val="bg1"/>
                </a:solidFill>
                <a:latin typeface="Arial" charset="0"/>
              </a:rPr>
              <a:t>© </a:t>
            </a:r>
            <a:r>
              <a:rPr lang="en-US" sz="1000" dirty="0" smtClean="0">
                <a:solidFill>
                  <a:schemeClr val="bg1"/>
                </a:solidFill>
                <a:latin typeface="Arial" charset="0"/>
              </a:rPr>
              <a:t>Feature Creep </a:t>
            </a:r>
            <a:r>
              <a:rPr lang="en-US" sz="1000" dirty="0">
                <a:solidFill>
                  <a:schemeClr val="bg1"/>
                </a:solidFill>
                <a:latin typeface="Arial" charset="0"/>
              </a:rPr>
              <a:t>2008 – Company Confidential</a:t>
            </a:r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3689351" y="4528212"/>
            <a:ext cx="295436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400" b="1" dirty="0">
                <a:latin typeface="Trebuchet MS" pitchFamily="34" charset="0"/>
              </a:rPr>
              <a:t>Jan 2010 – </a:t>
            </a:r>
            <a:r>
              <a:rPr lang="en-US" sz="1400" b="1" dirty="0" err="1">
                <a:latin typeface="Trebuchet MS" pitchFamily="34" charset="0"/>
              </a:rPr>
              <a:t>Ver</a:t>
            </a:r>
            <a:r>
              <a:rPr lang="en-US" sz="1400" b="1" dirty="0">
                <a:latin typeface="Trebuchet MS" pitchFamily="34" charset="0"/>
              </a:rPr>
              <a:t> </a:t>
            </a:r>
            <a:r>
              <a:rPr lang="en-US" sz="1400" b="1" dirty="0" smtClean="0">
                <a:latin typeface="Trebuchet MS" pitchFamily="34" charset="0"/>
              </a:rPr>
              <a:t>3.2</a:t>
            </a:r>
            <a:endParaRPr lang="en-US" sz="1400" b="1" dirty="0">
              <a:latin typeface="Trebuchet MS" pitchFamily="34" charset="0"/>
            </a:endParaRPr>
          </a:p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000" b="1" dirty="0" smtClean="0">
                <a:latin typeface="Arial" charset="0"/>
                <a:cs typeface="Arial" charset="0"/>
              </a:rPr>
              <a:t>Time Travel</a:t>
            </a:r>
            <a:endParaRPr lang="en-US" sz="1000" b="1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Travel forward in time to when this product is really going to be available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Travel backwards in time to get the requirements right</a:t>
            </a: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 flipH="1" flipV="1">
            <a:off x="-26988" y="8930879"/>
            <a:ext cx="6858001" cy="0"/>
          </a:xfrm>
          <a:prstGeom prst="line">
            <a:avLst/>
          </a:prstGeom>
          <a:noFill/>
          <a:ln w="952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1125538" y="9009990"/>
            <a:ext cx="5183187" cy="3112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en-US" sz="900">
                <a:latin typeface="Trebuchet MS" pitchFamily="34" charset="0"/>
              </a:rPr>
              <a:t>Roadmap commitments are firm for the next release; the schedules and contents for subsequent releases are subject to change.</a:t>
            </a:r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3689350" y="7376187"/>
            <a:ext cx="3168650" cy="13003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400" b="1" dirty="0">
                <a:latin typeface="Trebuchet MS" pitchFamily="34" charset="0"/>
              </a:rPr>
              <a:t>Jan 2011 – </a:t>
            </a:r>
            <a:r>
              <a:rPr lang="en-US" sz="1400" b="1" dirty="0" err="1">
                <a:latin typeface="Trebuchet MS" pitchFamily="34" charset="0"/>
              </a:rPr>
              <a:t>Ver</a:t>
            </a:r>
            <a:r>
              <a:rPr lang="en-US" sz="1400" b="1" dirty="0">
                <a:latin typeface="Trebuchet MS" pitchFamily="34" charset="0"/>
              </a:rPr>
              <a:t> </a:t>
            </a:r>
            <a:r>
              <a:rPr lang="en-US" sz="1400" b="1" dirty="0" smtClean="0">
                <a:latin typeface="Trebuchet MS" pitchFamily="34" charset="0"/>
              </a:rPr>
              <a:t>4.1</a:t>
            </a:r>
            <a:endParaRPr lang="en-US" sz="1400" b="1" dirty="0">
              <a:latin typeface="Trebuchet MS" pitchFamily="34" charset="0"/>
            </a:endParaRPr>
          </a:p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000" b="1" dirty="0" smtClean="0">
                <a:latin typeface="Arial" charset="0"/>
                <a:cs typeface="Arial" charset="0"/>
              </a:rPr>
              <a:t>Fault Tolerance</a:t>
            </a:r>
            <a:endParaRPr lang="en-US" sz="1000" b="1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We don’t care if it crashes</a:t>
            </a: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Comes with lucky sprig of heather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Automatically recovers from errors by spontaneously rebooting at random intervals</a:t>
            </a: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3689351" y="2846256"/>
            <a:ext cx="3313113" cy="1369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400" b="1" dirty="0" smtClean="0">
                <a:latin typeface="Trebuchet MS" pitchFamily="34" charset="0"/>
              </a:rPr>
              <a:t>Sept 2009 </a:t>
            </a:r>
            <a:r>
              <a:rPr lang="en-US" sz="1400" b="1" dirty="0">
                <a:latin typeface="Trebuchet MS" pitchFamily="34" charset="0"/>
              </a:rPr>
              <a:t>– </a:t>
            </a:r>
            <a:r>
              <a:rPr lang="en-US" sz="1400" b="1" dirty="0" err="1">
                <a:latin typeface="Trebuchet MS" pitchFamily="34" charset="0"/>
              </a:rPr>
              <a:t>Ver</a:t>
            </a:r>
            <a:r>
              <a:rPr lang="en-US" sz="1400" b="1" dirty="0">
                <a:latin typeface="Trebuchet MS" pitchFamily="34" charset="0"/>
              </a:rPr>
              <a:t> </a:t>
            </a:r>
            <a:r>
              <a:rPr lang="en-US" sz="1400" b="1" dirty="0" smtClean="0">
                <a:latin typeface="Trebuchet MS" pitchFamily="34" charset="0"/>
              </a:rPr>
              <a:t>3.1</a:t>
            </a:r>
            <a:endParaRPr lang="en-US" sz="1400" b="1" dirty="0">
              <a:latin typeface="Trebuchet MS" pitchFamily="34" charset="0"/>
            </a:endParaRPr>
          </a:p>
          <a:p>
            <a:pPr marL="266700" lvl="1" indent="-87313" algn="just" eaLnBrk="0" hangingPunct="0">
              <a:spcBef>
                <a:spcPct val="50000"/>
              </a:spcBef>
            </a:pPr>
            <a:r>
              <a:rPr lang="en-US" sz="1000" b="1" dirty="0" smtClean="0">
                <a:latin typeface="Arial" charset="0"/>
                <a:cs typeface="Arial" charset="0"/>
              </a:rPr>
              <a:t>World Peace</a:t>
            </a:r>
            <a:endParaRPr lang="en-US" sz="1000" b="1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Brings people together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Agnostic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NATO certified</a:t>
            </a:r>
            <a:endParaRPr lang="en-US" sz="900" dirty="0">
              <a:latin typeface="Arial" charset="0"/>
              <a:cs typeface="Arial" charset="0"/>
            </a:endParaRPr>
          </a:p>
          <a:p>
            <a:pPr marL="266700" lvl="1" indent="-87313" algn="just" eaLnBrk="0" hangingPunct="0">
              <a:spcBef>
                <a:spcPct val="50000"/>
              </a:spcBef>
              <a:buFontTx/>
              <a:buChar char="•"/>
            </a:pPr>
            <a:r>
              <a:rPr lang="en-US" sz="900" dirty="0" smtClean="0">
                <a:latin typeface="Arial" charset="0"/>
                <a:cs typeface="Arial" charset="0"/>
              </a:rPr>
              <a:t>Supports Hebrew, Arabic, Gaelic and Scots Irish</a:t>
            </a:r>
            <a:endParaRPr lang="en-US" sz="900" dirty="0">
              <a:latin typeface="Arial" charset="0"/>
              <a:cs typeface="Arial" charset="0"/>
            </a:endParaRPr>
          </a:p>
        </p:txBody>
      </p:sp>
      <p:pic>
        <p:nvPicPr>
          <p:cNvPr id="22" name="Picture 21" descr="feature creep with text and transparencyt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90" y="77357"/>
            <a:ext cx="857256" cy="433183"/>
          </a:xfrm>
          <a:prstGeom prst="rect">
            <a:avLst/>
          </a:prstGeom>
        </p:spPr>
      </p:pic>
      <p:pic>
        <p:nvPicPr>
          <p:cNvPr id="23" name="Picture 22" descr="feature creep with text and transparencyt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67" y="9508916"/>
            <a:ext cx="785818" cy="397084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-16" y="541704"/>
            <a:ext cx="6858016" cy="1934779"/>
            <a:chOff x="642910" y="3714752"/>
            <a:chExt cx="6858016" cy="1785950"/>
          </a:xfrm>
        </p:grpSpPr>
        <p:sp>
          <p:nvSpPr>
            <p:cNvPr id="21" name="Rectangle 20"/>
            <p:cNvSpPr/>
            <p:nvPr/>
          </p:nvSpPr>
          <p:spPr>
            <a:xfrm>
              <a:off x="642910" y="3714752"/>
              <a:ext cx="6858016" cy="178595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47000">
                  <a:srgbClr val="E6E6E6"/>
                </a:gs>
              </a:gsLst>
              <a:lin ang="10800000" scaled="0"/>
              <a:tileRect/>
            </a:gra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" name="Straight Connector 23"/>
            <p:cNvCxnSpPr>
              <a:stCxn id="36" idx="1"/>
            </p:cNvCxnSpPr>
            <p:nvPr/>
          </p:nvCxnSpPr>
          <p:spPr>
            <a:xfrm rot="10800000">
              <a:off x="1285852" y="3714752"/>
              <a:ext cx="1588" cy="1592531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1857356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2428860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3000364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>
              <a:off x="3571868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>
              <a:off x="4143372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>
              <a:off x="4714876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0800000">
              <a:off x="5286380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5857884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6429388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>
              <a:off x="7000892" y="3714752"/>
              <a:ext cx="1588" cy="1600226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714348" y="5214950"/>
              <a:ext cx="50003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Q1 2008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285852" y="5214950"/>
              <a:ext cx="50003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Q2 2008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857356" y="5214950"/>
              <a:ext cx="50003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Q3 2008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28860" y="5214950"/>
              <a:ext cx="50003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Q4 2008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000364" y="5214950"/>
              <a:ext cx="500034" cy="1846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Q1 2009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571868" y="5214950"/>
              <a:ext cx="500034" cy="1846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Q2 2009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143372" y="5214950"/>
              <a:ext cx="500034" cy="1846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Q3 2009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714876" y="5214950"/>
              <a:ext cx="500034" cy="1846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Q4 2009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286380" y="5214950"/>
              <a:ext cx="500034" cy="18466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Q1 2010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857884" y="5214950"/>
              <a:ext cx="500034" cy="18466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Q2 2010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429388" y="5214950"/>
              <a:ext cx="500034" cy="18466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Q3 2010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000892" y="5214950"/>
              <a:ext cx="500034" cy="18466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lIns="36000" rIns="36000" rtlCol="0">
              <a:spAutoFit/>
            </a:bodyPr>
            <a:lstStyle/>
            <a:p>
              <a:r>
                <a:rPr lang="en-GB" sz="7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Q4 2010</a:t>
              </a:r>
              <a:endParaRPr lang="en-GB" sz="7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47" name="Rounded Rectangle 46"/>
          <p:cNvSpPr/>
          <p:nvPr/>
        </p:nvSpPr>
        <p:spPr>
          <a:xfrm>
            <a:off x="928670" y="619095"/>
            <a:ext cx="714372" cy="38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GB" sz="700" b="1" dirty="0" smtClean="0"/>
              <a:t>Version 2.5</a:t>
            </a:r>
            <a:br>
              <a:rPr lang="en-GB" sz="700" b="1" dirty="0" smtClean="0"/>
            </a:br>
            <a:r>
              <a:rPr lang="en-GB" sz="700" b="1" dirty="0" smtClean="0"/>
              <a:t>Matter Transportation</a:t>
            </a:r>
            <a:endParaRPr lang="en-GB" sz="700" b="1" dirty="0"/>
          </a:p>
        </p:txBody>
      </p:sp>
      <p:sp>
        <p:nvSpPr>
          <p:cNvPr id="48" name="Rounded Rectangle 47"/>
          <p:cNvSpPr/>
          <p:nvPr/>
        </p:nvSpPr>
        <p:spPr>
          <a:xfrm>
            <a:off x="2000240" y="928659"/>
            <a:ext cx="714372" cy="38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GB" sz="700" b="1" dirty="0" smtClean="0"/>
              <a:t>Version 2.6</a:t>
            </a:r>
            <a:br>
              <a:rPr lang="en-GB" sz="700" b="1" dirty="0" smtClean="0"/>
            </a:br>
            <a:r>
              <a:rPr lang="en-GB" sz="700" b="1" dirty="0" smtClean="0"/>
              <a:t>Microsoft Integration</a:t>
            </a:r>
            <a:endParaRPr lang="en-GB" sz="700" b="1" dirty="0"/>
          </a:p>
        </p:txBody>
      </p:sp>
      <p:sp>
        <p:nvSpPr>
          <p:cNvPr id="49" name="Rounded Rectangle 48"/>
          <p:cNvSpPr/>
          <p:nvPr/>
        </p:nvSpPr>
        <p:spPr>
          <a:xfrm>
            <a:off x="2857496" y="1393006"/>
            <a:ext cx="785818" cy="38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GB" sz="700" b="1" dirty="0" smtClean="0"/>
              <a:t>Version 3.0</a:t>
            </a:r>
            <a:br>
              <a:rPr lang="en-GB" sz="700" b="1" dirty="0" smtClean="0"/>
            </a:br>
            <a:r>
              <a:rPr lang="en-GB" sz="700" b="1" dirty="0" smtClean="0"/>
              <a:t>Environmentally Friendly</a:t>
            </a:r>
            <a:endParaRPr lang="en-GB" sz="700" b="1" dirty="0"/>
          </a:p>
        </p:txBody>
      </p:sp>
      <p:sp>
        <p:nvSpPr>
          <p:cNvPr id="50" name="Rounded Rectangle 49"/>
          <p:cNvSpPr/>
          <p:nvPr/>
        </p:nvSpPr>
        <p:spPr>
          <a:xfrm>
            <a:off x="3857628" y="773877"/>
            <a:ext cx="714372" cy="38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GB" sz="700" b="1" dirty="0" smtClean="0"/>
              <a:t>Version 3.1</a:t>
            </a:r>
            <a:br>
              <a:rPr lang="en-GB" sz="700" b="1" dirty="0" smtClean="0"/>
            </a:br>
            <a:r>
              <a:rPr lang="en-GB" sz="700" b="1" dirty="0" smtClean="0"/>
              <a:t>World Peace</a:t>
            </a:r>
            <a:endParaRPr lang="en-GB" sz="700" b="1" dirty="0"/>
          </a:p>
        </p:txBody>
      </p:sp>
      <p:sp>
        <p:nvSpPr>
          <p:cNvPr id="51" name="Rounded Rectangle 50"/>
          <p:cNvSpPr/>
          <p:nvPr/>
        </p:nvSpPr>
        <p:spPr>
          <a:xfrm>
            <a:off x="4500570" y="1625180"/>
            <a:ext cx="714372" cy="38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GB" sz="700" b="1" dirty="0" smtClean="0"/>
              <a:t>Version 3.2</a:t>
            </a:r>
            <a:br>
              <a:rPr lang="en-GB" sz="700" b="1" dirty="0" smtClean="0"/>
            </a:br>
            <a:r>
              <a:rPr lang="en-GB" sz="700" b="1" dirty="0" smtClean="0"/>
              <a:t>Time Travel</a:t>
            </a:r>
            <a:endParaRPr lang="en-GB" sz="700" b="1" dirty="0"/>
          </a:p>
        </p:txBody>
      </p:sp>
      <p:sp>
        <p:nvSpPr>
          <p:cNvPr id="52" name="Rounded Rectangle 51"/>
          <p:cNvSpPr/>
          <p:nvPr/>
        </p:nvSpPr>
        <p:spPr>
          <a:xfrm>
            <a:off x="5500702" y="1238224"/>
            <a:ext cx="714372" cy="38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GB" sz="700" b="1" dirty="0" smtClean="0"/>
              <a:t>Version 4.0</a:t>
            </a:r>
            <a:br>
              <a:rPr lang="en-GB" sz="700" b="1" dirty="0" smtClean="0"/>
            </a:br>
            <a:r>
              <a:rPr lang="en-GB" sz="700" b="1" dirty="0" smtClean="0"/>
              <a:t>Eternal Life</a:t>
            </a:r>
            <a:endParaRPr lang="en-GB" sz="700" b="1" dirty="0"/>
          </a:p>
        </p:txBody>
      </p:sp>
      <p:sp>
        <p:nvSpPr>
          <p:cNvPr id="53" name="Rounded Rectangle 52"/>
          <p:cNvSpPr/>
          <p:nvPr/>
        </p:nvSpPr>
        <p:spPr>
          <a:xfrm>
            <a:off x="6143628" y="696486"/>
            <a:ext cx="714372" cy="38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GB" sz="700" b="1" dirty="0" smtClean="0"/>
              <a:t>Version 4.1</a:t>
            </a:r>
            <a:br>
              <a:rPr lang="en-GB" sz="700" b="1" dirty="0" smtClean="0"/>
            </a:br>
            <a:r>
              <a:rPr lang="en-GB" sz="700" b="1" dirty="0" smtClean="0"/>
              <a:t>Fault Tolerance</a:t>
            </a:r>
            <a:endParaRPr lang="en-GB" sz="7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FF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12630</TotalTime>
  <Words>531</Words>
  <Application>Microsoft PowerPoint</Application>
  <PresentationFormat>A4 Paper (210x297 mm)</PresentationFormat>
  <Paragraphs>98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Slide 1</vt:lpstr>
      <vt:lpstr>Slide 2</vt:lpstr>
    </vt:vector>
  </TitlesOfParts>
  <Company>Singularity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Level Road Map</dc:title>
  <dc:creator>Feature Creep</dc:creator>
  <cp:lastModifiedBy>Paul Moorhead</cp:lastModifiedBy>
  <cp:revision>185</cp:revision>
  <dcterms:created xsi:type="dcterms:W3CDTF">2005-05-05T11:30:14Z</dcterms:created>
  <dcterms:modified xsi:type="dcterms:W3CDTF">2008-09-15T15:53:16Z</dcterms:modified>
</cp:coreProperties>
</file>