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63"/>
  </p:notesMasterIdLst>
  <p:handoutMasterIdLst>
    <p:handoutMasterId r:id="rId64"/>
  </p:handoutMasterIdLst>
  <p:sldIdLst>
    <p:sldId id="319" r:id="rId2"/>
    <p:sldId id="328" r:id="rId3"/>
    <p:sldId id="330" r:id="rId4"/>
    <p:sldId id="331" r:id="rId5"/>
    <p:sldId id="332" r:id="rId6"/>
    <p:sldId id="333" r:id="rId7"/>
    <p:sldId id="355" r:id="rId8"/>
    <p:sldId id="358" r:id="rId9"/>
    <p:sldId id="356" r:id="rId10"/>
    <p:sldId id="371" r:id="rId11"/>
    <p:sldId id="334" r:id="rId12"/>
    <p:sldId id="352" r:id="rId13"/>
    <p:sldId id="337" r:id="rId14"/>
    <p:sldId id="364" r:id="rId15"/>
    <p:sldId id="365" r:id="rId16"/>
    <p:sldId id="366" r:id="rId17"/>
    <p:sldId id="367" r:id="rId18"/>
    <p:sldId id="360" r:id="rId19"/>
    <p:sldId id="362" r:id="rId20"/>
    <p:sldId id="361" r:id="rId21"/>
    <p:sldId id="363" r:id="rId22"/>
    <p:sldId id="336" r:id="rId23"/>
    <p:sldId id="338" r:id="rId24"/>
    <p:sldId id="339" r:id="rId25"/>
    <p:sldId id="378" r:id="rId26"/>
    <p:sldId id="341" r:id="rId27"/>
    <p:sldId id="340" r:id="rId28"/>
    <p:sldId id="395" r:id="rId29"/>
    <p:sldId id="388" r:id="rId30"/>
    <p:sldId id="353" r:id="rId31"/>
    <p:sldId id="343" r:id="rId32"/>
    <p:sldId id="344" r:id="rId33"/>
    <p:sldId id="345" r:id="rId34"/>
    <p:sldId id="346" r:id="rId35"/>
    <p:sldId id="347" r:id="rId36"/>
    <p:sldId id="348" r:id="rId37"/>
    <p:sldId id="349" r:id="rId38"/>
    <p:sldId id="350" r:id="rId39"/>
    <p:sldId id="386" r:id="rId40"/>
    <p:sldId id="384" r:id="rId41"/>
    <p:sldId id="380" r:id="rId42"/>
    <p:sldId id="385" r:id="rId43"/>
    <p:sldId id="379" r:id="rId44"/>
    <p:sldId id="381" r:id="rId45"/>
    <p:sldId id="382" r:id="rId46"/>
    <p:sldId id="383" r:id="rId47"/>
    <p:sldId id="377" r:id="rId48"/>
    <p:sldId id="368" r:id="rId49"/>
    <p:sldId id="372" r:id="rId50"/>
    <p:sldId id="373" r:id="rId51"/>
    <p:sldId id="369" r:id="rId52"/>
    <p:sldId id="370" r:id="rId53"/>
    <p:sldId id="374" r:id="rId54"/>
    <p:sldId id="375" r:id="rId55"/>
    <p:sldId id="389" r:id="rId56"/>
    <p:sldId id="390" r:id="rId57"/>
    <p:sldId id="391" r:id="rId58"/>
    <p:sldId id="393" r:id="rId59"/>
    <p:sldId id="392" r:id="rId60"/>
    <p:sldId id="394" r:id="rId61"/>
    <p:sldId id="387" r:id="rId62"/>
  </p:sldIdLst>
  <p:sldSz cx="9144000" cy="6858000" type="screen4x3"/>
  <p:notesSz cx="6858000" cy="9296400"/>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FFF66"/>
    <a:srgbClr val="EEB300"/>
    <a:srgbClr val="FCEDBE"/>
    <a:srgbClr val="006D86"/>
    <a:srgbClr val="006D22"/>
    <a:srgbClr val="99CC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049" autoAdjust="0"/>
    <p:restoredTop sz="90029" autoAdjust="0"/>
  </p:normalViewPr>
  <p:slideViewPr>
    <p:cSldViewPr snapToGrid="0">
      <p:cViewPr>
        <p:scale>
          <a:sx n="123" d="100"/>
          <a:sy n="123" d="100"/>
        </p:scale>
        <p:origin x="-72" y="1116"/>
      </p:cViewPr>
      <p:guideLst>
        <p:guide orient="horz" pos="1071"/>
        <p:guide pos="2880"/>
      </p:guideLst>
    </p:cSldViewPr>
  </p:slideViewPr>
  <p:outlineViewPr>
    <p:cViewPr>
      <p:scale>
        <a:sx n="33" d="100"/>
        <a:sy n="33" d="100"/>
      </p:scale>
      <p:origin x="0" y="13602"/>
    </p:cViewPr>
  </p:outlineViewPr>
  <p:notesTextViewPr>
    <p:cViewPr>
      <p:scale>
        <a:sx n="100" d="100"/>
        <a:sy n="100" d="100"/>
      </p:scale>
      <p:origin x="0" y="0"/>
    </p:cViewPr>
  </p:notesTextViewPr>
  <p:sorterViewPr>
    <p:cViewPr>
      <p:scale>
        <a:sx n="100" d="100"/>
        <a:sy n="100" d="100"/>
      </p:scale>
      <p:origin x="0" y="6186"/>
    </p:cViewPr>
  </p:sorterViewPr>
  <p:notesViewPr>
    <p:cSldViewPr snapToGrid="0">
      <p:cViewPr>
        <p:scale>
          <a:sx n="100" d="100"/>
          <a:sy n="100" d="100"/>
        </p:scale>
        <p:origin x="-2640" y="-210"/>
      </p:cViewPr>
      <p:guideLst>
        <p:guide orient="horz" pos="3382"/>
        <p:guide pos="16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1914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1914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1914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2A08BD88-F456-444B-AC86-877C7948FCC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4"/>
          <p:cNvSpPr>
            <a:spLocks noGrp="1" noRot="1" noChangeAspect="1" noChangeArrowheads="1" noTextEdit="1"/>
          </p:cNvSpPr>
          <p:nvPr>
            <p:ph type="sldImg" idx="2"/>
          </p:nvPr>
        </p:nvSpPr>
        <p:spPr bwMode="auto">
          <a:xfrm>
            <a:off x="158750" y="471488"/>
            <a:ext cx="1627188" cy="13906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207963" y="5467350"/>
            <a:ext cx="6491287" cy="3508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grpSp>
        <p:nvGrpSpPr>
          <p:cNvPr id="65540" name="Group 12"/>
          <p:cNvGrpSpPr>
            <a:grpSpLocks/>
          </p:cNvGrpSpPr>
          <p:nvPr/>
        </p:nvGrpSpPr>
        <p:grpSpPr bwMode="auto">
          <a:xfrm>
            <a:off x="200025" y="8975725"/>
            <a:ext cx="6543675" cy="428625"/>
            <a:chOff x="131" y="5550"/>
            <a:chExt cx="4122" cy="270"/>
          </a:xfrm>
        </p:grpSpPr>
        <p:sp>
          <p:nvSpPr>
            <p:cNvPr id="4109" name="Line 13"/>
            <p:cNvSpPr>
              <a:spLocks noChangeShapeType="1"/>
            </p:cNvSpPr>
            <p:nvPr/>
          </p:nvSpPr>
          <p:spPr bwMode="auto">
            <a:xfrm>
              <a:off x="131" y="5550"/>
              <a:ext cx="4122" cy="0"/>
            </a:xfrm>
            <a:prstGeom prst="line">
              <a:avLst/>
            </a:prstGeom>
            <a:noFill/>
            <a:ln w="12700">
              <a:solidFill>
                <a:schemeClr val="tx2"/>
              </a:solidFill>
              <a:round/>
              <a:headEnd type="none" w="sm" len="sm"/>
              <a:tailEnd type="none" w="sm" len="sm"/>
            </a:ln>
            <a:effectLst/>
          </p:spPr>
          <p:txBody>
            <a:bodyPr wrap="none" anchor="ctr"/>
            <a:lstStyle/>
            <a:p>
              <a:pPr>
                <a:defRPr/>
              </a:pPr>
              <a:endParaRPr lang="en-GB" sz="1800"/>
            </a:p>
          </p:txBody>
        </p:sp>
        <p:sp>
          <p:nvSpPr>
            <p:cNvPr id="4110" name="Line 14"/>
            <p:cNvSpPr>
              <a:spLocks noChangeShapeType="1"/>
            </p:cNvSpPr>
            <p:nvPr/>
          </p:nvSpPr>
          <p:spPr bwMode="auto">
            <a:xfrm>
              <a:off x="4253" y="5550"/>
              <a:ext cx="0" cy="270"/>
            </a:xfrm>
            <a:prstGeom prst="line">
              <a:avLst/>
            </a:prstGeom>
            <a:noFill/>
            <a:ln w="12700">
              <a:solidFill>
                <a:schemeClr val="tx2"/>
              </a:solidFill>
              <a:round/>
              <a:headEnd type="none" w="sm" len="sm"/>
              <a:tailEnd type="none" w="sm" len="sm"/>
            </a:ln>
            <a:effectLst/>
          </p:spPr>
          <p:txBody>
            <a:bodyPr wrap="none" anchor="ctr"/>
            <a:lstStyle/>
            <a:p>
              <a:pPr>
                <a:defRPr/>
              </a:pPr>
              <a:endParaRPr lang="en-GB" sz="1800"/>
            </a:p>
          </p:txBody>
        </p:sp>
      </p:grpSp>
      <p:sp>
        <p:nvSpPr>
          <p:cNvPr id="4112" name="Rectangle 16"/>
          <p:cNvSpPr>
            <a:spLocks noChangeArrowheads="1"/>
          </p:cNvSpPr>
          <p:nvPr/>
        </p:nvSpPr>
        <p:spPr bwMode="auto">
          <a:xfrm>
            <a:off x="6056313" y="9021763"/>
            <a:ext cx="696912" cy="274637"/>
          </a:xfrm>
          <a:prstGeom prst="rect">
            <a:avLst/>
          </a:prstGeom>
          <a:noFill/>
          <a:ln w="9525" algn="ctr">
            <a:noFill/>
            <a:miter lim="800000"/>
            <a:headEnd/>
            <a:tailEnd/>
          </a:ln>
          <a:effectLst/>
        </p:spPr>
        <p:txBody>
          <a:bodyPr wrap="none">
            <a:spAutoFit/>
          </a:bodyPr>
          <a:lstStyle/>
          <a:p>
            <a:pPr>
              <a:defRPr/>
            </a:pPr>
            <a:r>
              <a:rPr lang="en-US" sz="1200">
                <a:latin typeface="Times" pitchFamily="18" charset="0"/>
              </a:rPr>
              <a:t>Page </a:t>
            </a:r>
            <a:fld id="{3D4C75D5-C9F9-4E90-9E72-DEAA70B68CC5}" type="slidenum">
              <a:rPr lang="en-US" sz="1200">
                <a:latin typeface="Times" pitchFamily="18" charset="0"/>
              </a:rPr>
              <a:pPr>
                <a:defRPr/>
              </a:pPr>
              <a:t>‹#›</a:t>
            </a:fld>
            <a:endParaRPr lang="en-US" sz="1200">
              <a:latin typeface="Times" pitchFamily="18" charset="0"/>
            </a:endParaRPr>
          </a:p>
        </p:txBody>
      </p:sp>
      <p:sp>
        <p:nvSpPr>
          <p:cNvPr id="4114" name="Text Box 18"/>
          <p:cNvSpPr txBox="1">
            <a:spLocks noChangeArrowheads="1"/>
          </p:cNvSpPr>
          <p:nvPr/>
        </p:nvSpPr>
        <p:spPr bwMode="auto">
          <a:xfrm>
            <a:off x="34925" y="0"/>
            <a:ext cx="6823075" cy="274638"/>
          </a:xfrm>
          <a:prstGeom prst="rect">
            <a:avLst/>
          </a:prstGeom>
          <a:noFill/>
          <a:ln w="12700">
            <a:noFill/>
            <a:miter lim="800000"/>
            <a:headEnd type="none" w="sm" len="sm"/>
            <a:tailEnd type="none" w="sm" len="sm"/>
          </a:ln>
          <a:effectLst/>
        </p:spPr>
        <p:txBody>
          <a:bodyPr>
            <a:spAutoFit/>
          </a:bodyPr>
          <a:lstStyle/>
          <a:p>
            <a:pPr eaLnBrk="0" hangingPunct="0">
              <a:defRPr/>
            </a:pPr>
            <a:r>
              <a:rPr lang="en-US" sz="1200" b="1">
                <a:solidFill>
                  <a:srgbClr val="006D86"/>
                </a:solidFill>
              </a:rPr>
              <a:t>Feature-Creep Proposition</a:t>
            </a:r>
          </a:p>
        </p:txBody>
      </p:sp>
      <p:sp>
        <p:nvSpPr>
          <p:cNvPr id="4115" name="Line 19"/>
          <p:cNvSpPr>
            <a:spLocks noChangeShapeType="1"/>
          </p:cNvSpPr>
          <p:nvPr/>
        </p:nvSpPr>
        <p:spPr bwMode="auto">
          <a:xfrm>
            <a:off x="123825" y="241300"/>
            <a:ext cx="6629400" cy="0"/>
          </a:xfrm>
          <a:prstGeom prst="line">
            <a:avLst/>
          </a:prstGeom>
          <a:noFill/>
          <a:ln w="12700">
            <a:solidFill>
              <a:schemeClr val="tx1"/>
            </a:solidFill>
            <a:round/>
            <a:headEnd type="none" w="sm" len="sm"/>
            <a:tailEnd type="none" w="sm" len="sm"/>
          </a:ln>
          <a:effectLst/>
        </p:spPr>
        <p:txBody>
          <a:bodyPr wrap="none" anchor="ctr"/>
          <a:lstStyle/>
          <a:p>
            <a:pPr>
              <a:defRPr/>
            </a:pPr>
            <a:endParaRPr lang="en-GB" sz="1800"/>
          </a:p>
        </p:txBody>
      </p:sp>
      <p:sp>
        <p:nvSpPr>
          <p:cNvPr id="4116" name="Line 20"/>
          <p:cNvSpPr>
            <a:spLocks noChangeShapeType="1"/>
          </p:cNvSpPr>
          <p:nvPr/>
        </p:nvSpPr>
        <p:spPr bwMode="auto">
          <a:xfrm>
            <a:off x="114300" y="5224463"/>
            <a:ext cx="6629400" cy="0"/>
          </a:xfrm>
          <a:prstGeom prst="line">
            <a:avLst/>
          </a:prstGeom>
          <a:noFill/>
          <a:ln w="12700">
            <a:solidFill>
              <a:schemeClr val="tx1"/>
            </a:solidFill>
            <a:round/>
            <a:headEnd type="none" w="sm" len="sm"/>
            <a:tailEnd type="none" w="sm" len="sm"/>
          </a:ln>
          <a:effectLst/>
        </p:spPr>
        <p:txBody>
          <a:bodyPr wrap="none" anchor="ctr"/>
          <a:lstStyle/>
          <a:p>
            <a:pPr>
              <a:defRPr/>
            </a:pPr>
            <a:endParaRPr lang="en-GB" sz="1800"/>
          </a:p>
        </p:txBody>
      </p:sp>
      <p:sp>
        <p:nvSpPr>
          <p:cNvPr id="4119" name="Text Box 23"/>
          <p:cNvSpPr txBox="1">
            <a:spLocks noChangeArrowheads="1"/>
          </p:cNvSpPr>
          <p:nvPr/>
        </p:nvSpPr>
        <p:spPr bwMode="auto">
          <a:xfrm>
            <a:off x="123825" y="8975725"/>
            <a:ext cx="4818063" cy="396875"/>
          </a:xfrm>
          <a:prstGeom prst="rect">
            <a:avLst/>
          </a:prstGeom>
          <a:noFill/>
          <a:ln w="9525" algn="ctr">
            <a:noFill/>
            <a:miter lim="800000"/>
            <a:headEnd/>
            <a:tailEnd/>
          </a:ln>
          <a:effectLst/>
        </p:spPr>
        <p:txBody>
          <a:bodyPr>
            <a:spAutoFit/>
          </a:bodyPr>
          <a:lstStyle/>
          <a:p>
            <a:pPr>
              <a:defRPr/>
            </a:pPr>
            <a:r>
              <a:rPr lang="en-US" sz="500"/>
              <a:t>© 2006 Feature-Creep Ltd. This document is the copyright of Feature-Creep and is issued in confidence only for the purpose for which it is supplied. It must not be reproduced, in whole or in part, for any other reason without the consent in writing of Feature-Creep, and then only on condition that this note be included in such reproduction. Feature-Creep has made reasonable endeavors to ensure that all statements contained in this document are accurate, but cannot be held responsible for any errors or omissions.</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6488" y="698500"/>
            <a:ext cx="4645025" cy="3484563"/>
          </a:xfrm>
          <a:ln/>
        </p:spPr>
      </p:sp>
      <p:sp>
        <p:nvSpPr>
          <p:cNvPr id="66563"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6488" y="698500"/>
            <a:ext cx="4645025" cy="3484563"/>
          </a:xfrm>
          <a:ln/>
        </p:spPr>
      </p:sp>
      <p:sp>
        <p:nvSpPr>
          <p:cNvPr id="75779"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31E9C5F3-6A90-48D4-B87E-E305CEB1556D}" type="slidenum">
              <a:rPr lang="en-US" sz="1800"/>
              <a:pPr/>
              <a:t>31</a:t>
            </a:fld>
            <a:endParaRPr lang="en-US" sz="1800"/>
          </a:p>
        </p:txBody>
      </p:sp>
      <p:sp>
        <p:nvSpPr>
          <p:cNvPr id="76803" name="Rectangle 2"/>
          <p:cNvSpPr>
            <a:spLocks noGrp="1" noRot="1" noChangeAspect="1" noChangeArrowheads="1" noTextEdit="1"/>
          </p:cNvSpPr>
          <p:nvPr>
            <p:ph type="sldImg"/>
          </p:nvPr>
        </p:nvSpPr>
        <p:spPr>
          <a:xfrm>
            <a:off x="46038" y="471488"/>
            <a:ext cx="1852612" cy="1390650"/>
          </a:xfrm>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F4596319-2084-43D3-A003-C3AAD7BD7620}" type="slidenum">
              <a:rPr lang="en-US" sz="1800"/>
              <a:pPr/>
              <a:t>33</a:t>
            </a:fld>
            <a:endParaRPr lang="en-US" sz="1800"/>
          </a:p>
        </p:txBody>
      </p:sp>
      <p:sp>
        <p:nvSpPr>
          <p:cNvPr id="77827" name="Rectangle 2"/>
          <p:cNvSpPr>
            <a:spLocks noGrp="1" noRot="1" noChangeAspect="1" noChangeArrowheads="1" noTextEdit="1"/>
          </p:cNvSpPr>
          <p:nvPr>
            <p:ph type="sldImg"/>
          </p:nvPr>
        </p:nvSpPr>
        <p:spPr>
          <a:xfrm>
            <a:off x="46038" y="471488"/>
            <a:ext cx="1852612" cy="1390650"/>
          </a:xfrm>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35FA844B-85E2-49F3-8A98-DB978AD44918}" type="slidenum">
              <a:rPr lang="en-US" sz="1800"/>
              <a:pPr/>
              <a:t>34</a:t>
            </a:fld>
            <a:endParaRPr lang="en-US" sz="1800"/>
          </a:p>
        </p:txBody>
      </p:sp>
      <p:sp>
        <p:nvSpPr>
          <p:cNvPr id="78851" name="Rectangle 2"/>
          <p:cNvSpPr>
            <a:spLocks noGrp="1" noRot="1" noChangeAspect="1" noChangeArrowheads="1" noTextEdit="1"/>
          </p:cNvSpPr>
          <p:nvPr>
            <p:ph type="sldImg"/>
          </p:nvPr>
        </p:nvSpPr>
        <p:spPr>
          <a:xfrm>
            <a:off x="46038" y="471488"/>
            <a:ext cx="1852612" cy="1390650"/>
          </a:xfrm>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8B17FE8A-E41F-405E-B4B7-EB4914A326A9}" type="slidenum">
              <a:rPr lang="en-US" sz="1800"/>
              <a:pPr/>
              <a:t>35</a:t>
            </a:fld>
            <a:endParaRPr lang="en-US" sz="1800"/>
          </a:p>
        </p:txBody>
      </p:sp>
      <p:sp>
        <p:nvSpPr>
          <p:cNvPr id="79875" name="Rectangle 2"/>
          <p:cNvSpPr>
            <a:spLocks noGrp="1" noRot="1" noChangeAspect="1" noChangeArrowheads="1" noTextEdit="1"/>
          </p:cNvSpPr>
          <p:nvPr>
            <p:ph type="sldImg"/>
          </p:nvPr>
        </p:nvSpPr>
        <p:spPr>
          <a:xfrm>
            <a:off x="46038" y="471488"/>
            <a:ext cx="1852612" cy="1390650"/>
          </a:xfrm>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338FB727-7097-4F80-AA23-852E5B6DD2E2}" type="slidenum">
              <a:rPr lang="en-US" sz="1800"/>
              <a:pPr/>
              <a:t>36</a:t>
            </a:fld>
            <a:endParaRPr lang="en-US" sz="1800"/>
          </a:p>
        </p:txBody>
      </p:sp>
      <p:sp>
        <p:nvSpPr>
          <p:cNvPr id="80899" name="Rectangle 2"/>
          <p:cNvSpPr>
            <a:spLocks noGrp="1" noRot="1" noChangeAspect="1" noChangeArrowheads="1" noTextEdit="1"/>
          </p:cNvSpPr>
          <p:nvPr>
            <p:ph type="sldImg"/>
          </p:nvPr>
        </p:nvSpPr>
        <p:spPr>
          <a:xfrm>
            <a:off x="46038" y="471488"/>
            <a:ext cx="1852612" cy="1390650"/>
          </a:xfrm>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2F9CDA14-5F0D-4D60-A5B8-CDF46F1BB432}" type="slidenum">
              <a:rPr lang="en-US" sz="1800"/>
              <a:pPr/>
              <a:t>37</a:t>
            </a:fld>
            <a:endParaRPr lang="en-US" sz="1800"/>
          </a:p>
        </p:txBody>
      </p:sp>
      <p:sp>
        <p:nvSpPr>
          <p:cNvPr id="81923" name="Rectangle 2"/>
          <p:cNvSpPr>
            <a:spLocks noGrp="1" noRot="1" noChangeAspect="1" noChangeArrowheads="1" noTextEdit="1"/>
          </p:cNvSpPr>
          <p:nvPr>
            <p:ph type="sldImg"/>
          </p:nvPr>
        </p:nvSpPr>
        <p:spPr>
          <a:xfrm>
            <a:off x="46038" y="471488"/>
            <a:ext cx="1852612" cy="1390650"/>
          </a:xfrm>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txBox="1">
            <a:spLocks noGrp="1" noChangeArrowheads="1"/>
          </p:cNvSpPr>
          <p:nvPr/>
        </p:nvSpPr>
        <p:spPr bwMode="auto">
          <a:xfrm>
            <a:off x="3884613" y="8834438"/>
            <a:ext cx="2974975" cy="463550"/>
          </a:xfrm>
          <a:prstGeom prst="rect">
            <a:avLst/>
          </a:prstGeom>
          <a:noFill/>
          <a:ln w="9525">
            <a:noFill/>
            <a:miter lim="800000"/>
            <a:headEnd/>
            <a:tailEnd/>
          </a:ln>
        </p:spPr>
        <p:txBody>
          <a:bodyPr/>
          <a:lstStyle/>
          <a:p>
            <a:fld id="{98DC90AB-B521-4925-B65C-4B06C52BAF3F}" type="slidenum">
              <a:rPr lang="en-US" sz="1800"/>
              <a:pPr/>
              <a:t>38</a:t>
            </a:fld>
            <a:endParaRPr lang="en-US" sz="1800"/>
          </a:p>
        </p:txBody>
      </p:sp>
      <p:sp>
        <p:nvSpPr>
          <p:cNvPr id="82947" name="Rectangle 2"/>
          <p:cNvSpPr>
            <a:spLocks noChangeArrowheads="1"/>
          </p:cNvSpPr>
          <p:nvPr/>
        </p:nvSpPr>
        <p:spPr bwMode="auto">
          <a:xfrm>
            <a:off x="3884613" y="-6350"/>
            <a:ext cx="2974975" cy="471488"/>
          </a:xfrm>
          <a:prstGeom prst="rect">
            <a:avLst/>
          </a:prstGeom>
          <a:noFill/>
          <a:ln w="9525">
            <a:noFill/>
            <a:miter lim="800000"/>
            <a:headEnd/>
            <a:tailEnd/>
          </a:ln>
        </p:spPr>
        <p:txBody>
          <a:bodyPr wrap="none" anchor="ctr"/>
          <a:lstStyle/>
          <a:p>
            <a:endParaRPr lang="en-US" sz="1800"/>
          </a:p>
        </p:txBody>
      </p:sp>
      <p:sp>
        <p:nvSpPr>
          <p:cNvPr id="82948" name="Rectangle 3"/>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a:t>
            </a:r>
          </a:p>
        </p:txBody>
      </p:sp>
      <p:sp>
        <p:nvSpPr>
          <p:cNvPr id="82949" name="Rectangle 4"/>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82950" name="Rectangle 5"/>
          <p:cNvSpPr>
            <a:spLocks noChangeArrowheads="1"/>
          </p:cNvSpPr>
          <p:nvPr/>
        </p:nvSpPr>
        <p:spPr bwMode="auto">
          <a:xfrm>
            <a:off x="-1588" y="-6350"/>
            <a:ext cx="2971801" cy="471488"/>
          </a:xfrm>
          <a:prstGeom prst="rect">
            <a:avLst/>
          </a:prstGeom>
          <a:noFill/>
          <a:ln w="9525">
            <a:noFill/>
            <a:miter lim="800000"/>
            <a:headEnd/>
            <a:tailEnd/>
          </a:ln>
        </p:spPr>
        <p:txBody>
          <a:bodyPr wrap="none" anchor="ctr"/>
          <a:lstStyle/>
          <a:p>
            <a:endParaRPr lang="en-US" sz="1800"/>
          </a:p>
        </p:txBody>
      </p:sp>
      <p:sp>
        <p:nvSpPr>
          <p:cNvPr id="82951" name="Rectangle 6"/>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endParaRPr lang="en-US" sz="1800"/>
          </a:p>
        </p:txBody>
      </p:sp>
      <p:sp>
        <p:nvSpPr>
          <p:cNvPr id="82952" name="Rectangle 7"/>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37</a:t>
            </a:r>
          </a:p>
        </p:txBody>
      </p:sp>
      <p:sp>
        <p:nvSpPr>
          <p:cNvPr id="82953" name="Rectangle 8"/>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82954" name="Rectangle 9"/>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endParaRPr lang="en-US" sz="1800"/>
          </a:p>
        </p:txBody>
      </p:sp>
      <p:sp>
        <p:nvSpPr>
          <p:cNvPr id="82955" name="Rectangle 10"/>
          <p:cNvSpPr>
            <a:spLocks noChangeArrowheads="1"/>
          </p:cNvSpPr>
          <p:nvPr/>
        </p:nvSpPr>
        <p:spPr bwMode="auto">
          <a:xfrm>
            <a:off x="3884613" y="-6350"/>
            <a:ext cx="2974975" cy="466725"/>
          </a:xfrm>
          <a:prstGeom prst="rect">
            <a:avLst/>
          </a:prstGeom>
          <a:noFill/>
          <a:ln w="9525">
            <a:noFill/>
            <a:miter lim="800000"/>
            <a:headEnd/>
            <a:tailEnd/>
          </a:ln>
        </p:spPr>
        <p:txBody>
          <a:bodyPr wrap="none" anchor="ctr"/>
          <a:lstStyle/>
          <a:p>
            <a:endParaRPr lang="en-US" sz="1800"/>
          </a:p>
        </p:txBody>
      </p:sp>
      <p:sp>
        <p:nvSpPr>
          <p:cNvPr id="82956" name="Rectangle 11"/>
          <p:cNvSpPr>
            <a:spLocks noChangeArrowheads="1"/>
          </p:cNvSpPr>
          <p:nvPr/>
        </p:nvSpPr>
        <p:spPr bwMode="auto">
          <a:xfrm>
            <a:off x="3884613" y="8828088"/>
            <a:ext cx="2974975" cy="471487"/>
          </a:xfrm>
          <a:prstGeom prst="rect">
            <a:avLst/>
          </a:prstGeom>
          <a:noFill/>
          <a:ln w="9525">
            <a:noFill/>
            <a:miter lim="800000"/>
            <a:headEnd/>
            <a:tailEnd/>
          </a:ln>
        </p:spPr>
        <p:txBody>
          <a:bodyPr lIns="18793" tIns="0" rIns="18793" bIns="0" anchor="b"/>
          <a:lstStyle/>
          <a:p>
            <a:pPr algn="r" defTabSz="941388" eaLnBrk="0" hangingPunct="0"/>
            <a:r>
              <a:rPr lang="en-US" sz="1000" i="1">
                <a:latin typeface="Times New Roman" pitchFamily="18" charset="0"/>
              </a:rPr>
              <a:t>23</a:t>
            </a:r>
          </a:p>
        </p:txBody>
      </p:sp>
      <p:sp>
        <p:nvSpPr>
          <p:cNvPr id="82957" name="Rectangle 12"/>
          <p:cNvSpPr>
            <a:spLocks noChangeArrowheads="1"/>
          </p:cNvSpPr>
          <p:nvPr/>
        </p:nvSpPr>
        <p:spPr bwMode="auto">
          <a:xfrm>
            <a:off x="-1588" y="8828088"/>
            <a:ext cx="2971801" cy="471487"/>
          </a:xfrm>
          <a:prstGeom prst="rect">
            <a:avLst/>
          </a:prstGeom>
          <a:noFill/>
          <a:ln w="9525">
            <a:noFill/>
            <a:miter lim="800000"/>
            <a:headEnd/>
            <a:tailEnd/>
          </a:ln>
        </p:spPr>
        <p:txBody>
          <a:bodyPr wrap="none" anchor="ctr"/>
          <a:lstStyle/>
          <a:p>
            <a:endParaRPr lang="en-US" sz="1800"/>
          </a:p>
        </p:txBody>
      </p:sp>
      <p:sp>
        <p:nvSpPr>
          <p:cNvPr id="82958" name="Rectangle 13"/>
          <p:cNvSpPr>
            <a:spLocks noChangeArrowheads="1"/>
          </p:cNvSpPr>
          <p:nvPr/>
        </p:nvSpPr>
        <p:spPr bwMode="auto">
          <a:xfrm>
            <a:off x="-1588" y="-6350"/>
            <a:ext cx="2971801" cy="466725"/>
          </a:xfrm>
          <a:prstGeom prst="rect">
            <a:avLst/>
          </a:prstGeom>
          <a:noFill/>
          <a:ln w="9525">
            <a:noFill/>
            <a:miter lim="800000"/>
            <a:headEnd/>
            <a:tailEnd/>
          </a:ln>
        </p:spPr>
        <p:txBody>
          <a:bodyPr wrap="none" anchor="ctr"/>
          <a:lstStyle/>
          <a:p>
            <a:endParaRPr lang="en-US" sz="1800"/>
          </a:p>
        </p:txBody>
      </p:sp>
      <p:sp>
        <p:nvSpPr>
          <p:cNvPr id="82959" name="Rectangle 14"/>
          <p:cNvSpPr>
            <a:spLocks noGrp="1" noRot="1" noChangeAspect="1" noChangeArrowheads="1" noTextEdit="1"/>
          </p:cNvSpPr>
          <p:nvPr>
            <p:ph type="sldImg"/>
          </p:nvPr>
        </p:nvSpPr>
        <p:spPr>
          <a:xfrm>
            <a:off x="1106488" y="711200"/>
            <a:ext cx="4646612" cy="3484563"/>
          </a:xfrm>
          <a:ln cap="flat"/>
        </p:spPr>
      </p:sp>
      <p:sp>
        <p:nvSpPr>
          <p:cNvPr id="82960" name="Rectangle 15"/>
          <p:cNvSpPr>
            <a:spLocks noGrp="1" noChangeArrowheads="1"/>
          </p:cNvSpPr>
          <p:nvPr>
            <p:ph type="body" idx="1"/>
          </p:nvPr>
        </p:nvSpPr>
        <p:spPr>
          <a:xfrm>
            <a:off x="911225" y="4413250"/>
            <a:ext cx="5033963" cy="4179888"/>
          </a:xfrm>
          <a:noFill/>
          <a:ln/>
        </p:spPr>
        <p:txBody>
          <a:bodyPr lIns="90846" tIns="45425" rIns="90846" bIns="45425"/>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6013" y="704850"/>
            <a:ext cx="4627562" cy="3470275"/>
          </a:xfrm>
          <a:ln/>
        </p:spPr>
      </p:sp>
      <p:sp>
        <p:nvSpPr>
          <p:cNvPr id="83971" name="Rectangle 3"/>
          <p:cNvSpPr>
            <a:spLocks noGrp="1" noChangeArrowheads="1"/>
          </p:cNvSpPr>
          <p:nvPr>
            <p:ph type="body" idx="1"/>
          </p:nvPr>
        </p:nvSpPr>
        <p:spPr>
          <a:xfrm>
            <a:off x="911225" y="4413250"/>
            <a:ext cx="5033963" cy="418147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7763" y="706438"/>
            <a:ext cx="4624387" cy="3468687"/>
          </a:xfrm>
          <a:ln/>
        </p:spPr>
      </p:sp>
      <p:sp>
        <p:nvSpPr>
          <p:cNvPr id="84995" name="Rectangle 3"/>
          <p:cNvSpPr>
            <a:spLocks noGrp="1" noChangeArrowheads="1"/>
          </p:cNvSpPr>
          <p:nvPr>
            <p:ph type="body" idx="1"/>
          </p:nvPr>
        </p:nvSpPr>
        <p:spPr>
          <a:xfrm>
            <a:off x="882650" y="4411663"/>
            <a:ext cx="5076825" cy="41783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06488" y="698500"/>
            <a:ext cx="4645025" cy="3484563"/>
          </a:xfrm>
          <a:ln/>
        </p:spPr>
      </p:sp>
      <p:sp>
        <p:nvSpPr>
          <p:cNvPr id="67587"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7763" y="706438"/>
            <a:ext cx="4624387" cy="3468687"/>
          </a:xfrm>
          <a:ln/>
        </p:spPr>
      </p:sp>
      <p:sp>
        <p:nvSpPr>
          <p:cNvPr id="86019" name="Rectangle 3"/>
          <p:cNvSpPr>
            <a:spLocks noGrp="1" noChangeArrowheads="1"/>
          </p:cNvSpPr>
          <p:nvPr>
            <p:ph type="body" idx="1"/>
          </p:nvPr>
        </p:nvSpPr>
        <p:spPr>
          <a:xfrm>
            <a:off x="882650" y="4411663"/>
            <a:ext cx="5076825" cy="41783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06488" y="698500"/>
            <a:ext cx="4645025" cy="3484563"/>
          </a:xfrm>
          <a:ln/>
        </p:spPr>
      </p:sp>
      <p:sp>
        <p:nvSpPr>
          <p:cNvPr id="87043"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06488" y="698500"/>
            <a:ext cx="4645025" cy="3484563"/>
          </a:xfrm>
          <a:ln/>
        </p:spPr>
      </p:sp>
      <p:sp>
        <p:nvSpPr>
          <p:cNvPr id="88067" name="Rectangle 3"/>
          <p:cNvSpPr>
            <a:spLocks noGrp="1" noChangeArrowheads="1"/>
          </p:cNvSpPr>
          <p:nvPr>
            <p:ph type="body" idx="1"/>
          </p:nvPr>
        </p:nvSpPr>
        <p:spPr>
          <a:xfrm>
            <a:off x="685800" y="4414838"/>
            <a:ext cx="5486400" cy="4183062"/>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4A9AB8BA-4A9E-4A61-99B1-8FC803558329}" type="slidenum">
              <a:rPr lang="en-GB" sz="1800"/>
              <a:pPr/>
              <a:t>13</a:t>
            </a:fld>
            <a:endParaRPr lang="en-GB" sz="1800"/>
          </a:p>
        </p:txBody>
      </p:sp>
      <p:sp>
        <p:nvSpPr>
          <p:cNvPr id="68611" name="Rectangle 2"/>
          <p:cNvSpPr>
            <a:spLocks noGrp="1" noRot="1" noChangeAspect="1" noChangeArrowheads="1" noTextEdit="1"/>
          </p:cNvSpPr>
          <p:nvPr>
            <p:ph type="sldImg"/>
          </p:nvPr>
        </p:nvSpPr>
        <p:spPr>
          <a:xfrm>
            <a:off x="46038" y="473075"/>
            <a:ext cx="1851025" cy="1389063"/>
          </a:xfrm>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6038" y="471488"/>
            <a:ext cx="1852612" cy="1390650"/>
          </a:xfrm>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5E002FE2-3A7C-4515-BFD0-16470F4F52FE}" type="slidenum">
              <a:rPr lang="en-US" sz="1800"/>
              <a:pPr/>
              <a:t>22</a:t>
            </a:fld>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6038" y="471488"/>
            <a:ext cx="1852612" cy="1390650"/>
          </a:xfrm>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64A49BD4-82DB-4C0F-89CA-2479ADEF8A25}" type="slidenum">
              <a:rPr lang="en-US" sz="1800"/>
              <a:pPr/>
              <a:t>23</a:t>
            </a:fld>
            <a:endParaRPr lang="en-US"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4450" y="471488"/>
            <a:ext cx="1855788" cy="1390650"/>
          </a:xfrm>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305" tIns="46653" rIns="93305" bIns="46653"/>
          <a:lstStyle/>
          <a:p>
            <a:fld id="{EA6CE32A-E183-4A44-9C9E-679E7622BCD4}" type="slidenum">
              <a:rPr lang="en-US" sz="1800"/>
              <a:pPr/>
              <a:t>24</a:t>
            </a:fld>
            <a:endParaRPr lang="en-US"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89456" tIns="44728" rIns="89456" bIns="44728"/>
          <a:lstStyle/>
          <a:p>
            <a:fld id="{6748ED4B-3A2F-4049-AF62-EBA7A42125B4}" type="slidenum">
              <a:rPr lang="en-GB"/>
              <a:pPr/>
              <a:t>25</a:t>
            </a:fld>
            <a:endParaRPr lang="en-GB"/>
          </a:p>
        </p:txBody>
      </p:sp>
      <p:sp>
        <p:nvSpPr>
          <p:cNvPr id="72707" name="Rectangle 2"/>
          <p:cNvSpPr>
            <a:spLocks noGrp="1" noRot="1" noChangeAspect="1" noChangeArrowheads="1" noTextEdit="1"/>
          </p:cNvSpPr>
          <p:nvPr>
            <p:ph type="sldImg"/>
          </p:nvPr>
        </p:nvSpPr>
        <p:spPr>
          <a:xfrm>
            <a:off x="46038" y="471488"/>
            <a:ext cx="1852612" cy="139065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6038" y="471488"/>
            <a:ext cx="1852612" cy="1390650"/>
          </a:xfrm>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lstStyle/>
          <a:p>
            <a:fld id="{D8A919C0-3D17-4EAB-9D7F-9EE037FEABB6}" type="slidenum">
              <a:rPr lang="en-US" sz="1800"/>
              <a:pPr/>
              <a:t>26</a:t>
            </a:fld>
            <a:endParaRPr 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6038" y="471488"/>
            <a:ext cx="1852612" cy="1390650"/>
          </a:xfrm>
          <a:ln/>
        </p:spPr>
      </p:sp>
      <p:sp>
        <p:nvSpPr>
          <p:cNvPr id="74755" name="Notes Placeholder 2"/>
          <p:cNvSpPr>
            <a:spLocks noGrp="1"/>
          </p:cNvSpPr>
          <p:nvPr>
            <p:ph type="body" idx="1"/>
          </p:nvPr>
        </p:nvSpPr>
        <p:spPr>
          <a:noFill/>
          <a:ln/>
        </p:spPr>
        <p:txBody>
          <a:bodyPr/>
          <a:lstStyle/>
          <a:p>
            <a:pPr eaLnBrk="1" hangingPunct="1"/>
            <a:endParaRPr lang="en-US" smtClean="0">
              <a:latin typeface="Times" pitchFamily="18" charset="0"/>
            </a:endParaRPr>
          </a:p>
        </p:txBody>
      </p:sp>
      <p:sp>
        <p:nvSpPr>
          <p:cNvPr id="7475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lstStyle/>
          <a:p>
            <a:fld id="{7CB67C71-9B23-4F78-9F47-2B6634CADB40}" type="slidenum">
              <a:rPr lang="en-US" sz="1800">
                <a:latin typeface="Times" pitchFamily="18" charset="0"/>
              </a:rPr>
              <a:pPr/>
              <a:t>27</a:t>
            </a:fld>
            <a:endParaRPr lang="en-US" sz="180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pic>
        <p:nvPicPr>
          <p:cNvPr id="18" name="Picture 34" descr="feature creep with text and transparencyt.gif"/>
          <p:cNvPicPr>
            <a:picLocks noChangeAspect="1"/>
          </p:cNvPicPr>
          <p:nvPr userDrawn="1"/>
        </p:nvPicPr>
        <p:blipFill>
          <a:blip r:embed="rId2"/>
          <a:srcRect/>
          <a:stretch>
            <a:fillRect/>
          </a:stretch>
        </p:blipFill>
        <p:spPr bwMode="auto">
          <a:xfrm>
            <a:off x="0" y="0"/>
            <a:ext cx="1179513" cy="550863"/>
          </a:xfrm>
          <a:prstGeom prst="rect">
            <a:avLst/>
          </a:prstGeom>
          <a:noFill/>
          <a:ln w="9525">
            <a:noFill/>
            <a:miter lim="800000"/>
            <a:headEnd/>
            <a:tailEnd/>
          </a:ln>
        </p:spPr>
      </p:pic>
      <p:sp>
        <p:nvSpPr>
          <p:cNvPr id="19" name="TextBox 18"/>
          <p:cNvSpPr txBox="1"/>
          <p:nvPr userDrawn="1"/>
        </p:nvSpPr>
        <p:spPr>
          <a:xfrm>
            <a:off x="7683500" y="0"/>
            <a:ext cx="1460500" cy="200025"/>
          </a:xfrm>
          <a:prstGeom prst="rect">
            <a:avLst/>
          </a:prstGeom>
          <a:noFill/>
        </p:spPr>
        <p:txBody>
          <a:bodyPr wrap="none">
            <a:spAutoFit/>
          </a:bodyPr>
          <a:lstStyle/>
          <a:p>
            <a:pPr>
              <a:defRPr/>
            </a:pPr>
            <a:r>
              <a:rPr lang="en-GB" sz="700" b="1" dirty="0"/>
              <a:t>Copyright Feature Creep 2008</a:t>
            </a:r>
          </a:p>
        </p:txBody>
      </p:sp>
      <p:sp>
        <p:nvSpPr>
          <p:cNvPr id="79891" name="Rectangle 19"/>
          <p:cNvSpPr>
            <a:spLocks noGrp="1" noChangeArrowheads="1"/>
          </p:cNvSpPr>
          <p:nvPr>
            <p:ph type="ctrTitle"/>
          </p:nvPr>
        </p:nvSpPr>
        <p:spPr>
          <a:xfrm>
            <a:off x="2971800" y="1828800"/>
            <a:ext cx="6019800" cy="2209800"/>
          </a:xfrm>
        </p:spPr>
        <p:txBody>
          <a:bodyPr/>
          <a:lstStyle>
            <a:lvl1pPr>
              <a:defRPr sz="4800">
                <a:solidFill>
                  <a:srgbClr val="FFFFFF"/>
                </a:solidFill>
              </a:defRPr>
            </a:lvl1pPr>
          </a:lstStyle>
          <a:p>
            <a:r>
              <a:rPr lang="en-GB"/>
              <a:t>Click to edit Master title style</a:t>
            </a:r>
          </a:p>
        </p:txBody>
      </p:sp>
      <p:sp>
        <p:nvSpPr>
          <p:cNvPr id="7989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fld id="{B5A0687C-8F69-42D4-8C28-7D026131613F}" type="datetimeFigureOut">
              <a:rPr lang="en-US"/>
              <a:pPr>
                <a:defRPr/>
              </a:pPr>
              <a:t>9/15/2008</a:t>
            </a:fld>
            <a:endParaRPr lang="en-GB"/>
          </a:p>
        </p:txBody>
      </p:sp>
      <p:sp>
        <p:nvSpPr>
          <p:cNvPr id="21" name="Rectangle 17"/>
          <p:cNvSpPr>
            <a:spLocks noGrp="1" noChangeArrowheads="1"/>
          </p:cNvSpPr>
          <p:nvPr>
            <p:ph type="ftr" sz="quarter" idx="11"/>
          </p:nvPr>
        </p:nvSpPr>
        <p:spPr/>
        <p:txBody>
          <a:bodyPr/>
          <a:lstStyle>
            <a:lvl1pPr>
              <a:defRPr smtClean="0"/>
            </a:lvl1pPr>
          </a:lstStyle>
          <a:p>
            <a:pPr>
              <a:defRPr/>
            </a:pPr>
            <a:endParaRPr lang="en-GB"/>
          </a:p>
        </p:txBody>
      </p:sp>
      <p:sp>
        <p:nvSpPr>
          <p:cNvPr id="22" name="Rectangle 18"/>
          <p:cNvSpPr>
            <a:spLocks noGrp="1" noChangeArrowheads="1"/>
          </p:cNvSpPr>
          <p:nvPr>
            <p:ph type="sldNum" sz="quarter" idx="12"/>
          </p:nvPr>
        </p:nvSpPr>
        <p:spPr/>
        <p:txBody>
          <a:bodyPr/>
          <a:lstStyle>
            <a:lvl1pPr>
              <a:defRPr smtClean="0"/>
            </a:lvl1pPr>
          </a:lstStyle>
          <a:p>
            <a:pPr>
              <a:defRPr/>
            </a:pPr>
            <a:fld id="{62CED734-16CA-49C8-A7F7-41A2A52C9552}" type="slidenum">
              <a:rPr lang="en-GB"/>
              <a:pPr>
                <a:defRPr/>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20AB4FB8-6F03-4805-97A6-EA2D9ED94F7F}"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3528B2D5-CABE-4D0C-8CC9-DD1187F67721}" type="datetimeFigureOut">
              <a:rPr lang="en-US"/>
              <a:pPr>
                <a:defRPr/>
              </a:pPr>
              <a:t>9/15/2008</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1493B217-A94F-443F-8EFF-E1EEBE27F860}"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6A44ABBB-CEF9-4A01-975D-99FAB282D4F9}" type="datetimeFigureOut">
              <a:rPr lang="en-US"/>
              <a:pPr>
                <a:defRPr/>
              </a:pPr>
              <a:t>9/15/2008</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pPr lvl="0"/>
            <a:endParaRPr lang="en-GB"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A7A18FE6-71AD-4999-9D0B-2EEE4E2A7531}"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192CBA86-C615-4D79-86C7-0644D96F7D7E}" type="datetimeFigureOut">
              <a:rPr lang="en-US"/>
              <a:pPr>
                <a:defRPr/>
              </a:pPr>
              <a:t>9/15/2008</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C535F5DC-F077-4041-979D-D1E8883B94DD}"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886ED111-DD6C-4463-8E3F-4BF624699D3B}" type="datetimeFigureOut">
              <a:rPr lang="en-US"/>
              <a:pPr>
                <a:defRPr/>
              </a:pPr>
              <a:t>9/15/2008</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26BC7C48-9667-4649-A01C-3348BAC1CF53}"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9F9D6C90-BAC7-44ED-BDA9-56A487C22239}" type="datetimeFigureOut">
              <a:rPr lang="en-US"/>
              <a:pPr>
                <a:defRPr/>
              </a:pPr>
              <a:t>9/15/2008</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78C00B42-23DE-4D05-A9C5-6A20BEEBEA44}"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fld id="{71ECA970-9900-469C-9070-EDDB11F5FDED}" type="datetimeFigureOut">
              <a:rPr lang="en-US"/>
              <a:pPr>
                <a:defRPr/>
              </a:pPr>
              <a:t>9/15/2008</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009981C9-912D-4F5A-BDCC-3E3506CDC547}"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84AD69D5-A5C0-4DE9-AFD5-348DE971CC37}" type="datetimeFigureOut">
              <a:rPr lang="en-US"/>
              <a:pPr>
                <a:defRPr/>
              </a:pPr>
              <a:t>9/15/2008</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60C5D716-2CD4-479B-9488-1BC9CA0D7433}" type="slidenum">
              <a:rPr lang="en-GB"/>
              <a:pPr>
                <a:defRPr/>
              </a:pPr>
              <a:t>‹#›</a:t>
            </a:fld>
            <a:endParaRPr lang="en-GB"/>
          </a:p>
        </p:txBody>
      </p:sp>
      <p:sp>
        <p:nvSpPr>
          <p:cNvPr id="9" name="Rectangle 16"/>
          <p:cNvSpPr>
            <a:spLocks noGrp="1" noChangeArrowheads="1"/>
          </p:cNvSpPr>
          <p:nvPr>
            <p:ph type="dt" sz="half" idx="12"/>
          </p:nvPr>
        </p:nvSpPr>
        <p:spPr>
          <a:ln/>
        </p:spPr>
        <p:txBody>
          <a:bodyPr/>
          <a:lstStyle>
            <a:lvl1pPr>
              <a:defRPr/>
            </a:lvl1pPr>
          </a:lstStyle>
          <a:p>
            <a:pPr>
              <a:defRPr/>
            </a:pPr>
            <a:fld id="{A94D7F8A-B2F4-421F-8DD0-29C160D96BB0}" type="datetimeFigureOut">
              <a:rPr lang="en-US"/>
              <a:pPr>
                <a:defRPr/>
              </a:pPr>
              <a:t>9/15/2008</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93650540-9A9E-4EE9-9E0C-634678E80E4A}"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fld id="{86BCC465-B2A0-451C-B53B-89FBD22355EA}" type="datetimeFigureOut">
              <a:rPr lang="en-US"/>
              <a:pPr>
                <a:defRPr/>
              </a:pPr>
              <a:t>9/15/2008</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B2FD60F4-A6E4-4C1E-B9A4-D090786AEC92}"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fld id="{B290ABFD-A013-4968-B956-B026250B312C}" type="datetimeFigureOut">
              <a:rPr lang="en-US"/>
              <a:pPr>
                <a:defRPr/>
              </a:pPr>
              <a:t>9/15/2008</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1B798019-860D-4BB0-9AE0-9D6ED56A0934}"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E6B8E8C4-4C75-483D-A944-293FF5A08BD6}" type="datetimeFigureOut">
              <a:rPr lang="en-US"/>
              <a:pPr>
                <a:defRPr/>
              </a:pPr>
              <a:t>9/15/2008</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CEA5A6DA-E7FC-479B-AA49-FC9ABDDCCF60}"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fld id="{F466BAAC-35CD-47CD-8982-3CECE24BBC84}" type="datetimeFigureOut">
              <a:rPr lang="en-US"/>
              <a:pPr>
                <a:defRPr/>
              </a:pPr>
              <a:t>9/15/2008</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GB"/>
          </a:p>
        </p:txBody>
      </p:sp>
      <p:sp>
        <p:nvSpPr>
          <p:cNvPr id="7885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D7CE3C3F-3346-44E4-8D88-D381E895AE0E}" type="slidenum">
              <a:rPr lang="en-GB"/>
              <a:pPr>
                <a:defRPr/>
              </a:pPr>
              <a:t>‹#›</a:t>
            </a:fld>
            <a:endParaRPr lang="en-GB"/>
          </a:p>
        </p:txBody>
      </p:sp>
      <p:grpSp>
        <p:nvGrpSpPr>
          <p:cNvPr id="3076" name="Group 4"/>
          <p:cNvGrpSpPr>
            <a:grpSpLocks/>
          </p:cNvGrpSpPr>
          <p:nvPr/>
        </p:nvGrpSpPr>
        <p:grpSpPr bwMode="auto">
          <a:xfrm>
            <a:off x="0" y="0"/>
            <a:ext cx="9144000" cy="546100"/>
            <a:chOff x="0" y="0"/>
            <a:chExt cx="5760" cy="344"/>
          </a:xfrm>
        </p:grpSpPr>
        <p:sp>
          <p:nvSpPr>
            <p:cNvPr id="788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88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7885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7885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7885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7885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7885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7886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7886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grpSp>
      <p:sp>
        <p:nvSpPr>
          <p:cNvPr id="7886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88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52A23B8D-A2BC-416A-AFBD-70DE217936EF}" type="datetimeFigureOut">
              <a:rPr lang="en-US"/>
              <a:pPr>
                <a:defRPr/>
              </a:pPr>
              <a:t>9/15/2008</a:t>
            </a:fld>
            <a:endParaRPr lang="en-GB"/>
          </a:p>
        </p:txBody>
      </p:sp>
      <p:pic>
        <p:nvPicPr>
          <p:cNvPr id="3080" name="Picture 19" descr="feature creep with text and transparencyt.gif"/>
          <p:cNvPicPr>
            <a:picLocks noChangeAspect="1"/>
          </p:cNvPicPr>
          <p:nvPr userDrawn="1"/>
        </p:nvPicPr>
        <p:blipFill>
          <a:blip r:embed="rId15"/>
          <a:srcRect/>
          <a:stretch>
            <a:fillRect/>
          </a:stretch>
        </p:blipFill>
        <p:spPr bwMode="auto">
          <a:xfrm>
            <a:off x="0" y="0"/>
            <a:ext cx="1179513" cy="550863"/>
          </a:xfrm>
          <a:prstGeom prst="rect">
            <a:avLst/>
          </a:prstGeom>
          <a:noFill/>
          <a:ln w="9525">
            <a:noFill/>
            <a:miter lim="800000"/>
            <a:headEnd/>
            <a:tailEnd/>
          </a:ln>
        </p:spPr>
      </p:pic>
      <p:sp>
        <p:nvSpPr>
          <p:cNvPr id="21" name="TextBox 20"/>
          <p:cNvSpPr txBox="1"/>
          <p:nvPr userDrawn="1"/>
        </p:nvSpPr>
        <p:spPr>
          <a:xfrm>
            <a:off x="7683500" y="0"/>
            <a:ext cx="1460500" cy="200025"/>
          </a:xfrm>
          <a:prstGeom prst="rect">
            <a:avLst/>
          </a:prstGeom>
          <a:noFill/>
        </p:spPr>
        <p:txBody>
          <a:bodyPr wrap="none">
            <a:spAutoFit/>
          </a:bodyPr>
          <a:lstStyle/>
          <a:p>
            <a:pPr>
              <a:defRPr/>
            </a:pPr>
            <a:r>
              <a:rPr lang="en-GB" sz="700" b="1" dirty="0"/>
              <a:t>Copyright Feature Creep 2008</a:t>
            </a:r>
          </a:p>
        </p:txBody>
      </p:sp>
    </p:spTree>
  </p:cSld>
  <p:clrMap bg1="lt1" tx1="dk1" bg2="lt2" tx2="dk2" accent1="accent1" accent2="accent2" accent3="accent3" accent4="accent4" accent5="accent5" accent6="accent6" hlink="hlink" folHlink="folHlink"/>
  <p:sldLayoutIdLst>
    <p:sldLayoutId id="2147483761"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200">
          <a:solidFill>
            <a:srgbClr val="9E171B"/>
          </a:solidFill>
          <a:effectLst>
            <a:outerShdw blurRad="38100" dist="38100" dir="2700000" algn="tl">
              <a:srgbClr val="C0C0C0"/>
            </a:outerShdw>
          </a:effectLst>
          <a:latin typeface="Arial" charset="0"/>
        </a:defRPr>
      </a:lvl5pPr>
      <a:lvl6pPr marL="4572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6pPr>
      <a:lvl7pPr marL="9144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7pPr>
      <a:lvl8pPr marL="13716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8pPr>
      <a:lvl9pPr marL="1828800" algn="l" rtl="0" fontAlgn="base">
        <a:spcBef>
          <a:spcPct val="0"/>
        </a:spcBef>
        <a:spcAft>
          <a:spcPct val="0"/>
        </a:spcAft>
        <a:defRPr sz="4200">
          <a:solidFill>
            <a:srgbClr val="9E171B"/>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adlinkMouseOver(event,this,3);" TargetMode="External"/><Relationship Id="rId2" Type="http://schemas.openxmlformats.org/officeDocument/2006/relationships/hyperlink" Target="http://www.youngmoney.com/entrepreneur/advice/04050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612775" y="1976438"/>
            <a:ext cx="8280400" cy="1752600"/>
          </a:xfrm>
        </p:spPr>
        <p:txBody>
          <a:bodyPr/>
          <a:lstStyle/>
          <a:p>
            <a:pPr eaLnBrk="1" hangingPunct="1">
              <a:defRPr/>
            </a:pPr>
            <a:r>
              <a:rPr lang="en-GB" sz="4400" dirty="0" smtClean="0"/>
              <a:t>Product Management:</a:t>
            </a:r>
            <a:br>
              <a:rPr lang="en-GB" sz="4400" dirty="0" smtClean="0"/>
            </a:br>
            <a:r>
              <a:rPr lang="en-GB" sz="4400" dirty="0" smtClean="0"/>
              <a:t>Building the right thing</a:t>
            </a:r>
          </a:p>
        </p:txBody>
      </p:sp>
      <p:sp>
        <p:nvSpPr>
          <p:cNvPr id="5123" name="Rectangle 4"/>
          <p:cNvSpPr>
            <a:spLocks noChangeArrowheads="1"/>
          </p:cNvSpPr>
          <p:nvPr/>
        </p:nvSpPr>
        <p:spPr bwMode="auto">
          <a:xfrm>
            <a:off x="3276600" y="5772150"/>
            <a:ext cx="2546350" cy="581025"/>
          </a:xfrm>
          <a:prstGeom prst="rect">
            <a:avLst/>
          </a:prstGeom>
          <a:noFill/>
          <a:ln w="9525">
            <a:noFill/>
            <a:miter lim="800000"/>
            <a:headEnd/>
            <a:tailEnd/>
          </a:ln>
        </p:spPr>
        <p:txBody>
          <a:bodyPr wrap="none">
            <a:spAutoFit/>
          </a:bodyPr>
          <a:lstStyle/>
          <a:p>
            <a:pPr algn="ctr"/>
            <a:r>
              <a:rPr lang="en-GB"/>
              <a:t>Want to make God laugh?</a:t>
            </a:r>
            <a:br>
              <a:rPr lang="en-GB"/>
            </a:br>
            <a:r>
              <a:rPr lang="en-GB"/>
              <a:t>Tell him you have plans.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ragmatic marketing framework"/>
          <p:cNvPicPr>
            <a:picLocks noChangeAspect="1" noChangeArrowheads="1"/>
          </p:cNvPicPr>
          <p:nvPr/>
        </p:nvPicPr>
        <p:blipFill>
          <a:blip r:embed="rId2"/>
          <a:srcRect/>
          <a:stretch>
            <a:fillRect/>
          </a:stretch>
        </p:blipFill>
        <p:spPr bwMode="auto">
          <a:xfrm>
            <a:off x="420688" y="1093788"/>
            <a:ext cx="8023225" cy="5245100"/>
          </a:xfrm>
          <a:prstGeom prst="rect">
            <a:avLst/>
          </a:prstGeom>
          <a:noFill/>
          <a:ln w="9525">
            <a:noFill/>
            <a:miter lim="800000"/>
            <a:headEnd/>
            <a:tailEnd/>
          </a:ln>
        </p:spPr>
      </p:pic>
      <p:sp>
        <p:nvSpPr>
          <p:cNvPr id="223234" name="Rectangle 2"/>
          <p:cNvSpPr>
            <a:spLocks noGrp="1" noChangeArrowheads="1"/>
          </p:cNvSpPr>
          <p:nvPr>
            <p:ph type="title"/>
          </p:nvPr>
        </p:nvSpPr>
        <p:spPr>
          <a:xfrm>
            <a:off x="457200" y="457200"/>
            <a:ext cx="8229600" cy="735013"/>
          </a:xfrm>
        </p:spPr>
        <p:txBody>
          <a:bodyPr/>
          <a:lstStyle/>
          <a:p>
            <a:pPr eaLnBrk="1" hangingPunct="1">
              <a:defRPr/>
            </a:pPr>
            <a:r>
              <a:rPr lang="en-GB" smtClean="0"/>
              <a:t>Scope of Product Management</a:t>
            </a:r>
          </a:p>
        </p:txBody>
      </p:sp>
      <p:sp>
        <p:nvSpPr>
          <p:cNvPr id="14340" name="Text Box 5"/>
          <p:cNvSpPr txBox="1">
            <a:spLocks noChangeArrowheads="1"/>
          </p:cNvSpPr>
          <p:nvPr/>
        </p:nvSpPr>
        <p:spPr bwMode="auto">
          <a:xfrm>
            <a:off x="566738" y="6396038"/>
            <a:ext cx="2973387" cy="336550"/>
          </a:xfrm>
          <a:prstGeom prst="rect">
            <a:avLst/>
          </a:prstGeom>
          <a:noFill/>
          <a:ln w="9525">
            <a:noFill/>
            <a:miter lim="800000"/>
            <a:headEnd/>
            <a:tailEnd/>
          </a:ln>
        </p:spPr>
        <p:txBody>
          <a:bodyPr wrap="none">
            <a:spAutoFit/>
          </a:bodyPr>
          <a:lstStyle/>
          <a:p>
            <a:r>
              <a:rPr lang="en-GB"/>
              <a:t>Copyright Pragmatic Marketing</a:t>
            </a:r>
          </a:p>
        </p:txBody>
      </p:sp>
      <p:sp>
        <p:nvSpPr>
          <p:cNvPr id="14341" name="Text Box 6"/>
          <p:cNvSpPr txBox="1">
            <a:spLocks noChangeArrowheads="1"/>
          </p:cNvSpPr>
          <p:nvPr/>
        </p:nvSpPr>
        <p:spPr bwMode="auto">
          <a:xfrm>
            <a:off x="6184900" y="1271588"/>
            <a:ext cx="2587625" cy="2170112"/>
          </a:xfrm>
          <a:prstGeom prst="rect">
            <a:avLst/>
          </a:prstGeom>
          <a:noFill/>
          <a:ln w="9525">
            <a:noFill/>
            <a:miter lim="800000"/>
            <a:headEnd/>
            <a:tailEnd/>
          </a:ln>
        </p:spPr>
        <p:txBody>
          <a:bodyPr>
            <a:spAutoFit/>
          </a:bodyPr>
          <a:lstStyle/>
          <a:p>
            <a:pPr>
              <a:spcBef>
                <a:spcPct val="50000"/>
              </a:spcBef>
            </a:pPr>
            <a:r>
              <a:rPr lang="en-GB"/>
              <a:t>In a given company, the division of labour may move some of these roles into Marketing or Sales and Product Management will act in support</a:t>
            </a:r>
          </a:p>
          <a:p>
            <a:pPr>
              <a:spcBef>
                <a:spcPct val="50000"/>
              </a:spcBef>
            </a:pPr>
            <a:r>
              <a:rPr lang="en-GB"/>
              <a:t>Use RASCI to ensure clear agreement on roles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idx="4294967295"/>
          </p:nvPr>
        </p:nvSpPr>
        <p:spPr>
          <a:xfrm>
            <a:off x="327025" y="201613"/>
            <a:ext cx="8816975" cy="1371600"/>
          </a:xfrm>
        </p:spPr>
        <p:txBody>
          <a:bodyPr/>
          <a:lstStyle/>
          <a:p>
            <a:pPr eaLnBrk="1" hangingPunct="1">
              <a:defRPr/>
            </a:pPr>
            <a:r>
              <a:rPr lang="en-GB" sz="3400" smtClean="0"/>
              <a:t>Product Management Skills &amp; Behaviour</a:t>
            </a:r>
          </a:p>
        </p:txBody>
      </p:sp>
      <p:sp>
        <p:nvSpPr>
          <p:cNvPr id="3" name="Content Placeholder 2"/>
          <p:cNvSpPr>
            <a:spLocks noGrp="1"/>
          </p:cNvSpPr>
          <p:nvPr>
            <p:ph idx="4294967295"/>
          </p:nvPr>
        </p:nvSpPr>
        <p:spPr>
          <a:xfrm>
            <a:off x="333375" y="1308100"/>
            <a:ext cx="8229600" cy="3886200"/>
          </a:xfrm>
        </p:spPr>
        <p:txBody>
          <a:bodyPr/>
          <a:lstStyle/>
          <a:p>
            <a:pPr eaLnBrk="1" hangingPunct="1">
              <a:buFontTx/>
              <a:buChar char="•"/>
            </a:pPr>
            <a:r>
              <a:rPr lang="en-GB" sz="2800" smtClean="0"/>
              <a:t>Technical (often ex-Developer/QA)</a:t>
            </a:r>
          </a:p>
          <a:p>
            <a:pPr eaLnBrk="1" hangingPunct="1">
              <a:buFontTx/>
              <a:buChar char="•"/>
            </a:pPr>
            <a:r>
              <a:rPr lang="en-GB" sz="2800" smtClean="0"/>
              <a:t>Communications (comfortable in front of customers, analysts, senior management)</a:t>
            </a:r>
          </a:p>
          <a:p>
            <a:pPr eaLnBrk="1" hangingPunct="1">
              <a:buFontTx/>
              <a:buChar char="•"/>
            </a:pPr>
            <a:r>
              <a:rPr lang="en-GB" sz="2800" smtClean="0"/>
              <a:t>Planning</a:t>
            </a:r>
          </a:p>
          <a:p>
            <a:pPr eaLnBrk="1" hangingPunct="1">
              <a:buFontTx/>
              <a:buChar char="•"/>
            </a:pPr>
            <a:r>
              <a:rPr lang="en-GB" sz="2800" smtClean="0"/>
              <a:t>Vision</a:t>
            </a:r>
          </a:p>
          <a:p>
            <a:pPr eaLnBrk="1" hangingPunct="1">
              <a:buFontTx/>
              <a:buChar char="•"/>
            </a:pPr>
            <a:r>
              <a:rPr lang="en-GB" sz="2800" smtClean="0"/>
              <a:t>Commercial/Business</a:t>
            </a:r>
          </a:p>
          <a:p>
            <a:pPr eaLnBrk="1" hangingPunct="1">
              <a:buFontTx/>
              <a:buChar char="•"/>
            </a:pPr>
            <a:r>
              <a:rPr lang="en-GB" sz="2800" smtClean="0"/>
              <a:t>Strong sense of purpose</a:t>
            </a:r>
          </a:p>
          <a:p>
            <a:pPr eaLnBrk="1" hangingPunct="1">
              <a:buFontTx/>
              <a:buChar char="•"/>
            </a:pPr>
            <a:r>
              <a:rPr lang="en-GB" sz="2800" smtClean="0"/>
              <a:t>Listening</a:t>
            </a:r>
          </a:p>
          <a:p>
            <a:pPr eaLnBrk="1" hangingPunct="1">
              <a:buFontTx/>
              <a:buChar char="•"/>
            </a:pPr>
            <a:r>
              <a:rPr lang="en-GB" sz="2800" smtClean="0"/>
              <a:t>Understand the market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12775" y="1976438"/>
            <a:ext cx="8280400" cy="1752600"/>
          </a:xfrm>
        </p:spPr>
        <p:txBody>
          <a:bodyPr/>
          <a:lstStyle/>
          <a:p>
            <a:pPr eaLnBrk="1" hangingPunct="1">
              <a:defRPr/>
            </a:pPr>
            <a:r>
              <a:rPr lang="en-GB" sz="4400" smtClean="0"/>
              <a:t>Making the right investment</a:t>
            </a:r>
          </a:p>
        </p:txBody>
      </p:sp>
      <p:sp>
        <p:nvSpPr>
          <p:cNvPr id="16387" name="Rectangle 4"/>
          <p:cNvSpPr>
            <a:spLocks noGrp="1" noChangeArrowheads="1"/>
          </p:cNvSpPr>
          <p:nvPr>
            <p:ph type="subTitle" idx="1"/>
          </p:nvPr>
        </p:nvSpPr>
        <p:spPr/>
        <p:txBody>
          <a:bodyPr/>
          <a:lstStyle/>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43"/>
          <p:cNvSpPr txBox="1">
            <a:spLocks noChangeArrowheads="1"/>
          </p:cNvSpPr>
          <p:nvPr/>
        </p:nvSpPr>
        <p:spPr bwMode="auto">
          <a:xfrm>
            <a:off x="4633913" y="1222375"/>
            <a:ext cx="914400" cy="485775"/>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Outlook</a:t>
            </a:r>
            <a:br>
              <a:rPr lang="en-GB" sz="1000">
                <a:latin typeface="Times New Roman" pitchFamily="18" charset="0"/>
              </a:rPr>
            </a:br>
            <a:r>
              <a:rPr lang="en-GB" sz="1000">
                <a:latin typeface="Times New Roman" pitchFamily="18" charset="0"/>
              </a:rPr>
              <a:t>Web Access Integration</a:t>
            </a:r>
          </a:p>
        </p:txBody>
      </p:sp>
      <p:sp>
        <p:nvSpPr>
          <p:cNvPr id="17411" name="Freeform 2"/>
          <p:cNvSpPr>
            <a:spLocks/>
          </p:cNvSpPr>
          <p:nvPr/>
        </p:nvSpPr>
        <p:spPr bwMode="auto">
          <a:xfrm>
            <a:off x="2330450" y="1520825"/>
            <a:ext cx="4418013" cy="4429125"/>
          </a:xfrm>
          <a:custGeom>
            <a:avLst/>
            <a:gdLst>
              <a:gd name="T0" fmla="*/ 2147483647 w 2495"/>
              <a:gd name="T1" fmla="*/ 2147483647 h 3130"/>
              <a:gd name="T2" fmla="*/ 0 w 2495"/>
              <a:gd name="T3" fmla="*/ 2147483647 h 3130"/>
              <a:gd name="T4" fmla="*/ 2147483647 w 2495"/>
              <a:gd name="T5" fmla="*/ 0 h 3130"/>
              <a:gd name="T6" fmla="*/ 2147483647 w 2495"/>
              <a:gd name="T7" fmla="*/ 2147483647 h 3130"/>
              <a:gd name="T8" fmla="*/ 2147483647 w 2495"/>
              <a:gd name="T9" fmla="*/ 2147483647 h 3130"/>
              <a:gd name="T10" fmla="*/ 0 60000 65536"/>
              <a:gd name="T11" fmla="*/ 0 60000 65536"/>
              <a:gd name="T12" fmla="*/ 0 60000 65536"/>
              <a:gd name="T13" fmla="*/ 0 60000 65536"/>
              <a:gd name="T14" fmla="*/ 0 60000 65536"/>
              <a:gd name="T15" fmla="*/ 0 w 2495"/>
              <a:gd name="T16" fmla="*/ 0 h 3130"/>
              <a:gd name="T17" fmla="*/ 2495 w 2495"/>
              <a:gd name="T18" fmla="*/ 3130 h 3130"/>
            </a:gdLst>
            <a:ahLst/>
            <a:cxnLst>
              <a:cxn ang="T10">
                <a:pos x="T0" y="T1"/>
              </a:cxn>
              <a:cxn ang="T11">
                <a:pos x="T2" y="T3"/>
              </a:cxn>
              <a:cxn ang="T12">
                <a:pos x="T4" y="T5"/>
              </a:cxn>
              <a:cxn ang="T13">
                <a:pos x="T6" y="T7"/>
              </a:cxn>
              <a:cxn ang="T14">
                <a:pos x="T8" y="T9"/>
              </a:cxn>
            </a:cxnLst>
            <a:rect l="T15" t="T16" r="T17" b="T18"/>
            <a:pathLst>
              <a:path w="2495" h="3130">
                <a:moveTo>
                  <a:pt x="1225" y="3130"/>
                </a:moveTo>
                <a:lnTo>
                  <a:pt x="0" y="1996"/>
                </a:lnTo>
                <a:lnTo>
                  <a:pt x="1225" y="0"/>
                </a:lnTo>
                <a:lnTo>
                  <a:pt x="2495" y="1905"/>
                </a:lnTo>
                <a:lnTo>
                  <a:pt x="1179" y="3130"/>
                </a:lnTo>
              </a:path>
            </a:pathLst>
          </a:custGeom>
          <a:solidFill>
            <a:srgbClr val="CCFFCC">
              <a:alpha val="52940"/>
            </a:srgbClr>
          </a:solidFill>
          <a:ln w="9525">
            <a:solidFill>
              <a:schemeClr val="bg2"/>
            </a:solidFill>
            <a:round/>
            <a:headEnd/>
            <a:tailEnd/>
          </a:ln>
        </p:spPr>
        <p:txBody>
          <a:bodyPr wrap="none" anchor="ctr"/>
          <a:lstStyle/>
          <a:p>
            <a:endParaRPr lang="en-US" sz="1800"/>
          </a:p>
        </p:txBody>
      </p:sp>
      <p:sp>
        <p:nvSpPr>
          <p:cNvPr id="27652" name="Rectangle 3"/>
          <p:cNvSpPr>
            <a:spLocks noGrp="1" noChangeArrowheads="1"/>
          </p:cNvSpPr>
          <p:nvPr>
            <p:ph type="title" idx="4294967295"/>
          </p:nvPr>
        </p:nvSpPr>
        <p:spPr>
          <a:xfrm>
            <a:off x="333375" y="333375"/>
            <a:ext cx="7820025" cy="733425"/>
          </a:xfrm>
        </p:spPr>
        <p:txBody>
          <a:bodyPr>
            <a:normAutofit/>
          </a:bodyPr>
          <a:lstStyle/>
          <a:p>
            <a:pPr eaLnBrk="1" hangingPunct="1">
              <a:defRPr/>
            </a:pPr>
            <a:r>
              <a:rPr lang="en-GB" sz="3800" smtClean="0"/>
              <a:t>Strategy Radar</a:t>
            </a:r>
          </a:p>
        </p:txBody>
      </p:sp>
      <p:sp>
        <p:nvSpPr>
          <p:cNvPr id="17413" name="WordArt 4"/>
          <p:cNvSpPr>
            <a:spLocks noChangeArrowheads="1" noChangeShapeType="1" noTextEdit="1"/>
          </p:cNvSpPr>
          <p:nvPr/>
        </p:nvSpPr>
        <p:spPr bwMode="auto">
          <a:xfrm rot="-3093541">
            <a:off x="31750" y="2065338"/>
            <a:ext cx="2919413" cy="2046287"/>
          </a:xfrm>
          <a:prstGeom prst="rect">
            <a:avLst/>
          </a:prstGeom>
        </p:spPr>
        <p:txBody>
          <a:bodyPr spcFirstLastPara="1" wrap="none" fromWordArt="1">
            <a:prstTxWarp prst="textArchUp">
              <a:avLst>
                <a:gd name="adj" fmla="val 13525579"/>
              </a:avLst>
            </a:prstTxWarp>
          </a:bodyPr>
          <a:lstStyle/>
          <a:p>
            <a:r>
              <a:rPr lang="en-GB" sz="3600" kern="10">
                <a:ln w="9525">
                  <a:solidFill>
                    <a:srgbClr val="000000"/>
                  </a:solidFill>
                  <a:round/>
                  <a:headEnd/>
                  <a:tailEnd/>
                </a:ln>
                <a:solidFill>
                  <a:srgbClr val="000000"/>
                </a:solidFill>
                <a:latin typeface="Arial Black"/>
              </a:rPr>
              <a:t>Probability</a:t>
            </a:r>
          </a:p>
        </p:txBody>
      </p:sp>
      <p:grpSp>
        <p:nvGrpSpPr>
          <p:cNvPr id="17414" name="Group 5"/>
          <p:cNvGrpSpPr>
            <a:grpSpLocks/>
          </p:cNvGrpSpPr>
          <p:nvPr/>
        </p:nvGrpSpPr>
        <p:grpSpPr bwMode="auto">
          <a:xfrm>
            <a:off x="3735388" y="5189538"/>
            <a:ext cx="1493837" cy="687387"/>
            <a:chOff x="1536" y="3168"/>
            <a:chExt cx="1368" cy="624"/>
          </a:xfrm>
        </p:grpSpPr>
        <p:sp>
          <p:nvSpPr>
            <p:cNvPr id="17488" name="Arc 6"/>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7489" name="Arc 7"/>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grpSp>
        <p:nvGrpSpPr>
          <p:cNvPr id="17415" name="Group 8"/>
          <p:cNvGrpSpPr>
            <a:grpSpLocks/>
          </p:cNvGrpSpPr>
          <p:nvPr/>
        </p:nvGrpSpPr>
        <p:grpSpPr bwMode="auto">
          <a:xfrm>
            <a:off x="1738313" y="3078163"/>
            <a:ext cx="5680075" cy="2798762"/>
            <a:chOff x="1536" y="3168"/>
            <a:chExt cx="1368" cy="624"/>
          </a:xfrm>
        </p:grpSpPr>
        <p:sp>
          <p:nvSpPr>
            <p:cNvPr id="17486" name="Arc 9"/>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7487" name="Arc 10"/>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grpSp>
        <p:nvGrpSpPr>
          <p:cNvPr id="17416" name="Group 14"/>
          <p:cNvGrpSpPr>
            <a:grpSpLocks/>
          </p:cNvGrpSpPr>
          <p:nvPr/>
        </p:nvGrpSpPr>
        <p:grpSpPr bwMode="auto">
          <a:xfrm>
            <a:off x="755650" y="1803400"/>
            <a:ext cx="7561263" cy="4046538"/>
            <a:chOff x="1536" y="3168"/>
            <a:chExt cx="1368" cy="624"/>
          </a:xfrm>
        </p:grpSpPr>
        <p:sp>
          <p:nvSpPr>
            <p:cNvPr id="17484" name="Arc 15"/>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7485" name="Arc 16"/>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grpSp>
        <p:nvGrpSpPr>
          <p:cNvPr id="17417" name="Group 17"/>
          <p:cNvGrpSpPr>
            <a:grpSpLocks/>
          </p:cNvGrpSpPr>
          <p:nvPr/>
        </p:nvGrpSpPr>
        <p:grpSpPr bwMode="auto">
          <a:xfrm>
            <a:off x="0" y="981075"/>
            <a:ext cx="9144000" cy="4895850"/>
            <a:chOff x="1536" y="3168"/>
            <a:chExt cx="1368" cy="624"/>
          </a:xfrm>
        </p:grpSpPr>
        <p:sp>
          <p:nvSpPr>
            <p:cNvPr id="17482" name="Arc 18"/>
            <p:cNvSpPr>
              <a:spLocks/>
            </p:cNvSpPr>
            <p:nvPr/>
          </p:nvSpPr>
          <p:spPr bwMode="auto">
            <a:xfrm rot="16200000" flipV="1">
              <a:off x="2244"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sp>
          <p:nvSpPr>
            <p:cNvPr id="17483" name="Arc 19"/>
            <p:cNvSpPr>
              <a:spLocks/>
            </p:cNvSpPr>
            <p:nvPr/>
          </p:nvSpPr>
          <p:spPr bwMode="auto">
            <a:xfrm rot="5400000" flipH="1" flipV="1">
              <a:off x="1572" y="3132"/>
              <a:ext cx="624" cy="6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3" y="-1"/>
                  </a:moveTo>
                  <a:cubicBezTo>
                    <a:pt x="12046" y="105"/>
                    <a:pt x="21600" y="9744"/>
                    <a:pt x="21600" y="21599"/>
                  </a:cubicBezTo>
                </a:path>
                <a:path w="21600" h="21599" stroke="0" extrusionOk="0">
                  <a:moveTo>
                    <a:pt x="193" y="-1"/>
                  </a:moveTo>
                  <a:cubicBezTo>
                    <a:pt x="12046" y="105"/>
                    <a:pt x="21600" y="9744"/>
                    <a:pt x="21600" y="21599"/>
                  </a:cubicBezTo>
                  <a:lnTo>
                    <a:pt x="0" y="21599"/>
                  </a:lnTo>
                  <a:close/>
                </a:path>
              </a:pathLst>
            </a:custGeom>
            <a:noFill/>
            <a:ln w="9525">
              <a:solidFill>
                <a:schemeClr val="tx1"/>
              </a:solidFill>
              <a:round/>
              <a:headEnd/>
              <a:tailEnd/>
            </a:ln>
          </p:spPr>
          <p:txBody>
            <a:bodyPr wrap="none" anchor="ctr"/>
            <a:lstStyle/>
            <a:p>
              <a:endParaRPr lang="en-US" sz="1800"/>
            </a:p>
          </p:txBody>
        </p:sp>
      </p:grpSp>
      <p:sp>
        <p:nvSpPr>
          <p:cNvPr id="17418" name="Line 20"/>
          <p:cNvSpPr>
            <a:spLocks noChangeShapeType="1"/>
          </p:cNvSpPr>
          <p:nvPr/>
        </p:nvSpPr>
        <p:spPr bwMode="auto">
          <a:xfrm>
            <a:off x="152400" y="5926138"/>
            <a:ext cx="8991600" cy="1587"/>
          </a:xfrm>
          <a:prstGeom prst="line">
            <a:avLst/>
          </a:prstGeom>
          <a:noFill/>
          <a:ln w="9525">
            <a:solidFill>
              <a:schemeClr val="tx1"/>
            </a:solidFill>
            <a:round/>
            <a:headEnd/>
            <a:tailEnd/>
          </a:ln>
        </p:spPr>
        <p:txBody>
          <a:bodyPr/>
          <a:lstStyle/>
          <a:p>
            <a:endParaRPr lang="en-GB"/>
          </a:p>
        </p:txBody>
      </p:sp>
      <p:sp>
        <p:nvSpPr>
          <p:cNvPr id="17419" name="Line 21"/>
          <p:cNvSpPr>
            <a:spLocks noChangeShapeType="1"/>
          </p:cNvSpPr>
          <p:nvPr/>
        </p:nvSpPr>
        <p:spPr bwMode="auto">
          <a:xfrm flipV="1">
            <a:off x="4495800" y="973138"/>
            <a:ext cx="1588" cy="4953000"/>
          </a:xfrm>
          <a:prstGeom prst="line">
            <a:avLst/>
          </a:prstGeom>
          <a:noFill/>
          <a:ln w="9525">
            <a:solidFill>
              <a:schemeClr val="tx1"/>
            </a:solidFill>
            <a:round/>
            <a:headEnd/>
            <a:tailEnd/>
          </a:ln>
        </p:spPr>
        <p:txBody>
          <a:bodyPr/>
          <a:lstStyle/>
          <a:p>
            <a:endParaRPr lang="en-GB"/>
          </a:p>
        </p:txBody>
      </p:sp>
      <p:sp>
        <p:nvSpPr>
          <p:cNvPr id="17420" name="Text Box 22"/>
          <p:cNvSpPr txBox="1">
            <a:spLocks noChangeArrowheads="1"/>
          </p:cNvSpPr>
          <p:nvPr/>
        </p:nvSpPr>
        <p:spPr bwMode="auto">
          <a:xfrm>
            <a:off x="4140200" y="333375"/>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100%</a:t>
            </a:r>
          </a:p>
        </p:txBody>
      </p:sp>
      <p:sp>
        <p:nvSpPr>
          <p:cNvPr id="17421" name="Text Box 23"/>
          <p:cNvSpPr txBox="1">
            <a:spLocks noChangeArrowheads="1"/>
          </p:cNvSpPr>
          <p:nvPr/>
        </p:nvSpPr>
        <p:spPr bwMode="auto">
          <a:xfrm>
            <a:off x="0" y="5697538"/>
            <a:ext cx="7620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0%</a:t>
            </a:r>
          </a:p>
        </p:txBody>
      </p:sp>
      <p:sp>
        <p:nvSpPr>
          <p:cNvPr id="17422" name="Text Box 24"/>
          <p:cNvSpPr txBox="1">
            <a:spLocks noChangeArrowheads="1"/>
          </p:cNvSpPr>
          <p:nvPr/>
        </p:nvSpPr>
        <p:spPr bwMode="auto">
          <a:xfrm>
            <a:off x="8534400" y="5697538"/>
            <a:ext cx="7620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0%</a:t>
            </a:r>
          </a:p>
        </p:txBody>
      </p:sp>
      <p:sp>
        <p:nvSpPr>
          <p:cNvPr id="17423" name="WordArt 26"/>
          <p:cNvSpPr>
            <a:spLocks noChangeArrowheads="1" noChangeShapeType="1" noTextEdit="1"/>
          </p:cNvSpPr>
          <p:nvPr/>
        </p:nvSpPr>
        <p:spPr bwMode="auto">
          <a:xfrm rot="-4459752">
            <a:off x="2532063" y="4899025"/>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2007</a:t>
            </a:r>
          </a:p>
        </p:txBody>
      </p:sp>
      <p:sp>
        <p:nvSpPr>
          <p:cNvPr id="17424" name="WordArt 27"/>
          <p:cNvSpPr>
            <a:spLocks noChangeArrowheads="1" noChangeShapeType="1" noTextEdit="1"/>
          </p:cNvSpPr>
          <p:nvPr/>
        </p:nvSpPr>
        <p:spPr bwMode="auto">
          <a:xfrm rot="-4459752">
            <a:off x="1430338" y="4697412"/>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2008</a:t>
            </a:r>
          </a:p>
        </p:txBody>
      </p:sp>
      <p:sp>
        <p:nvSpPr>
          <p:cNvPr id="17425" name="WordArt 28"/>
          <p:cNvSpPr>
            <a:spLocks noChangeArrowheads="1" noChangeShapeType="1" noTextEdit="1"/>
          </p:cNvSpPr>
          <p:nvPr/>
        </p:nvSpPr>
        <p:spPr bwMode="auto">
          <a:xfrm rot="-4459752">
            <a:off x="495301" y="4554537"/>
            <a:ext cx="1504950" cy="1558925"/>
          </a:xfrm>
          <a:prstGeom prst="rect">
            <a:avLst/>
          </a:prstGeom>
        </p:spPr>
        <p:txBody>
          <a:bodyPr spcFirstLastPara="1" wrap="none" fromWordArt="1">
            <a:prstTxWarp prst="textArchUp">
              <a:avLst>
                <a:gd name="adj" fmla="val 15052644"/>
              </a:avLst>
            </a:prstTxWarp>
          </a:bodyPr>
          <a:lstStyle/>
          <a:p>
            <a:r>
              <a:rPr lang="en-GB" sz="3600" kern="10">
                <a:ln w="9525">
                  <a:solidFill>
                    <a:srgbClr val="000000"/>
                  </a:solidFill>
                  <a:round/>
                  <a:headEnd/>
                  <a:tailEnd/>
                </a:ln>
                <a:solidFill>
                  <a:srgbClr val="000000"/>
                </a:solidFill>
                <a:latin typeface="Arial Black"/>
              </a:rPr>
              <a:t>2009</a:t>
            </a:r>
          </a:p>
        </p:txBody>
      </p:sp>
      <p:sp>
        <p:nvSpPr>
          <p:cNvPr id="17426" name="WordArt 29"/>
          <p:cNvSpPr>
            <a:spLocks noChangeArrowheads="1" noChangeShapeType="1" noTextEdit="1"/>
          </p:cNvSpPr>
          <p:nvPr/>
        </p:nvSpPr>
        <p:spPr bwMode="auto">
          <a:xfrm rot="227056">
            <a:off x="3743325" y="6010275"/>
            <a:ext cx="1504950" cy="1436688"/>
          </a:xfrm>
          <a:prstGeom prst="rect">
            <a:avLst/>
          </a:prstGeom>
        </p:spPr>
        <p:txBody>
          <a:bodyPr spcFirstLastPara="1" wrap="none" fromWordArt="1">
            <a:prstTxWarp prst="textArchUp">
              <a:avLst>
                <a:gd name="adj" fmla="val 14269188"/>
              </a:avLst>
            </a:prstTxWarp>
          </a:bodyPr>
          <a:lstStyle/>
          <a:p>
            <a:r>
              <a:rPr lang="en-GB" sz="3600" kern="10">
                <a:ln w="9525">
                  <a:solidFill>
                    <a:srgbClr val="000000"/>
                  </a:solidFill>
                  <a:round/>
                  <a:headEnd/>
                  <a:tailEnd/>
                </a:ln>
                <a:solidFill>
                  <a:srgbClr val="000000"/>
                </a:solidFill>
                <a:latin typeface="Arial Black"/>
              </a:rPr>
              <a:t>NOW</a:t>
            </a:r>
          </a:p>
        </p:txBody>
      </p:sp>
      <p:sp>
        <p:nvSpPr>
          <p:cNvPr id="17427" name="Line 31"/>
          <p:cNvSpPr>
            <a:spLocks noChangeShapeType="1"/>
          </p:cNvSpPr>
          <p:nvPr/>
        </p:nvSpPr>
        <p:spPr bwMode="auto">
          <a:xfrm flipV="1">
            <a:off x="4495800" y="2524125"/>
            <a:ext cx="4454525" cy="3325813"/>
          </a:xfrm>
          <a:prstGeom prst="line">
            <a:avLst/>
          </a:prstGeom>
          <a:noFill/>
          <a:ln w="9525" cap="rnd">
            <a:solidFill>
              <a:schemeClr val="tx1"/>
            </a:solidFill>
            <a:prstDash val="sysDot"/>
            <a:round/>
            <a:headEnd/>
            <a:tailEnd/>
          </a:ln>
        </p:spPr>
        <p:txBody>
          <a:bodyPr/>
          <a:lstStyle/>
          <a:p>
            <a:endParaRPr lang="en-GB"/>
          </a:p>
        </p:txBody>
      </p:sp>
      <p:sp>
        <p:nvSpPr>
          <p:cNvPr id="17428" name="Text Box 32"/>
          <p:cNvSpPr txBox="1">
            <a:spLocks noChangeArrowheads="1"/>
          </p:cNvSpPr>
          <p:nvPr/>
        </p:nvSpPr>
        <p:spPr bwMode="auto">
          <a:xfrm>
            <a:off x="8229600" y="1700213"/>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x%</a:t>
            </a:r>
          </a:p>
        </p:txBody>
      </p:sp>
      <p:sp>
        <p:nvSpPr>
          <p:cNvPr id="17429" name="Line 33"/>
          <p:cNvSpPr>
            <a:spLocks noChangeShapeType="1"/>
          </p:cNvSpPr>
          <p:nvPr/>
        </p:nvSpPr>
        <p:spPr bwMode="auto">
          <a:xfrm flipH="1" flipV="1">
            <a:off x="0" y="2589213"/>
            <a:ext cx="4495800" cy="3336925"/>
          </a:xfrm>
          <a:prstGeom prst="line">
            <a:avLst/>
          </a:prstGeom>
          <a:noFill/>
          <a:ln w="9525" cap="rnd">
            <a:solidFill>
              <a:schemeClr val="tx1"/>
            </a:solidFill>
            <a:prstDash val="sysDot"/>
            <a:round/>
            <a:headEnd/>
            <a:tailEnd/>
          </a:ln>
        </p:spPr>
        <p:txBody>
          <a:bodyPr/>
          <a:lstStyle/>
          <a:p>
            <a:endParaRPr lang="en-GB"/>
          </a:p>
        </p:txBody>
      </p:sp>
      <p:sp>
        <p:nvSpPr>
          <p:cNvPr id="17430" name="Text Box 34"/>
          <p:cNvSpPr txBox="1">
            <a:spLocks noChangeArrowheads="1"/>
          </p:cNvSpPr>
          <p:nvPr/>
        </p:nvSpPr>
        <p:spPr bwMode="auto">
          <a:xfrm>
            <a:off x="0" y="1666875"/>
            <a:ext cx="914400" cy="457200"/>
          </a:xfrm>
          <a:prstGeom prst="rect">
            <a:avLst/>
          </a:prstGeom>
          <a:noFill/>
          <a:ln w="9525">
            <a:noFill/>
            <a:miter lim="800000"/>
            <a:headEnd/>
            <a:tailEnd/>
          </a:ln>
        </p:spPr>
        <p:txBody>
          <a:bodyPr>
            <a:spAutoFit/>
          </a:bodyPr>
          <a:lstStyle/>
          <a:p>
            <a:pPr>
              <a:spcBef>
                <a:spcPct val="50000"/>
              </a:spcBef>
            </a:pPr>
            <a:r>
              <a:rPr lang="en-GB" sz="1800">
                <a:latin typeface="Times New Roman" pitchFamily="18" charset="0"/>
              </a:rPr>
              <a:t>x%</a:t>
            </a:r>
          </a:p>
        </p:txBody>
      </p:sp>
      <p:sp>
        <p:nvSpPr>
          <p:cNvPr id="18471" name="Text Box 39"/>
          <p:cNvSpPr txBox="1">
            <a:spLocks noChangeArrowheads="1"/>
          </p:cNvSpPr>
          <p:nvPr/>
        </p:nvSpPr>
        <p:spPr bwMode="auto">
          <a:xfrm>
            <a:off x="4124325" y="5495925"/>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.Net 3</a:t>
            </a:r>
          </a:p>
        </p:txBody>
      </p:sp>
      <p:sp>
        <p:nvSpPr>
          <p:cNvPr id="18474" name="Text Box 42"/>
          <p:cNvSpPr txBox="1">
            <a:spLocks noChangeArrowheads="1"/>
          </p:cNvSpPr>
          <p:nvPr/>
        </p:nvSpPr>
        <p:spPr bwMode="auto">
          <a:xfrm>
            <a:off x="6548438" y="4073525"/>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Web 2.0</a:t>
            </a:r>
          </a:p>
        </p:txBody>
      </p:sp>
      <p:sp>
        <p:nvSpPr>
          <p:cNvPr id="18475" name="Text Box 43"/>
          <p:cNvSpPr txBox="1">
            <a:spLocks noChangeArrowheads="1"/>
          </p:cNvSpPr>
          <p:nvPr/>
        </p:nvSpPr>
        <p:spPr bwMode="auto">
          <a:xfrm>
            <a:off x="2801938" y="1631950"/>
            <a:ext cx="762000" cy="4064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Voice</a:t>
            </a:r>
            <a:br>
              <a:rPr lang="en-GB" sz="1000">
                <a:latin typeface="Times New Roman" pitchFamily="18" charset="0"/>
              </a:rPr>
            </a:br>
            <a:r>
              <a:rPr lang="en-GB" sz="1000">
                <a:latin typeface="Times New Roman" pitchFamily="18" charset="0"/>
              </a:rPr>
              <a:t>Records</a:t>
            </a:r>
          </a:p>
        </p:txBody>
      </p:sp>
      <p:sp>
        <p:nvSpPr>
          <p:cNvPr id="18477" name="Text Box 45"/>
          <p:cNvSpPr txBox="1">
            <a:spLocks noChangeArrowheads="1"/>
          </p:cNvSpPr>
          <p:nvPr/>
        </p:nvSpPr>
        <p:spPr bwMode="auto">
          <a:xfrm>
            <a:off x="7334250" y="598488"/>
            <a:ext cx="8636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Technology</a:t>
            </a:r>
          </a:p>
        </p:txBody>
      </p:sp>
      <p:sp>
        <p:nvSpPr>
          <p:cNvPr id="18478" name="Text Box 46"/>
          <p:cNvSpPr txBox="1">
            <a:spLocks noChangeArrowheads="1"/>
          </p:cNvSpPr>
          <p:nvPr/>
        </p:nvSpPr>
        <p:spPr bwMode="auto">
          <a:xfrm>
            <a:off x="7334250" y="885825"/>
            <a:ext cx="863600" cy="2540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Feature</a:t>
            </a:r>
          </a:p>
        </p:txBody>
      </p:sp>
      <p:sp>
        <p:nvSpPr>
          <p:cNvPr id="18479" name="Text Box 47"/>
          <p:cNvSpPr txBox="1">
            <a:spLocks noChangeArrowheads="1"/>
          </p:cNvSpPr>
          <p:nvPr/>
        </p:nvSpPr>
        <p:spPr bwMode="auto">
          <a:xfrm>
            <a:off x="7334250" y="1173163"/>
            <a:ext cx="863600" cy="254000"/>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Business</a:t>
            </a:r>
          </a:p>
        </p:txBody>
      </p:sp>
      <p:sp>
        <p:nvSpPr>
          <p:cNvPr id="18480" name="Text Box 48"/>
          <p:cNvSpPr txBox="1">
            <a:spLocks noChangeArrowheads="1"/>
          </p:cNvSpPr>
          <p:nvPr/>
        </p:nvSpPr>
        <p:spPr bwMode="auto">
          <a:xfrm>
            <a:off x="3233738" y="4506913"/>
            <a:ext cx="863600" cy="246062"/>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SaaS</a:t>
            </a:r>
          </a:p>
        </p:txBody>
      </p:sp>
      <p:sp>
        <p:nvSpPr>
          <p:cNvPr id="18483" name="Text Box 51"/>
          <p:cNvSpPr txBox="1">
            <a:spLocks noChangeArrowheads="1"/>
          </p:cNvSpPr>
          <p:nvPr/>
        </p:nvSpPr>
        <p:spPr bwMode="auto">
          <a:xfrm>
            <a:off x="1789113" y="2082800"/>
            <a:ext cx="762000" cy="4064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MM Content</a:t>
            </a:r>
          </a:p>
        </p:txBody>
      </p:sp>
      <p:sp>
        <p:nvSpPr>
          <p:cNvPr id="18484" name="Text Box 52"/>
          <p:cNvSpPr txBox="1">
            <a:spLocks noChangeArrowheads="1"/>
          </p:cNvSpPr>
          <p:nvPr/>
        </p:nvSpPr>
        <p:spPr bwMode="auto">
          <a:xfrm>
            <a:off x="5554663" y="1739900"/>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RFID</a:t>
            </a:r>
          </a:p>
        </p:txBody>
      </p:sp>
      <p:sp>
        <p:nvSpPr>
          <p:cNvPr id="18485" name="Text Box 53"/>
          <p:cNvSpPr txBox="1">
            <a:spLocks noChangeArrowheads="1"/>
          </p:cNvSpPr>
          <p:nvPr/>
        </p:nvSpPr>
        <p:spPr bwMode="auto">
          <a:xfrm>
            <a:off x="6061075" y="2589213"/>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Harmonica</a:t>
            </a:r>
          </a:p>
        </p:txBody>
      </p:sp>
      <p:sp>
        <p:nvSpPr>
          <p:cNvPr id="18488" name="Text Box 56"/>
          <p:cNvSpPr txBox="1">
            <a:spLocks noChangeArrowheads="1"/>
          </p:cNvSpPr>
          <p:nvPr/>
        </p:nvSpPr>
        <p:spPr bwMode="auto">
          <a:xfrm>
            <a:off x="4759325" y="2038350"/>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WDS</a:t>
            </a:r>
          </a:p>
        </p:txBody>
      </p:sp>
      <p:sp>
        <p:nvSpPr>
          <p:cNvPr id="18489" name="Text Box 57"/>
          <p:cNvSpPr txBox="1">
            <a:spLocks noChangeArrowheads="1"/>
          </p:cNvSpPr>
          <p:nvPr/>
        </p:nvSpPr>
        <p:spPr bwMode="auto">
          <a:xfrm>
            <a:off x="5802313" y="4826000"/>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InfoPath</a:t>
            </a:r>
          </a:p>
        </p:txBody>
      </p:sp>
      <p:sp>
        <p:nvSpPr>
          <p:cNvPr id="18490" name="Text Box 58"/>
          <p:cNvSpPr txBox="1">
            <a:spLocks noChangeArrowheads="1"/>
          </p:cNvSpPr>
          <p:nvPr/>
        </p:nvSpPr>
        <p:spPr bwMode="auto">
          <a:xfrm>
            <a:off x="4994275" y="566578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Groove</a:t>
            </a:r>
          </a:p>
        </p:txBody>
      </p:sp>
      <p:sp>
        <p:nvSpPr>
          <p:cNvPr id="18491" name="Text Box 59"/>
          <p:cNvSpPr txBox="1">
            <a:spLocks noChangeArrowheads="1"/>
          </p:cNvSpPr>
          <p:nvPr/>
        </p:nvSpPr>
        <p:spPr bwMode="auto">
          <a:xfrm>
            <a:off x="2063750" y="4703763"/>
            <a:ext cx="762000" cy="2540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Redaction</a:t>
            </a:r>
          </a:p>
        </p:txBody>
      </p:sp>
      <p:sp>
        <p:nvSpPr>
          <p:cNvPr id="18493" name="Text Box 61"/>
          <p:cNvSpPr txBox="1">
            <a:spLocks noChangeArrowheads="1"/>
          </p:cNvSpPr>
          <p:nvPr/>
        </p:nvSpPr>
        <p:spPr bwMode="auto">
          <a:xfrm>
            <a:off x="4916488" y="360203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RDC</a:t>
            </a:r>
          </a:p>
        </p:txBody>
      </p:sp>
      <p:sp>
        <p:nvSpPr>
          <p:cNvPr id="17446" name="Freeform 62"/>
          <p:cNvSpPr>
            <a:spLocks/>
          </p:cNvSpPr>
          <p:nvPr/>
        </p:nvSpPr>
        <p:spPr bwMode="auto">
          <a:xfrm>
            <a:off x="323850" y="1844675"/>
            <a:ext cx="1223963" cy="1584325"/>
          </a:xfrm>
          <a:custGeom>
            <a:avLst/>
            <a:gdLst>
              <a:gd name="T0" fmla="*/ 0 w 771"/>
              <a:gd name="T1" fmla="*/ 2147483647 h 998"/>
              <a:gd name="T2" fmla="*/ 2147483647 w 771"/>
              <a:gd name="T3" fmla="*/ 2147483647 h 998"/>
              <a:gd name="T4" fmla="*/ 2147483647 w 771"/>
              <a:gd name="T5" fmla="*/ 0 h 998"/>
              <a:gd name="T6" fmla="*/ 0 60000 65536"/>
              <a:gd name="T7" fmla="*/ 0 60000 65536"/>
              <a:gd name="T8" fmla="*/ 0 60000 65536"/>
              <a:gd name="T9" fmla="*/ 0 w 771"/>
              <a:gd name="T10" fmla="*/ 0 h 998"/>
              <a:gd name="T11" fmla="*/ 771 w 771"/>
              <a:gd name="T12" fmla="*/ 998 h 998"/>
            </a:gdLst>
            <a:ahLst/>
            <a:cxnLst>
              <a:cxn ang="T6">
                <a:pos x="T0" y="T1"/>
              </a:cxn>
              <a:cxn ang="T7">
                <a:pos x="T2" y="T3"/>
              </a:cxn>
              <a:cxn ang="T8">
                <a:pos x="T4" y="T5"/>
              </a:cxn>
            </a:cxnLst>
            <a:rect l="T9" t="T10" r="T11" b="T12"/>
            <a:pathLst>
              <a:path w="771" h="998">
                <a:moveTo>
                  <a:pt x="0" y="998"/>
                </a:moveTo>
                <a:cubicBezTo>
                  <a:pt x="94" y="809"/>
                  <a:pt x="189" y="620"/>
                  <a:pt x="317" y="454"/>
                </a:cubicBezTo>
                <a:cubicBezTo>
                  <a:pt x="445" y="288"/>
                  <a:pt x="608" y="144"/>
                  <a:pt x="771" y="0"/>
                </a:cubicBezTo>
              </a:path>
            </a:pathLst>
          </a:custGeom>
          <a:noFill/>
          <a:ln w="22225">
            <a:solidFill>
              <a:srgbClr val="000000"/>
            </a:solidFill>
            <a:round/>
            <a:headEnd type="triangle" w="lg" len="med"/>
            <a:tailEnd type="triangle" w="lg" len="med"/>
          </a:ln>
        </p:spPr>
        <p:txBody>
          <a:bodyPr wrap="none" anchor="ctr"/>
          <a:lstStyle/>
          <a:p>
            <a:endParaRPr lang="en-US" sz="1800"/>
          </a:p>
        </p:txBody>
      </p:sp>
      <p:sp>
        <p:nvSpPr>
          <p:cNvPr id="17447" name="Freeform 63"/>
          <p:cNvSpPr>
            <a:spLocks/>
          </p:cNvSpPr>
          <p:nvPr/>
        </p:nvSpPr>
        <p:spPr bwMode="auto">
          <a:xfrm>
            <a:off x="2430463" y="4221163"/>
            <a:ext cx="2079625" cy="1716087"/>
          </a:xfrm>
          <a:custGeom>
            <a:avLst/>
            <a:gdLst>
              <a:gd name="T0" fmla="*/ 2147483647 w 1310"/>
              <a:gd name="T1" fmla="*/ 2147483647 h 1081"/>
              <a:gd name="T2" fmla="*/ 2147483647 w 1310"/>
              <a:gd name="T3" fmla="*/ 2147483647 h 1081"/>
              <a:gd name="T4" fmla="*/ 2147483647 w 1310"/>
              <a:gd name="T5" fmla="*/ 2147483647 h 1081"/>
              <a:gd name="T6" fmla="*/ 2147483647 w 1310"/>
              <a:gd name="T7" fmla="*/ 2147483647 h 1081"/>
              <a:gd name="T8" fmla="*/ 2147483647 w 1310"/>
              <a:gd name="T9" fmla="*/ 2147483647 h 1081"/>
              <a:gd name="T10" fmla="*/ 2147483647 w 1310"/>
              <a:gd name="T11" fmla="*/ 2147483647 h 1081"/>
              <a:gd name="T12" fmla="*/ 2147483647 w 1310"/>
              <a:gd name="T13" fmla="*/ 2147483647 h 1081"/>
              <a:gd name="T14" fmla="*/ 2147483647 w 1310"/>
              <a:gd name="T15" fmla="*/ 2147483647 h 1081"/>
              <a:gd name="T16" fmla="*/ 2147483647 w 1310"/>
              <a:gd name="T17" fmla="*/ 2147483647 h 1081"/>
              <a:gd name="T18" fmla="*/ 2147483647 w 1310"/>
              <a:gd name="T19" fmla="*/ 2147483647 h 1081"/>
              <a:gd name="T20" fmla="*/ 2147483647 w 1310"/>
              <a:gd name="T21" fmla="*/ 2147483647 h 1081"/>
              <a:gd name="T22" fmla="*/ 2147483647 w 1310"/>
              <a:gd name="T23" fmla="*/ 2147483647 h 1081"/>
              <a:gd name="T24" fmla="*/ 2147483647 w 1310"/>
              <a:gd name="T25" fmla="*/ 2147483647 h 1081"/>
              <a:gd name="T26" fmla="*/ 2147483647 w 1310"/>
              <a:gd name="T27" fmla="*/ 2147483647 h 1081"/>
              <a:gd name="T28" fmla="*/ 2147483647 w 1310"/>
              <a:gd name="T29" fmla="*/ 2147483647 h 1081"/>
              <a:gd name="T30" fmla="*/ 2147483647 w 1310"/>
              <a:gd name="T31" fmla="*/ 2147483647 h 1081"/>
              <a:gd name="T32" fmla="*/ 2147483647 w 1310"/>
              <a:gd name="T33" fmla="*/ 2147483647 h 1081"/>
              <a:gd name="T34" fmla="*/ 2147483647 w 1310"/>
              <a:gd name="T35" fmla="*/ 2147483647 h 1081"/>
              <a:gd name="T36" fmla="*/ 2147483647 w 1310"/>
              <a:gd name="T37" fmla="*/ 2147483647 h 1081"/>
              <a:gd name="T38" fmla="*/ 2147483647 w 1310"/>
              <a:gd name="T39" fmla="*/ 2147483647 h 1081"/>
              <a:gd name="T40" fmla="*/ 2147483647 w 1310"/>
              <a:gd name="T41" fmla="*/ 2147483647 h 1081"/>
              <a:gd name="T42" fmla="*/ 0 w 1310"/>
              <a:gd name="T43" fmla="*/ 0 h 10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0"/>
              <a:gd name="T67" fmla="*/ 0 h 1081"/>
              <a:gd name="T68" fmla="*/ 1310 w 1310"/>
              <a:gd name="T69" fmla="*/ 1081 h 10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0" h="1081">
                <a:moveTo>
                  <a:pt x="1310" y="1081"/>
                </a:moveTo>
                <a:cubicBezTo>
                  <a:pt x="1272" y="1056"/>
                  <a:pt x="1280" y="1026"/>
                  <a:pt x="1239" y="994"/>
                </a:cubicBezTo>
                <a:cubicBezTo>
                  <a:pt x="1166" y="936"/>
                  <a:pt x="1078" y="924"/>
                  <a:pt x="994" y="892"/>
                </a:cubicBezTo>
                <a:cubicBezTo>
                  <a:pt x="981" y="842"/>
                  <a:pt x="968" y="851"/>
                  <a:pt x="923" y="836"/>
                </a:cubicBezTo>
                <a:cubicBezTo>
                  <a:pt x="915" y="826"/>
                  <a:pt x="908" y="814"/>
                  <a:pt x="899" y="805"/>
                </a:cubicBezTo>
                <a:cubicBezTo>
                  <a:pt x="892" y="798"/>
                  <a:pt x="882" y="796"/>
                  <a:pt x="876" y="789"/>
                </a:cubicBezTo>
                <a:cubicBezTo>
                  <a:pt x="869" y="780"/>
                  <a:pt x="868" y="767"/>
                  <a:pt x="860" y="758"/>
                </a:cubicBezTo>
                <a:cubicBezTo>
                  <a:pt x="854" y="751"/>
                  <a:pt x="843" y="748"/>
                  <a:pt x="836" y="742"/>
                </a:cubicBezTo>
                <a:cubicBezTo>
                  <a:pt x="742" y="656"/>
                  <a:pt x="802" y="686"/>
                  <a:pt x="726" y="655"/>
                </a:cubicBezTo>
                <a:cubicBezTo>
                  <a:pt x="713" y="642"/>
                  <a:pt x="701" y="627"/>
                  <a:pt x="686" y="616"/>
                </a:cubicBezTo>
                <a:cubicBezTo>
                  <a:pt x="674" y="608"/>
                  <a:pt x="658" y="609"/>
                  <a:pt x="647" y="600"/>
                </a:cubicBezTo>
                <a:cubicBezTo>
                  <a:pt x="562" y="535"/>
                  <a:pt x="691" y="596"/>
                  <a:pt x="584" y="552"/>
                </a:cubicBezTo>
                <a:cubicBezTo>
                  <a:pt x="571" y="539"/>
                  <a:pt x="559" y="524"/>
                  <a:pt x="544" y="513"/>
                </a:cubicBezTo>
                <a:cubicBezTo>
                  <a:pt x="508" y="488"/>
                  <a:pt x="508" y="508"/>
                  <a:pt x="481" y="481"/>
                </a:cubicBezTo>
                <a:cubicBezTo>
                  <a:pt x="449" y="449"/>
                  <a:pt x="419" y="419"/>
                  <a:pt x="386" y="387"/>
                </a:cubicBezTo>
                <a:cubicBezTo>
                  <a:pt x="348" y="307"/>
                  <a:pt x="399" y="398"/>
                  <a:pt x="339" y="339"/>
                </a:cubicBezTo>
                <a:cubicBezTo>
                  <a:pt x="324" y="324"/>
                  <a:pt x="322" y="299"/>
                  <a:pt x="307" y="284"/>
                </a:cubicBezTo>
                <a:cubicBezTo>
                  <a:pt x="285" y="262"/>
                  <a:pt x="255" y="239"/>
                  <a:pt x="229" y="221"/>
                </a:cubicBezTo>
                <a:cubicBezTo>
                  <a:pt x="205" y="172"/>
                  <a:pt x="177" y="171"/>
                  <a:pt x="134" y="142"/>
                </a:cubicBezTo>
                <a:cubicBezTo>
                  <a:pt x="116" y="115"/>
                  <a:pt x="97" y="105"/>
                  <a:pt x="71" y="87"/>
                </a:cubicBezTo>
                <a:cubicBezTo>
                  <a:pt x="35" y="14"/>
                  <a:pt x="78" y="87"/>
                  <a:pt x="31" y="40"/>
                </a:cubicBezTo>
                <a:cubicBezTo>
                  <a:pt x="19" y="28"/>
                  <a:pt x="12" y="12"/>
                  <a:pt x="0" y="0"/>
                </a:cubicBezTo>
              </a:path>
            </a:pathLst>
          </a:custGeom>
          <a:noFill/>
          <a:ln w="9525">
            <a:noFill/>
            <a:round/>
            <a:headEnd/>
            <a:tailEnd/>
          </a:ln>
        </p:spPr>
        <p:txBody>
          <a:bodyPr wrap="none" anchor="ctr"/>
          <a:lstStyle/>
          <a:p>
            <a:endParaRPr lang="en-US" sz="1800"/>
          </a:p>
        </p:txBody>
      </p:sp>
      <p:grpSp>
        <p:nvGrpSpPr>
          <p:cNvPr id="6" name="Group 89"/>
          <p:cNvGrpSpPr>
            <a:grpSpLocks/>
          </p:cNvGrpSpPr>
          <p:nvPr/>
        </p:nvGrpSpPr>
        <p:grpSpPr bwMode="auto">
          <a:xfrm>
            <a:off x="3984625" y="3332163"/>
            <a:ext cx="895350" cy="503237"/>
            <a:chOff x="3984625" y="3332163"/>
            <a:chExt cx="895350" cy="503237"/>
          </a:xfrm>
        </p:grpSpPr>
        <p:sp>
          <p:nvSpPr>
            <p:cNvPr id="17480" name="Text Box 55"/>
            <p:cNvSpPr txBox="1">
              <a:spLocks noChangeArrowheads="1"/>
            </p:cNvSpPr>
            <p:nvPr/>
          </p:nvSpPr>
          <p:spPr bwMode="auto">
            <a:xfrm>
              <a:off x="4016375" y="3332163"/>
              <a:ext cx="863600" cy="254000"/>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MoReq2</a:t>
              </a:r>
            </a:p>
          </p:txBody>
        </p:sp>
        <p:sp>
          <p:nvSpPr>
            <p:cNvPr id="17481" name="Text Box 65"/>
            <p:cNvSpPr txBox="1">
              <a:spLocks noChangeArrowheads="1"/>
            </p:cNvSpPr>
            <p:nvPr/>
          </p:nvSpPr>
          <p:spPr bwMode="auto">
            <a:xfrm>
              <a:off x="3984625" y="3581400"/>
              <a:ext cx="863600" cy="254000"/>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DOD V3</a:t>
              </a:r>
            </a:p>
          </p:txBody>
        </p:sp>
      </p:grpSp>
      <p:grpSp>
        <p:nvGrpSpPr>
          <p:cNvPr id="7" name="Group 91"/>
          <p:cNvGrpSpPr>
            <a:grpSpLocks/>
          </p:cNvGrpSpPr>
          <p:nvPr/>
        </p:nvGrpSpPr>
        <p:grpSpPr bwMode="auto">
          <a:xfrm>
            <a:off x="2746375" y="3905250"/>
            <a:ext cx="4362450" cy="1560513"/>
            <a:chOff x="2746375" y="3905250"/>
            <a:chExt cx="4362450" cy="1560513"/>
          </a:xfrm>
        </p:grpSpPr>
        <p:sp>
          <p:nvSpPr>
            <p:cNvPr id="17475" name="Text Box 35"/>
            <p:cNvSpPr txBox="1">
              <a:spLocks noChangeArrowheads="1"/>
            </p:cNvSpPr>
            <p:nvPr/>
          </p:nvSpPr>
          <p:spPr bwMode="auto">
            <a:xfrm>
              <a:off x="3708400" y="3905250"/>
              <a:ext cx="990600" cy="4064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Manage in Place</a:t>
              </a:r>
            </a:p>
          </p:txBody>
        </p:sp>
        <p:sp>
          <p:nvSpPr>
            <p:cNvPr id="17476" name="Text Box 49"/>
            <p:cNvSpPr txBox="1">
              <a:spLocks noChangeArrowheads="1"/>
            </p:cNvSpPr>
            <p:nvPr/>
          </p:nvSpPr>
          <p:spPr bwMode="auto">
            <a:xfrm>
              <a:off x="4067175" y="4618038"/>
              <a:ext cx="762000" cy="4064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Storage Mgmt</a:t>
              </a:r>
            </a:p>
          </p:txBody>
        </p:sp>
        <p:sp>
          <p:nvSpPr>
            <p:cNvPr id="17477" name="Text Box 54"/>
            <p:cNvSpPr txBox="1">
              <a:spLocks noChangeArrowheads="1"/>
            </p:cNvSpPr>
            <p:nvPr/>
          </p:nvSpPr>
          <p:spPr bwMode="auto">
            <a:xfrm>
              <a:off x="2746375" y="5059363"/>
              <a:ext cx="762000" cy="40640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Rights</a:t>
              </a:r>
              <a:br>
                <a:rPr lang="en-GB" sz="1000">
                  <a:latin typeface="Times New Roman" pitchFamily="18" charset="0"/>
                </a:rPr>
              </a:br>
              <a:r>
                <a:rPr lang="en-GB" sz="1000">
                  <a:latin typeface="Times New Roman" pitchFamily="18" charset="0"/>
                </a:rPr>
                <a:t>Mgmt</a:t>
              </a:r>
            </a:p>
          </p:txBody>
        </p:sp>
        <p:sp>
          <p:nvSpPr>
            <p:cNvPr id="17478" name="Text Box 64"/>
            <p:cNvSpPr txBox="1">
              <a:spLocks noChangeArrowheads="1"/>
            </p:cNvSpPr>
            <p:nvPr/>
          </p:nvSpPr>
          <p:spPr bwMode="auto">
            <a:xfrm>
              <a:off x="6172200" y="4421188"/>
              <a:ext cx="936625" cy="40005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Auto-Categorisation</a:t>
              </a:r>
            </a:p>
          </p:txBody>
        </p:sp>
        <p:sp>
          <p:nvSpPr>
            <p:cNvPr id="17479" name="Text Box 40"/>
            <p:cNvSpPr txBox="1">
              <a:spLocks noChangeArrowheads="1"/>
            </p:cNvSpPr>
            <p:nvPr/>
          </p:nvSpPr>
          <p:spPr bwMode="auto">
            <a:xfrm>
              <a:off x="4021138" y="4341813"/>
              <a:ext cx="762000" cy="246062"/>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PRM</a:t>
              </a:r>
            </a:p>
          </p:txBody>
        </p:sp>
      </p:grpSp>
      <p:sp>
        <p:nvSpPr>
          <p:cNvPr id="69" name="Text Box 43"/>
          <p:cNvSpPr txBox="1">
            <a:spLocks noChangeArrowheads="1"/>
          </p:cNvSpPr>
          <p:nvPr/>
        </p:nvSpPr>
        <p:spPr bwMode="auto">
          <a:xfrm>
            <a:off x="6935788" y="3343275"/>
            <a:ext cx="762000" cy="246063"/>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Blog/Wiki</a:t>
            </a:r>
          </a:p>
        </p:txBody>
      </p:sp>
      <p:sp>
        <p:nvSpPr>
          <p:cNvPr id="68" name="Text Box 58"/>
          <p:cNvSpPr txBox="1">
            <a:spLocks noChangeArrowheads="1"/>
          </p:cNvSpPr>
          <p:nvPr/>
        </p:nvSpPr>
        <p:spPr bwMode="auto">
          <a:xfrm>
            <a:off x="4786313" y="2868613"/>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Groove 14</a:t>
            </a:r>
          </a:p>
        </p:txBody>
      </p:sp>
      <p:grpSp>
        <p:nvGrpSpPr>
          <p:cNvPr id="8" name="Group 90"/>
          <p:cNvGrpSpPr>
            <a:grpSpLocks/>
          </p:cNvGrpSpPr>
          <p:nvPr/>
        </p:nvGrpSpPr>
        <p:grpSpPr bwMode="auto">
          <a:xfrm>
            <a:off x="4083050" y="2817813"/>
            <a:ext cx="963613" cy="504825"/>
            <a:chOff x="4083050" y="2817813"/>
            <a:chExt cx="963613" cy="504825"/>
          </a:xfrm>
        </p:grpSpPr>
        <p:sp>
          <p:nvSpPr>
            <p:cNvPr id="17473" name="Text Box 50"/>
            <p:cNvSpPr txBox="1">
              <a:spLocks noChangeArrowheads="1"/>
            </p:cNvSpPr>
            <p:nvPr/>
          </p:nvSpPr>
          <p:spPr bwMode="auto">
            <a:xfrm>
              <a:off x="4284663" y="306863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Office 14</a:t>
              </a:r>
            </a:p>
          </p:txBody>
        </p:sp>
        <p:sp>
          <p:nvSpPr>
            <p:cNvPr id="17474" name="Text Box 58"/>
            <p:cNvSpPr txBox="1">
              <a:spLocks noChangeArrowheads="1"/>
            </p:cNvSpPr>
            <p:nvPr/>
          </p:nvSpPr>
          <p:spPr bwMode="auto">
            <a:xfrm>
              <a:off x="4083050" y="2817813"/>
              <a:ext cx="849313" cy="246062"/>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Exchange 14</a:t>
              </a:r>
            </a:p>
          </p:txBody>
        </p:sp>
      </p:grpSp>
      <p:sp>
        <p:nvSpPr>
          <p:cNvPr id="74" name="Text Box 39"/>
          <p:cNvSpPr txBox="1">
            <a:spLocks noChangeArrowheads="1"/>
          </p:cNvSpPr>
          <p:nvPr/>
        </p:nvSpPr>
        <p:spPr bwMode="auto">
          <a:xfrm>
            <a:off x="4843463" y="4046538"/>
            <a:ext cx="885825" cy="246062"/>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.Net 4 WCF</a:t>
            </a:r>
          </a:p>
        </p:txBody>
      </p:sp>
      <p:sp>
        <p:nvSpPr>
          <p:cNvPr id="75" name="Text Box 39"/>
          <p:cNvSpPr txBox="1">
            <a:spLocks noChangeArrowheads="1"/>
          </p:cNvSpPr>
          <p:nvPr/>
        </p:nvSpPr>
        <p:spPr bwMode="auto">
          <a:xfrm>
            <a:off x="5294313" y="4225925"/>
            <a:ext cx="885825" cy="246063"/>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.Net 4 WF</a:t>
            </a:r>
          </a:p>
        </p:txBody>
      </p:sp>
      <p:sp>
        <p:nvSpPr>
          <p:cNvPr id="70" name="Text Box 39"/>
          <p:cNvSpPr txBox="1">
            <a:spLocks noChangeArrowheads="1"/>
          </p:cNvSpPr>
          <p:nvPr/>
        </p:nvSpPr>
        <p:spPr bwMode="auto">
          <a:xfrm>
            <a:off x="4625975" y="4279900"/>
            <a:ext cx="885825" cy="246063"/>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.Net 4 WPF</a:t>
            </a:r>
          </a:p>
        </p:txBody>
      </p:sp>
      <p:sp>
        <p:nvSpPr>
          <p:cNvPr id="76" name="Text Box 57"/>
          <p:cNvSpPr txBox="1">
            <a:spLocks noChangeArrowheads="1"/>
          </p:cNvSpPr>
          <p:nvPr/>
        </p:nvSpPr>
        <p:spPr bwMode="auto">
          <a:xfrm>
            <a:off x="5413375" y="3781425"/>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InfoCard</a:t>
            </a:r>
          </a:p>
        </p:txBody>
      </p:sp>
      <p:sp>
        <p:nvSpPr>
          <p:cNvPr id="78" name="Text Box 56"/>
          <p:cNvSpPr txBox="1">
            <a:spLocks noChangeArrowheads="1"/>
          </p:cNvSpPr>
          <p:nvPr/>
        </p:nvSpPr>
        <p:spPr bwMode="auto">
          <a:xfrm>
            <a:off x="5491163" y="229393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BitVault</a:t>
            </a:r>
          </a:p>
        </p:txBody>
      </p:sp>
      <p:sp>
        <p:nvSpPr>
          <p:cNvPr id="80" name="Text Box 56"/>
          <p:cNvSpPr txBox="1">
            <a:spLocks noChangeArrowheads="1"/>
          </p:cNvSpPr>
          <p:nvPr/>
        </p:nvSpPr>
        <p:spPr bwMode="auto">
          <a:xfrm>
            <a:off x="6403975" y="2136775"/>
            <a:ext cx="1208088" cy="40005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Disk to Disk Backup</a:t>
            </a:r>
          </a:p>
        </p:txBody>
      </p:sp>
      <p:sp>
        <p:nvSpPr>
          <p:cNvPr id="81" name="Text Box 56"/>
          <p:cNvSpPr txBox="1">
            <a:spLocks noChangeArrowheads="1"/>
          </p:cNvSpPr>
          <p:nvPr/>
        </p:nvSpPr>
        <p:spPr bwMode="auto">
          <a:xfrm>
            <a:off x="4960938" y="3217863"/>
            <a:ext cx="976312" cy="40005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Collaboration Space Mgmt</a:t>
            </a:r>
          </a:p>
        </p:txBody>
      </p:sp>
      <p:sp>
        <p:nvSpPr>
          <p:cNvPr id="82" name="Text Box 56"/>
          <p:cNvSpPr txBox="1">
            <a:spLocks noChangeArrowheads="1"/>
          </p:cNvSpPr>
          <p:nvPr/>
        </p:nvSpPr>
        <p:spPr bwMode="auto">
          <a:xfrm>
            <a:off x="2771775" y="254793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BI Voyage</a:t>
            </a:r>
          </a:p>
        </p:txBody>
      </p:sp>
      <p:sp>
        <p:nvSpPr>
          <p:cNvPr id="83" name="Text Box 56"/>
          <p:cNvSpPr txBox="1">
            <a:spLocks noChangeArrowheads="1"/>
          </p:cNvSpPr>
          <p:nvPr/>
        </p:nvSpPr>
        <p:spPr bwMode="auto">
          <a:xfrm>
            <a:off x="3106738" y="2098675"/>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LOBI</a:t>
            </a:r>
          </a:p>
        </p:txBody>
      </p:sp>
      <p:sp>
        <p:nvSpPr>
          <p:cNvPr id="84" name="Text Box 56"/>
          <p:cNvSpPr txBox="1">
            <a:spLocks noChangeArrowheads="1"/>
          </p:cNvSpPr>
          <p:nvPr/>
        </p:nvSpPr>
        <p:spPr bwMode="auto">
          <a:xfrm>
            <a:off x="6880225" y="2547938"/>
            <a:ext cx="923925" cy="401637"/>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Business Data Catalogue</a:t>
            </a:r>
          </a:p>
        </p:txBody>
      </p:sp>
      <p:grpSp>
        <p:nvGrpSpPr>
          <p:cNvPr id="9" name="Group 78"/>
          <p:cNvGrpSpPr>
            <a:grpSpLocks/>
          </p:cNvGrpSpPr>
          <p:nvPr/>
        </p:nvGrpSpPr>
        <p:grpSpPr bwMode="auto">
          <a:xfrm>
            <a:off x="3198813" y="2881313"/>
            <a:ext cx="2330450" cy="2660650"/>
            <a:chOff x="3198813" y="2881313"/>
            <a:chExt cx="2330450" cy="2660650"/>
          </a:xfrm>
        </p:grpSpPr>
        <p:sp>
          <p:nvSpPr>
            <p:cNvPr id="17468" name="Text Box 36"/>
            <p:cNvSpPr txBox="1">
              <a:spLocks noChangeArrowheads="1"/>
            </p:cNvSpPr>
            <p:nvPr/>
          </p:nvSpPr>
          <p:spPr bwMode="auto">
            <a:xfrm>
              <a:off x="4576763" y="5135563"/>
              <a:ext cx="844550" cy="4064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64 bit computing</a:t>
              </a:r>
            </a:p>
          </p:txBody>
        </p:sp>
        <p:sp>
          <p:nvSpPr>
            <p:cNvPr id="17469" name="Text Box 41"/>
            <p:cNvSpPr txBox="1">
              <a:spLocks noChangeArrowheads="1"/>
            </p:cNvSpPr>
            <p:nvPr/>
          </p:nvSpPr>
          <p:spPr bwMode="auto">
            <a:xfrm>
              <a:off x="4767263" y="4662488"/>
              <a:ext cx="762000" cy="4064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eMail Mgmnt</a:t>
              </a:r>
            </a:p>
          </p:txBody>
        </p:sp>
        <p:sp>
          <p:nvSpPr>
            <p:cNvPr id="17470" name="Text Box 60"/>
            <p:cNvSpPr txBox="1">
              <a:spLocks noChangeArrowheads="1"/>
            </p:cNvSpPr>
            <p:nvPr/>
          </p:nvSpPr>
          <p:spPr bwMode="auto">
            <a:xfrm>
              <a:off x="3244850" y="2881313"/>
              <a:ext cx="863600" cy="4064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Deskapps</a:t>
              </a:r>
              <a:br>
                <a:rPr lang="en-GB" sz="1000">
                  <a:latin typeface="Times New Roman" pitchFamily="18" charset="0"/>
                </a:rPr>
              </a:br>
              <a:r>
                <a:rPr lang="en-GB" sz="1000">
                  <a:latin typeface="Times New Roman" pitchFamily="18" charset="0"/>
                </a:rPr>
                <a:t>Replacement</a:t>
              </a:r>
            </a:p>
          </p:txBody>
        </p:sp>
        <p:sp>
          <p:nvSpPr>
            <p:cNvPr id="17471" name="Text Box 57"/>
            <p:cNvSpPr txBox="1">
              <a:spLocks noChangeArrowheads="1"/>
            </p:cNvSpPr>
            <p:nvPr/>
          </p:nvSpPr>
          <p:spPr bwMode="auto">
            <a:xfrm>
              <a:off x="3198813" y="3227388"/>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WebDAV</a:t>
              </a:r>
            </a:p>
          </p:txBody>
        </p:sp>
        <p:sp>
          <p:nvSpPr>
            <p:cNvPr id="17472" name="Text Box 41"/>
            <p:cNvSpPr txBox="1">
              <a:spLocks noChangeArrowheads="1"/>
            </p:cNvSpPr>
            <p:nvPr/>
          </p:nvSpPr>
          <p:spPr bwMode="auto">
            <a:xfrm>
              <a:off x="3455986" y="3681413"/>
              <a:ext cx="901700" cy="40011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Search Enancements</a:t>
              </a:r>
            </a:p>
          </p:txBody>
        </p:sp>
      </p:grpSp>
      <p:sp>
        <p:nvSpPr>
          <p:cNvPr id="86" name="Text Box 57"/>
          <p:cNvSpPr txBox="1">
            <a:spLocks noChangeArrowheads="1"/>
          </p:cNvSpPr>
          <p:nvPr/>
        </p:nvSpPr>
        <p:spPr bwMode="auto">
          <a:xfrm>
            <a:off x="2533650" y="3381375"/>
            <a:ext cx="762000" cy="2540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Filestream</a:t>
            </a:r>
          </a:p>
        </p:txBody>
      </p:sp>
      <p:sp>
        <p:nvSpPr>
          <p:cNvPr id="88" name="Text Box 43"/>
          <p:cNvSpPr txBox="1">
            <a:spLocks noChangeArrowheads="1"/>
          </p:cNvSpPr>
          <p:nvPr/>
        </p:nvSpPr>
        <p:spPr bwMode="auto">
          <a:xfrm>
            <a:off x="4110038" y="1539875"/>
            <a:ext cx="762000" cy="400050"/>
          </a:xfrm>
          <a:prstGeom prst="rect">
            <a:avLst/>
          </a:prstGeom>
          <a:solidFill>
            <a:srgbClr val="CCFFFF"/>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Mobile Devices</a:t>
            </a:r>
          </a:p>
        </p:txBody>
      </p:sp>
      <p:sp>
        <p:nvSpPr>
          <p:cNvPr id="71" name="Rectangle 70"/>
          <p:cNvSpPr/>
          <p:nvPr/>
        </p:nvSpPr>
        <p:spPr>
          <a:xfrm>
            <a:off x="3192515" y="2718050"/>
            <a:ext cx="2820185" cy="1117350"/>
          </a:xfrm>
          <a:prstGeom prst="rect">
            <a:avLst/>
          </a:prstGeom>
          <a:noFill/>
        </p:spPr>
        <p:txBody>
          <a:bodyPr spcFirstLastPara="1">
            <a:prstTxWarp prst="textArchUp">
              <a:avLst/>
            </a:prstTxWarp>
            <a:spAutoFit/>
          </a:bodyPr>
          <a:lstStyle/>
          <a:p>
            <a:pPr algn="ctr">
              <a:defRPr/>
            </a:pPr>
            <a:r>
              <a:rPr 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Future addressed</a:t>
            </a:r>
          </a:p>
          <a:p>
            <a:pPr algn="ctr">
              <a:defRPr/>
            </a:pPr>
            <a:r>
              <a:rPr 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by strategy</a:t>
            </a:r>
          </a:p>
        </p:txBody>
      </p:sp>
      <p:sp>
        <p:nvSpPr>
          <p:cNvPr id="89" name="Text Box 48"/>
          <p:cNvSpPr txBox="1">
            <a:spLocks noChangeArrowheads="1"/>
          </p:cNvSpPr>
          <p:nvPr/>
        </p:nvSpPr>
        <p:spPr bwMode="auto">
          <a:xfrm>
            <a:off x="2065338" y="2825750"/>
            <a:ext cx="863600" cy="400050"/>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GB" sz="1000">
                <a:latin typeface="Times New Roman" pitchFamily="18" charset="0"/>
              </a:rPr>
              <a:t>Compliance Appliance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7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7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4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471"/>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500"/>
                                  </p:stCondLst>
                                  <p:childTnLst>
                                    <p:set>
                                      <p:cBhvr>
                                        <p:cTn id="35" dur="1" fill="hold">
                                          <p:stCondLst>
                                            <p:cond delay="499"/>
                                          </p:stCondLst>
                                        </p:cTn>
                                        <p:tgtEl>
                                          <p:spTgt spid="18480"/>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500"/>
                                  </p:stCondLst>
                                  <p:childTnLst>
                                    <p:set>
                                      <p:cBhvr>
                                        <p:cTn id="38" dur="1" fill="hold">
                                          <p:stCondLst>
                                            <p:cond delay="499"/>
                                          </p:stCondLst>
                                        </p:cTn>
                                        <p:tgtEl>
                                          <p:spTgt spid="88"/>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500"/>
                                  </p:stCondLst>
                                  <p:childTnLst>
                                    <p:set>
                                      <p:cBhvr>
                                        <p:cTn id="41" dur="1" fill="hold">
                                          <p:stCondLst>
                                            <p:cond delay="499"/>
                                          </p:stCondLst>
                                        </p:cTn>
                                        <p:tgtEl>
                                          <p:spTgt spid="87"/>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500"/>
                                  </p:stCondLst>
                                  <p:childTnLst>
                                    <p:set>
                                      <p:cBhvr>
                                        <p:cTn id="44" dur="1" fill="hold">
                                          <p:stCondLst>
                                            <p:cond delay="499"/>
                                          </p:stCondLst>
                                        </p:cTn>
                                        <p:tgtEl>
                                          <p:spTgt spid="18475"/>
                                        </p:tgtEl>
                                        <p:attrNameLst>
                                          <p:attrName>style.visibility</p:attrName>
                                        </p:attrNameLst>
                                      </p:cBhvr>
                                      <p:to>
                                        <p:strVal val="visible"/>
                                      </p:to>
                                    </p:set>
                                  </p:childTnLst>
                                </p:cTn>
                              </p:par>
                            </p:childTnLst>
                          </p:cTn>
                        </p:par>
                        <p:par>
                          <p:cTn id="45" fill="hold">
                            <p:stCondLst>
                              <p:cond delay="4500"/>
                            </p:stCondLst>
                            <p:childTnLst>
                              <p:par>
                                <p:cTn id="46" presetID="1" presetClass="entr" presetSubtype="0" fill="hold" grpId="0" nodeType="afterEffect">
                                  <p:stCondLst>
                                    <p:cond delay="500"/>
                                  </p:stCondLst>
                                  <p:childTnLst>
                                    <p:set>
                                      <p:cBhvr>
                                        <p:cTn id="47" dur="1" fill="hold">
                                          <p:stCondLst>
                                            <p:cond delay="499"/>
                                          </p:stCondLst>
                                        </p:cTn>
                                        <p:tgtEl>
                                          <p:spTgt spid="68"/>
                                        </p:tgtEl>
                                        <p:attrNameLst>
                                          <p:attrName>style.visibility</p:attrName>
                                        </p:attrNameLst>
                                      </p:cBhvr>
                                      <p:to>
                                        <p:strVal val="visible"/>
                                      </p:to>
                                    </p:set>
                                  </p:childTnLst>
                                </p:cTn>
                              </p:par>
                            </p:childTnLst>
                          </p:cTn>
                        </p:par>
                        <p:par>
                          <p:cTn id="48" fill="hold">
                            <p:stCondLst>
                              <p:cond delay="5500"/>
                            </p:stCondLst>
                            <p:childTnLst>
                              <p:par>
                                <p:cTn id="49" presetID="1" presetClass="entr" presetSubtype="0" fill="hold" grpId="0" nodeType="afterEffect">
                                  <p:stCondLst>
                                    <p:cond delay="500"/>
                                  </p:stCondLst>
                                  <p:childTnLst>
                                    <p:set>
                                      <p:cBhvr>
                                        <p:cTn id="50" dur="1" fill="hold">
                                          <p:stCondLst>
                                            <p:cond delay="499"/>
                                          </p:stCondLst>
                                        </p:cTn>
                                        <p:tgtEl>
                                          <p:spTgt spid="18483"/>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500"/>
                                  </p:stCondLst>
                                  <p:childTnLst>
                                    <p:set>
                                      <p:cBhvr>
                                        <p:cTn id="53" dur="1" fill="hold">
                                          <p:stCondLst>
                                            <p:cond delay="499"/>
                                          </p:stCondLst>
                                        </p:cTn>
                                        <p:tgtEl>
                                          <p:spTgt spid="18484"/>
                                        </p:tgtEl>
                                        <p:attrNameLst>
                                          <p:attrName>style.visibility</p:attrName>
                                        </p:attrNameLst>
                                      </p:cBhvr>
                                      <p:to>
                                        <p:strVal val="visible"/>
                                      </p:to>
                                    </p:set>
                                  </p:childTnLst>
                                </p:cTn>
                              </p:par>
                            </p:childTnLst>
                          </p:cTn>
                        </p:par>
                        <p:par>
                          <p:cTn id="54" fill="hold">
                            <p:stCondLst>
                              <p:cond delay="7500"/>
                            </p:stCondLst>
                            <p:childTnLst>
                              <p:par>
                                <p:cTn id="55" presetID="1" presetClass="entr" presetSubtype="0" fill="hold" grpId="0" nodeType="afterEffect">
                                  <p:stCondLst>
                                    <p:cond delay="500"/>
                                  </p:stCondLst>
                                  <p:childTnLst>
                                    <p:set>
                                      <p:cBhvr>
                                        <p:cTn id="56" dur="1" fill="hold">
                                          <p:stCondLst>
                                            <p:cond delay="499"/>
                                          </p:stCondLst>
                                        </p:cTn>
                                        <p:tgtEl>
                                          <p:spTgt spid="18474"/>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500"/>
                                  </p:stCondLst>
                                  <p:childTnLst>
                                    <p:set>
                                      <p:cBhvr>
                                        <p:cTn id="59" dur="1" fill="hold">
                                          <p:stCondLst>
                                            <p:cond delay="499"/>
                                          </p:stCondLst>
                                        </p:cTn>
                                        <p:tgtEl>
                                          <p:spTgt spid="18485"/>
                                        </p:tgtEl>
                                        <p:attrNameLst>
                                          <p:attrName>style.visibility</p:attrName>
                                        </p:attrNameLst>
                                      </p:cBhvr>
                                      <p:to>
                                        <p:strVal val="visible"/>
                                      </p:to>
                                    </p:set>
                                  </p:childTnLst>
                                </p:cTn>
                              </p:par>
                            </p:childTnLst>
                          </p:cTn>
                        </p:par>
                        <p:par>
                          <p:cTn id="60" fill="hold">
                            <p:stCondLst>
                              <p:cond delay="9500"/>
                            </p:stCondLst>
                            <p:childTnLst>
                              <p:par>
                                <p:cTn id="61" presetID="1" presetClass="entr" presetSubtype="0" fill="hold" grpId="0" nodeType="afterEffect">
                                  <p:stCondLst>
                                    <p:cond delay="500"/>
                                  </p:stCondLst>
                                  <p:childTnLst>
                                    <p:set>
                                      <p:cBhvr>
                                        <p:cTn id="62" dur="1" fill="hold">
                                          <p:stCondLst>
                                            <p:cond delay="499"/>
                                          </p:stCondLst>
                                        </p:cTn>
                                        <p:tgtEl>
                                          <p:spTgt spid="18488"/>
                                        </p:tgtEl>
                                        <p:attrNameLst>
                                          <p:attrName>style.visibility</p:attrName>
                                        </p:attrNameLst>
                                      </p:cBhvr>
                                      <p:to>
                                        <p:strVal val="visible"/>
                                      </p:to>
                                    </p:set>
                                  </p:childTnLst>
                                </p:cTn>
                              </p:par>
                            </p:childTnLst>
                          </p:cTn>
                        </p:par>
                        <p:par>
                          <p:cTn id="63" fill="hold">
                            <p:stCondLst>
                              <p:cond delay="10500"/>
                            </p:stCondLst>
                            <p:childTnLst>
                              <p:par>
                                <p:cTn id="64" presetID="1" presetClass="entr" presetSubtype="0" fill="hold" grpId="0" nodeType="afterEffect">
                                  <p:stCondLst>
                                    <p:cond delay="500"/>
                                  </p:stCondLst>
                                  <p:childTnLst>
                                    <p:set>
                                      <p:cBhvr>
                                        <p:cTn id="65" dur="1" fill="hold">
                                          <p:stCondLst>
                                            <p:cond delay="499"/>
                                          </p:stCondLst>
                                        </p:cTn>
                                        <p:tgtEl>
                                          <p:spTgt spid="18489"/>
                                        </p:tgtEl>
                                        <p:attrNameLst>
                                          <p:attrName>style.visibility</p:attrName>
                                        </p:attrNameLst>
                                      </p:cBhvr>
                                      <p:to>
                                        <p:strVal val="visible"/>
                                      </p:to>
                                    </p:set>
                                  </p:childTnLst>
                                </p:cTn>
                              </p:par>
                            </p:childTnLst>
                          </p:cTn>
                        </p:par>
                        <p:par>
                          <p:cTn id="66" fill="hold">
                            <p:stCondLst>
                              <p:cond delay="11500"/>
                            </p:stCondLst>
                            <p:childTnLst>
                              <p:par>
                                <p:cTn id="67" presetID="1" presetClass="entr" presetSubtype="0" fill="hold" grpId="0" nodeType="afterEffect">
                                  <p:stCondLst>
                                    <p:cond delay="500"/>
                                  </p:stCondLst>
                                  <p:childTnLst>
                                    <p:set>
                                      <p:cBhvr>
                                        <p:cTn id="68" dur="1" fill="hold">
                                          <p:stCondLst>
                                            <p:cond delay="499"/>
                                          </p:stCondLst>
                                        </p:cTn>
                                        <p:tgtEl>
                                          <p:spTgt spid="18490"/>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500"/>
                                  </p:stCondLst>
                                  <p:childTnLst>
                                    <p:set>
                                      <p:cBhvr>
                                        <p:cTn id="71" dur="1" fill="hold">
                                          <p:stCondLst>
                                            <p:cond delay="499"/>
                                          </p:stCondLst>
                                        </p:cTn>
                                        <p:tgtEl>
                                          <p:spTgt spid="18491"/>
                                        </p:tgtEl>
                                        <p:attrNameLst>
                                          <p:attrName>style.visibility</p:attrName>
                                        </p:attrNameLst>
                                      </p:cBhvr>
                                      <p:to>
                                        <p:strVal val="visible"/>
                                      </p:to>
                                    </p:set>
                                  </p:childTnLst>
                                </p:cTn>
                              </p:par>
                            </p:childTnLst>
                          </p:cTn>
                        </p:par>
                        <p:par>
                          <p:cTn id="72" fill="hold">
                            <p:stCondLst>
                              <p:cond delay="13500"/>
                            </p:stCondLst>
                            <p:childTnLst>
                              <p:par>
                                <p:cTn id="73" presetID="1" presetClass="entr" presetSubtype="0" fill="hold" grpId="0" nodeType="afterEffect">
                                  <p:stCondLst>
                                    <p:cond delay="500"/>
                                  </p:stCondLst>
                                  <p:childTnLst>
                                    <p:set>
                                      <p:cBhvr>
                                        <p:cTn id="74" dur="1" fill="hold">
                                          <p:stCondLst>
                                            <p:cond delay="499"/>
                                          </p:stCondLst>
                                        </p:cTn>
                                        <p:tgtEl>
                                          <p:spTgt spid="18493"/>
                                        </p:tgtEl>
                                        <p:attrNameLst>
                                          <p:attrName>style.visibility</p:attrName>
                                        </p:attrNameLst>
                                      </p:cBhvr>
                                      <p:to>
                                        <p:strVal val="visible"/>
                                      </p:to>
                                    </p:set>
                                  </p:childTnLst>
                                </p:cTn>
                              </p:par>
                            </p:childTnLst>
                          </p:cTn>
                        </p:par>
                        <p:par>
                          <p:cTn id="75" fill="hold">
                            <p:stCondLst>
                              <p:cond delay="14500"/>
                            </p:stCondLst>
                            <p:childTnLst>
                              <p:par>
                                <p:cTn id="76" presetID="1" presetClass="entr" presetSubtype="0" fill="hold" grpId="0" nodeType="afterEffect">
                                  <p:stCondLst>
                                    <p:cond delay="500"/>
                                  </p:stCondLst>
                                  <p:childTnLst>
                                    <p:set>
                                      <p:cBhvr>
                                        <p:cTn id="77" dur="1" fill="hold">
                                          <p:stCondLst>
                                            <p:cond delay="499"/>
                                          </p:stCondLst>
                                        </p:cTn>
                                        <p:tgtEl>
                                          <p:spTgt spid="69"/>
                                        </p:tgtEl>
                                        <p:attrNameLst>
                                          <p:attrName>style.visibility</p:attrName>
                                        </p:attrNameLst>
                                      </p:cBhvr>
                                      <p:to>
                                        <p:strVal val="visible"/>
                                      </p:to>
                                    </p:set>
                                  </p:childTnLst>
                                </p:cTn>
                              </p:par>
                            </p:childTnLst>
                          </p:cTn>
                        </p:par>
                        <p:par>
                          <p:cTn id="78" fill="hold">
                            <p:stCondLst>
                              <p:cond delay="15500"/>
                            </p:stCondLst>
                            <p:childTnLst>
                              <p:par>
                                <p:cTn id="79" presetID="1" presetClass="entr" presetSubtype="0" fill="hold" grpId="0" nodeType="afterEffect">
                                  <p:stCondLst>
                                    <p:cond delay="500"/>
                                  </p:stCondLst>
                                  <p:childTnLst>
                                    <p:set>
                                      <p:cBhvr>
                                        <p:cTn id="80" dur="1" fill="hold">
                                          <p:stCondLst>
                                            <p:cond delay="499"/>
                                          </p:stCondLst>
                                        </p:cTn>
                                        <p:tgtEl>
                                          <p:spTgt spid="70"/>
                                        </p:tgtEl>
                                        <p:attrNameLst>
                                          <p:attrName>style.visibility</p:attrName>
                                        </p:attrNameLst>
                                      </p:cBhvr>
                                      <p:to>
                                        <p:strVal val="visible"/>
                                      </p:to>
                                    </p:set>
                                  </p:childTnLst>
                                </p:cTn>
                              </p:par>
                            </p:childTnLst>
                          </p:cTn>
                        </p:par>
                        <p:par>
                          <p:cTn id="81" fill="hold">
                            <p:stCondLst>
                              <p:cond delay="16500"/>
                            </p:stCondLst>
                            <p:childTnLst>
                              <p:par>
                                <p:cTn id="82" presetID="1" presetClass="entr" presetSubtype="0" fill="hold" grpId="0" nodeType="afterEffect">
                                  <p:stCondLst>
                                    <p:cond delay="500"/>
                                  </p:stCondLst>
                                  <p:childTnLst>
                                    <p:set>
                                      <p:cBhvr>
                                        <p:cTn id="83" dur="1" fill="hold">
                                          <p:stCondLst>
                                            <p:cond delay="499"/>
                                          </p:stCondLst>
                                        </p:cTn>
                                        <p:tgtEl>
                                          <p:spTgt spid="74"/>
                                        </p:tgtEl>
                                        <p:attrNameLst>
                                          <p:attrName>style.visibility</p:attrName>
                                        </p:attrNameLst>
                                      </p:cBhvr>
                                      <p:to>
                                        <p:strVal val="visible"/>
                                      </p:to>
                                    </p:set>
                                  </p:childTnLst>
                                </p:cTn>
                              </p:par>
                            </p:childTnLst>
                          </p:cTn>
                        </p:par>
                        <p:par>
                          <p:cTn id="84" fill="hold">
                            <p:stCondLst>
                              <p:cond delay="17500"/>
                            </p:stCondLst>
                            <p:childTnLst>
                              <p:par>
                                <p:cTn id="85" presetID="1" presetClass="entr" presetSubtype="0" fill="hold" grpId="0" nodeType="afterEffect">
                                  <p:stCondLst>
                                    <p:cond delay="500"/>
                                  </p:stCondLst>
                                  <p:childTnLst>
                                    <p:set>
                                      <p:cBhvr>
                                        <p:cTn id="86" dur="1" fill="hold">
                                          <p:stCondLst>
                                            <p:cond delay="499"/>
                                          </p:stCondLst>
                                        </p:cTn>
                                        <p:tgtEl>
                                          <p:spTgt spid="75"/>
                                        </p:tgtEl>
                                        <p:attrNameLst>
                                          <p:attrName>style.visibility</p:attrName>
                                        </p:attrNameLst>
                                      </p:cBhvr>
                                      <p:to>
                                        <p:strVal val="visible"/>
                                      </p:to>
                                    </p:set>
                                  </p:childTnLst>
                                </p:cTn>
                              </p:par>
                            </p:childTnLst>
                          </p:cTn>
                        </p:par>
                        <p:par>
                          <p:cTn id="87" fill="hold">
                            <p:stCondLst>
                              <p:cond delay="18500"/>
                            </p:stCondLst>
                            <p:childTnLst>
                              <p:par>
                                <p:cTn id="88" presetID="1" presetClass="entr" presetSubtype="0" fill="hold" grpId="0" nodeType="afterEffect">
                                  <p:stCondLst>
                                    <p:cond delay="500"/>
                                  </p:stCondLst>
                                  <p:childTnLst>
                                    <p:set>
                                      <p:cBhvr>
                                        <p:cTn id="89" dur="1" fill="hold">
                                          <p:stCondLst>
                                            <p:cond delay="499"/>
                                          </p:stCondLst>
                                        </p:cTn>
                                        <p:tgtEl>
                                          <p:spTgt spid="76"/>
                                        </p:tgtEl>
                                        <p:attrNameLst>
                                          <p:attrName>style.visibility</p:attrName>
                                        </p:attrNameLst>
                                      </p:cBhvr>
                                      <p:to>
                                        <p:strVal val="visible"/>
                                      </p:to>
                                    </p:set>
                                  </p:childTnLst>
                                </p:cTn>
                              </p:par>
                            </p:childTnLst>
                          </p:cTn>
                        </p:par>
                        <p:par>
                          <p:cTn id="90" fill="hold">
                            <p:stCondLst>
                              <p:cond delay="19500"/>
                            </p:stCondLst>
                            <p:childTnLst>
                              <p:par>
                                <p:cTn id="91" presetID="1" presetClass="entr" presetSubtype="0" fill="hold" grpId="0" nodeType="afterEffect">
                                  <p:stCondLst>
                                    <p:cond delay="500"/>
                                  </p:stCondLst>
                                  <p:childTnLst>
                                    <p:set>
                                      <p:cBhvr>
                                        <p:cTn id="92" dur="1" fill="hold">
                                          <p:stCondLst>
                                            <p:cond delay="499"/>
                                          </p:stCondLst>
                                        </p:cTn>
                                        <p:tgtEl>
                                          <p:spTgt spid="78"/>
                                        </p:tgtEl>
                                        <p:attrNameLst>
                                          <p:attrName>style.visibility</p:attrName>
                                        </p:attrNameLst>
                                      </p:cBhvr>
                                      <p:to>
                                        <p:strVal val="visible"/>
                                      </p:to>
                                    </p:set>
                                  </p:childTnLst>
                                </p:cTn>
                              </p:par>
                            </p:childTnLst>
                          </p:cTn>
                        </p:par>
                        <p:par>
                          <p:cTn id="93" fill="hold">
                            <p:stCondLst>
                              <p:cond delay="20500"/>
                            </p:stCondLst>
                            <p:childTnLst>
                              <p:par>
                                <p:cTn id="94" presetID="1" presetClass="entr" presetSubtype="0" fill="hold" grpId="0" nodeType="afterEffect">
                                  <p:stCondLst>
                                    <p:cond delay="500"/>
                                  </p:stCondLst>
                                  <p:childTnLst>
                                    <p:set>
                                      <p:cBhvr>
                                        <p:cTn id="95" dur="1" fill="hold">
                                          <p:stCondLst>
                                            <p:cond delay="499"/>
                                          </p:stCondLst>
                                        </p:cTn>
                                        <p:tgtEl>
                                          <p:spTgt spid="80"/>
                                        </p:tgtEl>
                                        <p:attrNameLst>
                                          <p:attrName>style.visibility</p:attrName>
                                        </p:attrNameLst>
                                      </p:cBhvr>
                                      <p:to>
                                        <p:strVal val="visible"/>
                                      </p:to>
                                    </p:set>
                                  </p:childTnLst>
                                </p:cTn>
                              </p:par>
                            </p:childTnLst>
                          </p:cTn>
                        </p:par>
                        <p:par>
                          <p:cTn id="96" fill="hold">
                            <p:stCondLst>
                              <p:cond delay="21500"/>
                            </p:stCondLst>
                            <p:childTnLst>
                              <p:par>
                                <p:cTn id="97" presetID="1" presetClass="entr" presetSubtype="0" fill="hold" grpId="0" nodeType="afterEffect">
                                  <p:stCondLst>
                                    <p:cond delay="500"/>
                                  </p:stCondLst>
                                  <p:childTnLst>
                                    <p:set>
                                      <p:cBhvr>
                                        <p:cTn id="98" dur="1" fill="hold">
                                          <p:stCondLst>
                                            <p:cond delay="499"/>
                                          </p:stCondLst>
                                        </p:cTn>
                                        <p:tgtEl>
                                          <p:spTgt spid="81"/>
                                        </p:tgtEl>
                                        <p:attrNameLst>
                                          <p:attrName>style.visibility</p:attrName>
                                        </p:attrNameLst>
                                      </p:cBhvr>
                                      <p:to>
                                        <p:strVal val="visible"/>
                                      </p:to>
                                    </p:set>
                                  </p:childTnLst>
                                </p:cTn>
                              </p:par>
                            </p:childTnLst>
                          </p:cTn>
                        </p:par>
                        <p:par>
                          <p:cTn id="99" fill="hold">
                            <p:stCondLst>
                              <p:cond delay="22500"/>
                            </p:stCondLst>
                            <p:childTnLst>
                              <p:par>
                                <p:cTn id="100" presetID="1" presetClass="entr" presetSubtype="0" fill="hold" grpId="0" nodeType="afterEffect">
                                  <p:stCondLst>
                                    <p:cond delay="500"/>
                                  </p:stCondLst>
                                  <p:childTnLst>
                                    <p:set>
                                      <p:cBhvr>
                                        <p:cTn id="101" dur="1" fill="hold">
                                          <p:stCondLst>
                                            <p:cond delay="499"/>
                                          </p:stCondLst>
                                        </p:cTn>
                                        <p:tgtEl>
                                          <p:spTgt spid="82"/>
                                        </p:tgtEl>
                                        <p:attrNameLst>
                                          <p:attrName>style.visibility</p:attrName>
                                        </p:attrNameLst>
                                      </p:cBhvr>
                                      <p:to>
                                        <p:strVal val="visible"/>
                                      </p:to>
                                    </p:set>
                                  </p:childTnLst>
                                </p:cTn>
                              </p:par>
                            </p:childTnLst>
                          </p:cTn>
                        </p:par>
                        <p:par>
                          <p:cTn id="102" fill="hold">
                            <p:stCondLst>
                              <p:cond delay="23500"/>
                            </p:stCondLst>
                            <p:childTnLst>
                              <p:par>
                                <p:cTn id="103" presetID="1" presetClass="entr" presetSubtype="0" fill="hold" grpId="0" nodeType="afterEffect">
                                  <p:stCondLst>
                                    <p:cond delay="500"/>
                                  </p:stCondLst>
                                  <p:childTnLst>
                                    <p:set>
                                      <p:cBhvr>
                                        <p:cTn id="104" dur="1" fill="hold">
                                          <p:stCondLst>
                                            <p:cond delay="499"/>
                                          </p:stCondLst>
                                        </p:cTn>
                                        <p:tgtEl>
                                          <p:spTgt spid="83"/>
                                        </p:tgtEl>
                                        <p:attrNameLst>
                                          <p:attrName>style.visibility</p:attrName>
                                        </p:attrNameLst>
                                      </p:cBhvr>
                                      <p:to>
                                        <p:strVal val="visible"/>
                                      </p:to>
                                    </p:set>
                                  </p:childTnLst>
                                </p:cTn>
                              </p:par>
                            </p:childTnLst>
                          </p:cTn>
                        </p:par>
                        <p:par>
                          <p:cTn id="105" fill="hold">
                            <p:stCondLst>
                              <p:cond delay="24500"/>
                            </p:stCondLst>
                            <p:childTnLst>
                              <p:par>
                                <p:cTn id="106" presetID="1" presetClass="entr" presetSubtype="0" fill="hold" grpId="0" nodeType="afterEffect">
                                  <p:stCondLst>
                                    <p:cond delay="500"/>
                                  </p:stCondLst>
                                  <p:childTnLst>
                                    <p:set>
                                      <p:cBhvr>
                                        <p:cTn id="107" dur="1" fill="hold">
                                          <p:stCondLst>
                                            <p:cond delay="499"/>
                                          </p:stCondLst>
                                        </p:cTn>
                                        <p:tgtEl>
                                          <p:spTgt spid="84"/>
                                        </p:tgtEl>
                                        <p:attrNameLst>
                                          <p:attrName>style.visibility</p:attrName>
                                        </p:attrNameLst>
                                      </p:cBhvr>
                                      <p:to>
                                        <p:strVal val="visible"/>
                                      </p:to>
                                    </p:set>
                                  </p:childTnLst>
                                </p:cTn>
                              </p:par>
                            </p:childTnLst>
                          </p:cTn>
                        </p:par>
                        <p:par>
                          <p:cTn id="108" fill="hold">
                            <p:stCondLst>
                              <p:cond delay="25500"/>
                            </p:stCondLst>
                            <p:childTnLst>
                              <p:par>
                                <p:cTn id="109" presetID="1" presetClass="entr" presetSubtype="0" fill="hold" grpId="0" nodeType="afterEffect">
                                  <p:stCondLst>
                                    <p:cond delay="500"/>
                                  </p:stCondLst>
                                  <p:childTnLst>
                                    <p:set>
                                      <p:cBhvr>
                                        <p:cTn id="110" dur="1" fill="hold">
                                          <p:stCondLst>
                                            <p:cond delay="499"/>
                                          </p:stCondLst>
                                        </p:cTn>
                                        <p:tgtEl>
                                          <p:spTgt spid="86"/>
                                        </p:tgtEl>
                                        <p:attrNameLst>
                                          <p:attrName>style.visibility</p:attrName>
                                        </p:attrNameLst>
                                      </p:cBhvr>
                                      <p:to>
                                        <p:strVal val="visible"/>
                                      </p:to>
                                    </p:set>
                                  </p:childTnLst>
                                </p:cTn>
                              </p:par>
                            </p:childTnLst>
                          </p:cTn>
                        </p:par>
                        <p:par>
                          <p:cTn id="111" fill="hold">
                            <p:stCondLst>
                              <p:cond delay="26500"/>
                            </p:stCondLst>
                            <p:childTnLst>
                              <p:par>
                                <p:cTn id="112" presetID="1" presetClass="entr" presetSubtype="0" fill="hold" grpId="0" nodeType="afterEffect">
                                  <p:stCondLst>
                                    <p:cond delay="500"/>
                                  </p:stCondLst>
                                  <p:childTnLst>
                                    <p:set>
                                      <p:cBhvr>
                                        <p:cTn id="113"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autoUpdateAnimBg="0"/>
      <p:bldP spid="18471" grpId="0" animBg="1" autoUpdateAnimBg="0"/>
      <p:bldP spid="18474" grpId="0" animBg="1" autoUpdateAnimBg="0"/>
      <p:bldP spid="18475" grpId="0" animBg="1" autoUpdateAnimBg="0"/>
      <p:bldP spid="18477" grpId="0" animBg="1" autoUpdateAnimBg="0"/>
      <p:bldP spid="18478" grpId="0" animBg="1" autoUpdateAnimBg="0"/>
      <p:bldP spid="18479" grpId="0" animBg="1" autoUpdateAnimBg="0"/>
      <p:bldP spid="18480" grpId="0" animBg="1" autoUpdateAnimBg="0"/>
      <p:bldP spid="18483" grpId="0" animBg="1" autoUpdateAnimBg="0"/>
      <p:bldP spid="18484" grpId="0" animBg="1" autoUpdateAnimBg="0"/>
      <p:bldP spid="18485" grpId="0" animBg="1" autoUpdateAnimBg="0"/>
      <p:bldP spid="18488" grpId="0" animBg="1" autoUpdateAnimBg="0"/>
      <p:bldP spid="18489" grpId="0" animBg="1" autoUpdateAnimBg="0"/>
      <p:bldP spid="18490" grpId="0" animBg="1" autoUpdateAnimBg="0"/>
      <p:bldP spid="18491" grpId="0" animBg="1" autoUpdateAnimBg="0"/>
      <p:bldP spid="18493" grpId="0" animBg="1" autoUpdateAnimBg="0"/>
      <p:bldP spid="69" grpId="0" animBg="1" autoUpdateAnimBg="0"/>
      <p:bldP spid="68" grpId="0" animBg="1" autoUpdateAnimBg="0"/>
      <p:bldP spid="74" grpId="0" animBg="1" autoUpdateAnimBg="0"/>
      <p:bldP spid="75" grpId="0" animBg="1" autoUpdateAnimBg="0"/>
      <p:bldP spid="70" grpId="0" animBg="1" autoUpdateAnimBg="0"/>
      <p:bldP spid="76" grpId="0" animBg="1" autoUpdateAnimBg="0"/>
      <p:bldP spid="78" grpId="0" animBg="1" autoUpdateAnimBg="0"/>
      <p:bldP spid="80" grpId="0" animBg="1" autoUpdateAnimBg="0"/>
      <p:bldP spid="81" grpId="0" animBg="1" autoUpdateAnimBg="0"/>
      <p:bldP spid="82" grpId="0" animBg="1" autoUpdateAnimBg="0"/>
      <p:bldP spid="83" grpId="0" animBg="1" autoUpdateAnimBg="0"/>
      <p:bldP spid="84" grpId="0" animBg="1" autoUpdateAnimBg="0"/>
      <p:bldP spid="86" grpId="0" animBg="1" autoUpdateAnimBg="0"/>
      <p:bldP spid="88" grpId="0" animBg="1" autoUpdateAnimBg="0"/>
      <p:bldP spid="8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idx="4294967295"/>
          </p:nvPr>
        </p:nvSpPr>
        <p:spPr>
          <a:xfrm>
            <a:off x="550863" y="311150"/>
            <a:ext cx="8229600" cy="857250"/>
          </a:xfrm>
        </p:spPr>
        <p:txBody>
          <a:bodyPr/>
          <a:lstStyle/>
          <a:p>
            <a:pPr eaLnBrk="1" hangingPunct="1">
              <a:defRPr/>
            </a:pPr>
            <a:r>
              <a:rPr lang="en-GB" smtClean="0"/>
              <a:t>SWOT </a:t>
            </a:r>
          </a:p>
        </p:txBody>
      </p:sp>
      <p:cxnSp>
        <p:nvCxnSpPr>
          <p:cNvPr id="4" name="Straight Connector 3"/>
          <p:cNvCxnSpPr/>
          <p:nvPr/>
        </p:nvCxnSpPr>
        <p:spPr>
          <a:xfrm rot="5400000">
            <a:off x="1592262" y="3643313"/>
            <a:ext cx="5726113" cy="158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46063" y="3636963"/>
            <a:ext cx="8643937" cy="158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8437" name="TextBox 7"/>
          <p:cNvSpPr txBox="1">
            <a:spLocks noChangeArrowheads="1"/>
          </p:cNvSpPr>
          <p:nvPr/>
        </p:nvSpPr>
        <p:spPr bwMode="auto">
          <a:xfrm>
            <a:off x="255588" y="1228725"/>
            <a:ext cx="2571750" cy="396875"/>
          </a:xfrm>
          <a:prstGeom prst="rect">
            <a:avLst/>
          </a:prstGeom>
          <a:noFill/>
          <a:ln w="9525">
            <a:noFill/>
            <a:miter lim="800000"/>
            <a:headEnd/>
            <a:tailEnd/>
          </a:ln>
        </p:spPr>
        <p:txBody>
          <a:bodyPr>
            <a:spAutoFit/>
          </a:bodyPr>
          <a:lstStyle/>
          <a:p>
            <a:r>
              <a:rPr lang="en-GB" sz="2000" b="1">
                <a:latin typeface="Calibri" pitchFamily="34" charset="0"/>
              </a:rPr>
              <a:t>Strength</a:t>
            </a:r>
          </a:p>
        </p:txBody>
      </p:sp>
      <p:sp>
        <p:nvSpPr>
          <p:cNvPr id="18438" name="TextBox 8"/>
          <p:cNvSpPr txBox="1">
            <a:spLocks noChangeArrowheads="1"/>
          </p:cNvSpPr>
          <p:nvPr/>
        </p:nvSpPr>
        <p:spPr bwMode="auto">
          <a:xfrm>
            <a:off x="4849813" y="1111250"/>
            <a:ext cx="2571750" cy="396875"/>
          </a:xfrm>
          <a:prstGeom prst="rect">
            <a:avLst/>
          </a:prstGeom>
          <a:noFill/>
          <a:ln w="9525">
            <a:noFill/>
            <a:miter lim="800000"/>
            <a:headEnd/>
            <a:tailEnd/>
          </a:ln>
        </p:spPr>
        <p:txBody>
          <a:bodyPr>
            <a:spAutoFit/>
          </a:bodyPr>
          <a:lstStyle/>
          <a:p>
            <a:r>
              <a:rPr lang="en-GB" sz="2000" b="1">
                <a:latin typeface="Calibri" pitchFamily="34" charset="0"/>
              </a:rPr>
              <a:t>Weakness</a:t>
            </a:r>
          </a:p>
        </p:txBody>
      </p:sp>
      <p:sp>
        <p:nvSpPr>
          <p:cNvPr id="18439" name="TextBox 9"/>
          <p:cNvSpPr txBox="1">
            <a:spLocks noChangeArrowheads="1"/>
          </p:cNvSpPr>
          <p:nvPr/>
        </p:nvSpPr>
        <p:spPr bwMode="auto">
          <a:xfrm>
            <a:off x="214313" y="3567113"/>
            <a:ext cx="2571750" cy="400050"/>
          </a:xfrm>
          <a:prstGeom prst="rect">
            <a:avLst/>
          </a:prstGeom>
          <a:noFill/>
          <a:ln w="9525">
            <a:noFill/>
            <a:miter lim="800000"/>
            <a:headEnd/>
            <a:tailEnd/>
          </a:ln>
        </p:spPr>
        <p:txBody>
          <a:bodyPr>
            <a:spAutoFit/>
          </a:bodyPr>
          <a:lstStyle/>
          <a:p>
            <a:r>
              <a:rPr lang="en-GB" sz="2000" b="1">
                <a:latin typeface="Calibri" pitchFamily="34" charset="0"/>
              </a:rPr>
              <a:t>Opportunity</a:t>
            </a:r>
          </a:p>
        </p:txBody>
      </p:sp>
      <p:sp>
        <p:nvSpPr>
          <p:cNvPr id="18440" name="TextBox 10"/>
          <p:cNvSpPr txBox="1">
            <a:spLocks noChangeArrowheads="1"/>
          </p:cNvSpPr>
          <p:nvPr/>
        </p:nvSpPr>
        <p:spPr bwMode="auto">
          <a:xfrm>
            <a:off x="4714875" y="3567113"/>
            <a:ext cx="2571750" cy="400050"/>
          </a:xfrm>
          <a:prstGeom prst="rect">
            <a:avLst/>
          </a:prstGeom>
          <a:noFill/>
          <a:ln w="9525">
            <a:noFill/>
            <a:miter lim="800000"/>
            <a:headEnd/>
            <a:tailEnd/>
          </a:ln>
        </p:spPr>
        <p:txBody>
          <a:bodyPr>
            <a:spAutoFit/>
          </a:bodyPr>
          <a:lstStyle/>
          <a:p>
            <a:r>
              <a:rPr lang="en-GB" sz="2000" b="1">
                <a:latin typeface="Calibri" pitchFamily="34" charset="0"/>
              </a:rPr>
              <a:t>Threat</a:t>
            </a:r>
          </a:p>
        </p:txBody>
      </p:sp>
      <p:grpSp>
        <p:nvGrpSpPr>
          <p:cNvPr id="2" name="Group 17"/>
          <p:cNvGrpSpPr>
            <a:grpSpLocks/>
          </p:cNvGrpSpPr>
          <p:nvPr/>
        </p:nvGrpSpPr>
        <p:grpSpPr bwMode="auto">
          <a:xfrm>
            <a:off x="214313" y="1468438"/>
            <a:ext cx="8715375" cy="4210050"/>
            <a:chOff x="135" y="925"/>
            <a:chExt cx="5490" cy="2652"/>
          </a:xfrm>
        </p:grpSpPr>
        <p:sp>
          <p:nvSpPr>
            <p:cNvPr id="18444" name="TextBox 11"/>
            <p:cNvSpPr txBox="1">
              <a:spLocks noChangeArrowheads="1"/>
            </p:cNvSpPr>
            <p:nvPr/>
          </p:nvSpPr>
          <p:spPr bwMode="auto">
            <a:xfrm>
              <a:off x="218" y="1003"/>
              <a:ext cx="2610" cy="1442"/>
            </a:xfrm>
            <a:prstGeom prst="rect">
              <a:avLst/>
            </a:prstGeom>
            <a:noFill/>
            <a:ln w="9525">
              <a:noFill/>
              <a:miter lim="800000"/>
              <a:headEnd/>
              <a:tailEnd/>
            </a:ln>
          </p:spPr>
          <p:txBody>
            <a:bodyPr>
              <a:spAutoFit/>
            </a:bodyPr>
            <a:lstStyle/>
            <a:p>
              <a:pPr>
                <a:buFont typeface="Arial" charset="0"/>
                <a:buChar char="•"/>
              </a:pPr>
              <a:r>
                <a:rPr lang="en-GB" sz="1800" dirty="0">
                  <a:latin typeface="Calibri" pitchFamily="34" charset="0"/>
                </a:rPr>
                <a:t> Deep Integration &amp; Alignment with Microsoft</a:t>
              </a:r>
            </a:p>
            <a:p>
              <a:pPr lvl="1">
                <a:buFont typeface="Arial" charset="0"/>
                <a:buChar char="•"/>
              </a:pPr>
              <a:r>
                <a:rPr lang="en-GB" sz="1800" dirty="0" err="1">
                  <a:latin typeface="Calibri" pitchFamily="34" charset="0"/>
                </a:rPr>
                <a:t>Esp</a:t>
              </a:r>
              <a:r>
                <a:rPr lang="en-GB" sz="1800" dirty="0">
                  <a:latin typeface="Calibri" pitchFamily="34" charset="0"/>
                </a:rPr>
                <a:t> Outlook &amp; SharePoint</a:t>
              </a:r>
            </a:p>
            <a:p>
              <a:pPr>
                <a:buFont typeface="Arial" charset="0"/>
                <a:buChar char="•"/>
              </a:pPr>
              <a:r>
                <a:rPr lang="en-GB" sz="1800" dirty="0">
                  <a:latin typeface="Calibri" pitchFamily="34" charset="0"/>
                </a:rPr>
                <a:t> Ease of </a:t>
              </a:r>
              <a:r>
                <a:rPr lang="en-GB" sz="1800" dirty="0" smtClean="0">
                  <a:latin typeface="Calibri" pitchFamily="34" charset="0"/>
                </a:rPr>
                <a:t>Use</a:t>
              </a:r>
              <a:endParaRPr lang="en-GB" sz="1800" dirty="0">
                <a:latin typeface="Calibri" pitchFamily="34" charset="0"/>
              </a:endParaRPr>
            </a:p>
            <a:p>
              <a:pPr>
                <a:buFont typeface="Arial" charset="0"/>
                <a:buChar char="•"/>
              </a:pPr>
              <a:r>
                <a:rPr lang="en-GB" sz="1800" dirty="0">
                  <a:latin typeface="Calibri" pitchFamily="34" charset="0"/>
                </a:rPr>
                <a:t> Unique capabilities:</a:t>
              </a:r>
            </a:p>
            <a:p>
              <a:pPr lvl="1">
                <a:buFont typeface="Arial" charset="0"/>
                <a:buChar char="•"/>
              </a:pPr>
              <a:r>
                <a:rPr lang="en-GB" sz="1800" dirty="0">
                  <a:latin typeface="Calibri" pitchFamily="34" charset="0"/>
                </a:rPr>
                <a:t> (Selective) Replication</a:t>
              </a:r>
            </a:p>
            <a:p>
              <a:pPr lvl="1">
                <a:buFont typeface="Arial" charset="0"/>
                <a:buChar char="•"/>
              </a:pPr>
              <a:r>
                <a:rPr lang="en-GB" sz="1800" dirty="0">
                  <a:latin typeface="Calibri" pitchFamily="34" charset="0"/>
                </a:rPr>
                <a:t> Smart Shortcut</a:t>
              </a:r>
            </a:p>
            <a:p>
              <a:endParaRPr lang="en-GB" sz="1800" dirty="0">
                <a:latin typeface="Calibri" pitchFamily="34" charset="0"/>
              </a:endParaRPr>
            </a:p>
          </p:txBody>
        </p:sp>
        <p:sp>
          <p:nvSpPr>
            <p:cNvPr id="18445" name="TextBox 12"/>
            <p:cNvSpPr txBox="1">
              <a:spLocks noChangeArrowheads="1"/>
            </p:cNvSpPr>
            <p:nvPr/>
          </p:nvSpPr>
          <p:spPr bwMode="auto">
            <a:xfrm>
              <a:off x="135" y="2517"/>
              <a:ext cx="2745" cy="931"/>
            </a:xfrm>
            <a:prstGeom prst="rect">
              <a:avLst/>
            </a:prstGeom>
            <a:noFill/>
            <a:ln w="9525">
              <a:noFill/>
              <a:miter lim="800000"/>
              <a:headEnd/>
              <a:tailEnd/>
            </a:ln>
          </p:spPr>
          <p:txBody>
            <a:bodyPr>
              <a:spAutoFit/>
            </a:bodyPr>
            <a:lstStyle/>
            <a:p>
              <a:pPr>
                <a:buFont typeface="Arial" charset="0"/>
                <a:buChar char="•"/>
              </a:pPr>
              <a:r>
                <a:rPr lang="en-GB" sz="1800" dirty="0">
                  <a:latin typeface="Calibri" pitchFamily="34" charset="0"/>
                </a:rPr>
                <a:t> SharePoint explosion </a:t>
              </a:r>
            </a:p>
            <a:p>
              <a:pPr lvl="1">
                <a:buFont typeface="Arial" charset="0"/>
                <a:buChar char="•"/>
              </a:pPr>
              <a:r>
                <a:rPr lang="en-GB" sz="1800" dirty="0">
                  <a:latin typeface="Calibri" pitchFamily="34" charset="0"/>
                </a:rPr>
                <a:t> RM</a:t>
              </a:r>
            </a:p>
            <a:p>
              <a:pPr lvl="1">
                <a:buFont typeface="Arial" charset="0"/>
                <a:buChar char="•"/>
              </a:pPr>
              <a:r>
                <a:rPr lang="en-GB" sz="1800" dirty="0">
                  <a:latin typeface="Calibri" pitchFamily="34" charset="0"/>
                </a:rPr>
                <a:t> </a:t>
              </a:r>
              <a:r>
                <a:rPr lang="en-GB" sz="1800" dirty="0" smtClean="0">
                  <a:latin typeface="Calibri" pitchFamily="34" charset="0"/>
                </a:rPr>
                <a:t>Enterprise </a:t>
              </a:r>
              <a:r>
                <a:rPr lang="en-GB" sz="1800" dirty="0">
                  <a:latin typeface="Calibri" pitchFamily="34" charset="0"/>
                </a:rPr>
                <a:t>Policy Management</a:t>
              </a:r>
            </a:p>
            <a:p>
              <a:pPr>
                <a:buFont typeface="Arial" charset="0"/>
                <a:buChar char="•"/>
              </a:pPr>
              <a:r>
                <a:rPr lang="en-GB" sz="1800" dirty="0">
                  <a:latin typeface="Calibri" pitchFamily="34" charset="0"/>
                </a:rPr>
                <a:t> </a:t>
              </a:r>
              <a:r>
                <a:rPr lang="en-GB" sz="1800" dirty="0" smtClean="0">
                  <a:latin typeface="Calibri" pitchFamily="34" charset="0"/>
                </a:rPr>
                <a:t> </a:t>
              </a:r>
              <a:r>
                <a:rPr lang="en-GB" sz="1800" dirty="0">
                  <a:latin typeface="Calibri" pitchFamily="34" charset="0"/>
                </a:rPr>
                <a:t>Hosted/</a:t>
              </a:r>
              <a:r>
                <a:rPr lang="en-GB" sz="1800" dirty="0" err="1">
                  <a:latin typeface="Calibri" pitchFamily="34" charset="0"/>
                </a:rPr>
                <a:t>SaaS</a:t>
              </a:r>
              <a:r>
                <a:rPr lang="en-GB" sz="1800" dirty="0">
                  <a:latin typeface="Calibri" pitchFamily="34" charset="0"/>
                </a:rPr>
                <a:t> approach</a:t>
              </a:r>
            </a:p>
            <a:p>
              <a:pPr>
                <a:buFont typeface="Arial" charset="0"/>
                <a:buChar char="•"/>
              </a:pPr>
              <a:r>
                <a:rPr lang="en-GB" sz="1800" dirty="0">
                  <a:latin typeface="Calibri" pitchFamily="34" charset="0"/>
                </a:rPr>
                <a:t> De-regulation</a:t>
              </a:r>
            </a:p>
          </p:txBody>
        </p:sp>
        <p:sp>
          <p:nvSpPr>
            <p:cNvPr id="18446" name="TextBox 13"/>
            <p:cNvSpPr txBox="1">
              <a:spLocks noChangeArrowheads="1"/>
            </p:cNvSpPr>
            <p:nvPr/>
          </p:nvSpPr>
          <p:spPr bwMode="auto">
            <a:xfrm>
              <a:off x="3010" y="925"/>
              <a:ext cx="2610" cy="756"/>
            </a:xfrm>
            <a:prstGeom prst="rect">
              <a:avLst/>
            </a:prstGeom>
            <a:noFill/>
            <a:ln w="9525">
              <a:noFill/>
              <a:miter lim="800000"/>
              <a:headEnd/>
              <a:tailEnd/>
            </a:ln>
          </p:spPr>
          <p:txBody>
            <a:bodyPr>
              <a:spAutoFit/>
            </a:bodyPr>
            <a:lstStyle/>
            <a:p>
              <a:pPr>
                <a:buFont typeface="Arial" charset="0"/>
                <a:buChar char="•"/>
              </a:pPr>
              <a:r>
                <a:rPr lang="en-GB" sz="1800" dirty="0">
                  <a:latin typeface="Calibri" pitchFamily="34" charset="0"/>
                </a:rPr>
                <a:t>  Cycle time (legacy, </a:t>
              </a:r>
              <a:r>
                <a:rPr lang="en-GB" sz="1800" dirty="0" smtClean="0">
                  <a:latin typeface="Calibri" pitchFamily="34" charset="0"/>
                </a:rPr>
                <a:t>complexity)</a:t>
              </a:r>
              <a:endParaRPr lang="en-GB" sz="1800" dirty="0">
                <a:latin typeface="Calibri" pitchFamily="34" charset="0"/>
              </a:endParaRPr>
            </a:p>
            <a:p>
              <a:pPr>
                <a:buFont typeface="Arial" charset="0"/>
                <a:buChar char="•"/>
              </a:pPr>
              <a:r>
                <a:rPr lang="en-GB" sz="1800" dirty="0">
                  <a:latin typeface="Calibri" pitchFamily="34" charset="0"/>
                </a:rPr>
                <a:t> Install/Ease of Deployment</a:t>
              </a:r>
            </a:p>
            <a:p>
              <a:pPr>
                <a:buFont typeface="Arial" charset="0"/>
                <a:buChar char="•"/>
              </a:pPr>
              <a:r>
                <a:rPr lang="en-GB" sz="1800" dirty="0">
                  <a:latin typeface="Calibri" pitchFamily="34" charset="0"/>
                </a:rPr>
                <a:t> Performance &amp; Sizing</a:t>
              </a:r>
            </a:p>
            <a:p>
              <a:pPr>
                <a:buFont typeface="Arial" charset="0"/>
                <a:buChar char="•"/>
              </a:pPr>
              <a:r>
                <a:rPr lang="en-GB" sz="1800" dirty="0">
                  <a:latin typeface="Calibri" pitchFamily="34" charset="0"/>
                </a:rPr>
                <a:t> Inconsistencies across </a:t>
              </a:r>
              <a:r>
                <a:rPr lang="en-GB" sz="1800" dirty="0" smtClean="0">
                  <a:latin typeface="Calibri" pitchFamily="34" charset="0"/>
                </a:rPr>
                <a:t>clients</a:t>
              </a:r>
              <a:endParaRPr lang="en-GB" sz="1800" dirty="0">
                <a:latin typeface="Calibri" pitchFamily="34" charset="0"/>
              </a:endParaRPr>
            </a:p>
          </p:txBody>
        </p:sp>
        <p:sp>
          <p:nvSpPr>
            <p:cNvPr id="18447" name="TextBox 14"/>
            <p:cNvSpPr txBox="1">
              <a:spLocks noChangeArrowheads="1"/>
            </p:cNvSpPr>
            <p:nvPr/>
          </p:nvSpPr>
          <p:spPr bwMode="auto">
            <a:xfrm>
              <a:off x="3015" y="2472"/>
              <a:ext cx="2610" cy="1105"/>
            </a:xfrm>
            <a:prstGeom prst="rect">
              <a:avLst/>
            </a:prstGeom>
            <a:noFill/>
            <a:ln w="9525">
              <a:noFill/>
              <a:miter lim="800000"/>
              <a:headEnd/>
              <a:tailEnd/>
            </a:ln>
          </p:spPr>
          <p:txBody>
            <a:bodyPr>
              <a:spAutoFit/>
            </a:bodyPr>
            <a:lstStyle/>
            <a:p>
              <a:pPr>
                <a:buFont typeface="Arial" charset="0"/>
                <a:buChar char="•"/>
              </a:pPr>
              <a:r>
                <a:rPr lang="en-GB" sz="1800" dirty="0">
                  <a:latin typeface="Calibri" pitchFamily="34" charset="0"/>
                </a:rPr>
                <a:t> </a:t>
              </a:r>
              <a:r>
                <a:rPr lang="en-GB" sz="1800" dirty="0" smtClean="0">
                  <a:latin typeface="Calibri" pitchFamily="34" charset="0"/>
                </a:rPr>
                <a:t>Microsoft </a:t>
              </a:r>
              <a:r>
                <a:rPr lang="en-GB" sz="1800" dirty="0">
                  <a:latin typeface="Calibri" pitchFamily="34" charset="0"/>
                </a:rPr>
                <a:t>growing into </a:t>
              </a:r>
              <a:r>
                <a:rPr lang="en-GB" sz="1800" dirty="0" smtClean="0">
                  <a:latin typeface="Calibri" pitchFamily="34" charset="0"/>
                </a:rPr>
                <a:t>our space</a:t>
              </a:r>
              <a:endParaRPr lang="en-GB" sz="1800" dirty="0">
                <a:latin typeface="Calibri" pitchFamily="34" charset="0"/>
              </a:endParaRPr>
            </a:p>
            <a:p>
              <a:pPr lvl="1">
                <a:buFont typeface="Arial" charset="0"/>
                <a:buChar char="•"/>
              </a:pPr>
              <a:r>
                <a:rPr lang="en-GB" sz="1800" dirty="0">
                  <a:latin typeface="Calibri" pitchFamily="34" charset="0"/>
                </a:rPr>
                <a:t> Technical </a:t>
              </a:r>
            </a:p>
            <a:p>
              <a:pPr lvl="1">
                <a:buFont typeface="Arial" charset="0"/>
                <a:buChar char="•"/>
              </a:pPr>
              <a:r>
                <a:rPr lang="en-GB" sz="1800" dirty="0">
                  <a:latin typeface="Calibri" pitchFamily="34" charset="0"/>
                </a:rPr>
                <a:t> Sales engagement</a:t>
              </a:r>
            </a:p>
            <a:p>
              <a:pPr>
                <a:buFont typeface="Arial" charset="0"/>
                <a:buChar char="•"/>
              </a:pPr>
              <a:r>
                <a:rPr lang="en-GB" sz="1800" dirty="0">
                  <a:latin typeface="Calibri" pitchFamily="34" charset="0"/>
                </a:rPr>
                <a:t> Competitors achieving comparable levels of integration (SharePoint…) because they’re making it easier</a:t>
              </a:r>
            </a:p>
          </p:txBody>
        </p:sp>
      </p:grpSp>
      <p:sp>
        <p:nvSpPr>
          <p:cNvPr id="216079" name="AutoShape 15"/>
          <p:cNvSpPr>
            <a:spLocks noChangeArrowheads="1"/>
          </p:cNvSpPr>
          <p:nvPr/>
        </p:nvSpPr>
        <p:spPr bwMode="auto">
          <a:xfrm rot="-5400000">
            <a:off x="3345657" y="2247106"/>
            <a:ext cx="2216150" cy="481013"/>
          </a:xfrm>
          <a:prstGeom prst="rightArrow">
            <a:avLst>
              <a:gd name="adj1" fmla="val 50000"/>
              <a:gd name="adj2" fmla="val 115181"/>
            </a:avLst>
          </a:prstGeom>
          <a:solidFill>
            <a:schemeClr val="accent1"/>
          </a:solidFill>
          <a:ln w="9525">
            <a:solidFill>
              <a:schemeClr val="tx1"/>
            </a:solidFill>
            <a:miter lim="800000"/>
            <a:headEnd/>
            <a:tailEnd/>
          </a:ln>
        </p:spPr>
        <p:txBody>
          <a:bodyPr wrap="none" anchor="ctr"/>
          <a:lstStyle/>
          <a:p>
            <a:pPr algn="ctr"/>
            <a:r>
              <a:rPr lang="en-GB" b="1"/>
              <a:t>Internal</a:t>
            </a:r>
          </a:p>
        </p:txBody>
      </p:sp>
      <p:sp>
        <p:nvSpPr>
          <p:cNvPr id="216080" name="AutoShape 16"/>
          <p:cNvSpPr>
            <a:spLocks noChangeArrowheads="1"/>
          </p:cNvSpPr>
          <p:nvPr/>
        </p:nvSpPr>
        <p:spPr bwMode="auto">
          <a:xfrm rot="5400000">
            <a:off x="3345657" y="4625181"/>
            <a:ext cx="2216150" cy="481013"/>
          </a:xfrm>
          <a:prstGeom prst="rightArrow">
            <a:avLst>
              <a:gd name="adj1" fmla="val 50000"/>
              <a:gd name="adj2" fmla="val 115181"/>
            </a:avLst>
          </a:prstGeom>
          <a:solidFill>
            <a:schemeClr val="accent1"/>
          </a:solidFill>
          <a:ln w="9525">
            <a:solidFill>
              <a:schemeClr val="tx1"/>
            </a:solidFill>
            <a:miter lim="800000"/>
            <a:headEnd/>
            <a:tailEnd/>
          </a:ln>
        </p:spPr>
        <p:txBody>
          <a:bodyPr wrap="none" anchor="ctr"/>
          <a:lstStyle/>
          <a:p>
            <a:pPr algn="ctr"/>
            <a:r>
              <a:rPr lang="en-GB" b="1"/>
              <a:t>External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6079"/>
                                        </p:tgtEl>
                                        <p:attrNameLst>
                                          <p:attrName>style.visibility</p:attrName>
                                        </p:attrNameLst>
                                      </p:cBhvr>
                                      <p:to>
                                        <p:strVal val="visible"/>
                                      </p:to>
                                    </p:set>
                                    <p:animEffect transition="in" filter="wipe(down)">
                                      <p:cBhvr>
                                        <p:cTn id="7" dur="2000"/>
                                        <p:tgtEl>
                                          <p:spTgt spid="2160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6080"/>
                                        </p:tgtEl>
                                        <p:attrNameLst>
                                          <p:attrName>style.visibility</p:attrName>
                                        </p:attrNameLst>
                                      </p:cBhvr>
                                      <p:to>
                                        <p:strVal val="visible"/>
                                      </p:to>
                                    </p:set>
                                    <p:animEffect transition="in" filter="wipe(up)">
                                      <p:cBhvr>
                                        <p:cTn id="12" dur="2000"/>
                                        <p:tgtEl>
                                          <p:spTgt spid="2160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9" grpId="0" animBg="1"/>
      <p:bldP spid="2160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875088" y="3898900"/>
            <a:ext cx="3417887" cy="1581150"/>
            <a:chOff x="2441" y="2456"/>
            <a:chExt cx="2153" cy="996"/>
          </a:xfrm>
        </p:grpSpPr>
        <p:sp>
          <p:nvSpPr>
            <p:cNvPr id="19484" name="Oval 27"/>
            <p:cNvSpPr>
              <a:spLocks noChangeArrowheads="1"/>
            </p:cNvSpPr>
            <p:nvPr/>
          </p:nvSpPr>
          <p:spPr bwMode="auto">
            <a:xfrm rot="-2553319">
              <a:off x="2441" y="2456"/>
              <a:ext cx="2153" cy="996"/>
            </a:xfrm>
            <a:prstGeom prst="ellipse">
              <a:avLst/>
            </a:prstGeom>
            <a:solidFill>
              <a:srgbClr val="C0C0C0"/>
            </a:solidFill>
            <a:ln w="9525">
              <a:solidFill>
                <a:schemeClr val="tx1"/>
              </a:solidFill>
              <a:round/>
              <a:headEnd/>
              <a:tailEnd/>
            </a:ln>
          </p:spPr>
          <p:txBody>
            <a:bodyPr wrap="none" anchor="ctr"/>
            <a:lstStyle/>
            <a:p>
              <a:endParaRPr lang="en-US"/>
            </a:p>
          </p:txBody>
        </p:sp>
        <p:pic>
          <p:nvPicPr>
            <p:cNvPr id="19485" name="Picture 28" descr="MCj02386410000[1]"/>
            <p:cNvPicPr>
              <a:picLocks noChangeAspect="1" noChangeArrowheads="1"/>
            </p:cNvPicPr>
            <p:nvPr/>
          </p:nvPicPr>
          <p:blipFill>
            <a:blip r:embed="rId2"/>
            <a:srcRect/>
            <a:stretch>
              <a:fillRect/>
            </a:stretch>
          </p:blipFill>
          <p:spPr bwMode="auto">
            <a:xfrm>
              <a:off x="3324" y="2479"/>
              <a:ext cx="785" cy="551"/>
            </a:xfrm>
            <a:prstGeom prst="rect">
              <a:avLst/>
            </a:prstGeom>
            <a:solidFill>
              <a:srgbClr val="C0C0C0"/>
            </a:solidFill>
            <a:ln w="9525">
              <a:noFill/>
              <a:miter lim="800000"/>
              <a:headEnd/>
              <a:tailEnd/>
            </a:ln>
          </p:spPr>
        </p:pic>
      </p:grpSp>
      <p:sp>
        <p:nvSpPr>
          <p:cNvPr id="217090" name="Rectangle 2"/>
          <p:cNvSpPr>
            <a:spLocks noGrp="1" noChangeArrowheads="1"/>
          </p:cNvSpPr>
          <p:nvPr>
            <p:ph type="title"/>
          </p:nvPr>
        </p:nvSpPr>
        <p:spPr>
          <a:xfrm>
            <a:off x="355600" y="417513"/>
            <a:ext cx="8323263" cy="565150"/>
          </a:xfrm>
        </p:spPr>
        <p:txBody>
          <a:bodyPr/>
          <a:lstStyle/>
          <a:p>
            <a:pPr eaLnBrk="1" hangingPunct="1">
              <a:defRPr/>
            </a:pPr>
            <a:r>
              <a:rPr lang="en-GB" sz="3800" smtClean="0"/>
              <a:t>Differentiation for higher market share</a:t>
            </a:r>
          </a:p>
        </p:txBody>
      </p:sp>
      <p:grpSp>
        <p:nvGrpSpPr>
          <p:cNvPr id="19460" name="Group 17"/>
          <p:cNvGrpSpPr>
            <a:grpSpLocks/>
          </p:cNvGrpSpPr>
          <p:nvPr/>
        </p:nvGrpSpPr>
        <p:grpSpPr bwMode="auto">
          <a:xfrm>
            <a:off x="2465388" y="1804988"/>
            <a:ext cx="3914775" cy="3625850"/>
            <a:chOff x="1391" y="1108"/>
            <a:chExt cx="2466" cy="2284"/>
          </a:xfrm>
        </p:grpSpPr>
        <p:sp>
          <p:nvSpPr>
            <p:cNvPr id="19480" name="Line 4"/>
            <p:cNvSpPr>
              <a:spLocks noChangeShapeType="1"/>
            </p:cNvSpPr>
            <p:nvPr/>
          </p:nvSpPr>
          <p:spPr bwMode="auto">
            <a:xfrm>
              <a:off x="2622" y="1108"/>
              <a:ext cx="0" cy="2284"/>
            </a:xfrm>
            <a:prstGeom prst="line">
              <a:avLst/>
            </a:prstGeom>
            <a:noFill/>
            <a:ln w="25400">
              <a:solidFill>
                <a:schemeClr val="tx1"/>
              </a:solidFill>
              <a:round/>
              <a:headEnd type="triangle" w="lg" len="lg"/>
              <a:tailEnd type="triangle" w="lg" len="lg"/>
            </a:ln>
          </p:spPr>
          <p:txBody>
            <a:bodyPr/>
            <a:lstStyle/>
            <a:p>
              <a:endParaRPr lang="en-GB"/>
            </a:p>
          </p:txBody>
        </p:sp>
        <p:sp>
          <p:nvSpPr>
            <p:cNvPr id="19481" name="Line 5"/>
            <p:cNvSpPr>
              <a:spLocks noChangeShapeType="1"/>
            </p:cNvSpPr>
            <p:nvPr/>
          </p:nvSpPr>
          <p:spPr bwMode="auto">
            <a:xfrm flipH="1" flipV="1">
              <a:off x="1391" y="2210"/>
              <a:ext cx="2466" cy="1"/>
            </a:xfrm>
            <a:prstGeom prst="line">
              <a:avLst/>
            </a:prstGeom>
            <a:noFill/>
            <a:ln w="25400">
              <a:solidFill>
                <a:schemeClr val="tx1"/>
              </a:solidFill>
              <a:round/>
              <a:headEnd type="triangle" w="lg" len="lg"/>
              <a:tailEnd type="triangle" w="lg" len="lg"/>
            </a:ln>
          </p:spPr>
          <p:txBody>
            <a:bodyPr/>
            <a:lstStyle/>
            <a:p>
              <a:endParaRPr lang="en-GB"/>
            </a:p>
          </p:txBody>
        </p:sp>
        <p:sp>
          <p:nvSpPr>
            <p:cNvPr id="19482" name="Line 6"/>
            <p:cNvSpPr>
              <a:spLocks noChangeShapeType="1"/>
            </p:cNvSpPr>
            <p:nvPr/>
          </p:nvSpPr>
          <p:spPr bwMode="auto">
            <a:xfrm>
              <a:off x="1782" y="1405"/>
              <a:ext cx="1747" cy="1683"/>
            </a:xfrm>
            <a:prstGeom prst="line">
              <a:avLst/>
            </a:prstGeom>
            <a:noFill/>
            <a:ln w="25400">
              <a:solidFill>
                <a:schemeClr val="tx1"/>
              </a:solidFill>
              <a:round/>
              <a:headEnd type="triangle" w="lg" len="lg"/>
              <a:tailEnd type="triangle" w="lg" len="lg"/>
            </a:ln>
          </p:spPr>
          <p:txBody>
            <a:bodyPr/>
            <a:lstStyle/>
            <a:p>
              <a:endParaRPr lang="en-GB"/>
            </a:p>
          </p:txBody>
        </p:sp>
        <p:sp>
          <p:nvSpPr>
            <p:cNvPr id="19483" name="Line 8"/>
            <p:cNvSpPr>
              <a:spLocks noChangeShapeType="1"/>
            </p:cNvSpPr>
            <p:nvPr/>
          </p:nvSpPr>
          <p:spPr bwMode="auto">
            <a:xfrm flipH="1">
              <a:off x="1782" y="1357"/>
              <a:ext cx="1621" cy="1786"/>
            </a:xfrm>
            <a:prstGeom prst="line">
              <a:avLst/>
            </a:prstGeom>
            <a:noFill/>
            <a:ln w="25400">
              <a:solidFill>
                <a:schemeClr val="tx1"/>
              </a:solidFill>
              <a:round/>
              <a:headEnd type="triangle" w="lg" len="lg"/>
              <a:tailEnd type="triangle" w="lg" len="lg"/>
            </a:ln>
          </p:spPr>
          <p:txBody>
            <a:bodyPr/>
            <a:lstStyle/>
            <a:p>
              <a:endParaRPr lang="en-GB"/>
            </a:p>
          </p:txBody>
        </p:sp>
      </p:grpSp>
      <p:grpSp>
        <p:nvGrpSpPr>
          <p:cNvPr id="19461" name="Group 35"/>
          <p:cNvGrpSpPr>
            <a:grpSpLocks/>
          </p:cNvGrpSpPr>
          <p:nvPr/>
        </p:nvGrpSpPr>
        <p:grpSpPr bwMode="auto">
          <a:xfrm>
            <a:off x="488950" y="1728788"/>
            <a:ext cx="6748463" cy="4764087"/>
            <a:chOff x="308" y="1060"/>
            <a:chExt cx="4251" cy="3001"/>
          </a:xfrm>
        </p:grpSpPr>
        <p:grpSp>
          <p:nvGrpSpPr>
            <p:cNvPr id="19470" name="Group 33"/>
            <p:cNvGrpSpPr>
              <a:grpSpLocks/>
            </p:cNvGrpSpPr>
            <p:nvPr/>
          </p:nvGrpSpPr>
          <p:grpSpPr bwMode="auto">
            <a:xfrm>
              <a:off x="971" y="3796"/>
              <a:ext cx="3588" cy="265"/>
              <a:chOff x="971" y="3796"/>
              <a:chExt cx="3588" cy="265"/>
            </a:xfrm>
          </p:grpSpPr>
          <p:sp>
            <p:nvSpPr>
              <p:cNvPr id="19476" name="Line 9"/>
              <p:cNvSpPr>
                <a:spLocks noChangeShapeType="1"/>
              </p:cNvSpPr>
              <p:nvPr/>
            </p:nvSpPr>
            <p:spPr bwMode="auto">
              <a:xfrm>
                <a:off x="971" y="3798"/>
                <a:ext cx="3588" cy="0"/>
              </a:xfrm>
              <a:prstGeom prst="line">
                <a:avLst/>
              </a:prstGeom>
              <a:noFill/>
              <a:ln w="9525">
                <a:solidFill>
                  <a:schemeClr val="tx1"/>
                </a:solidFill>
                <a:round/>
                <a:headEnd/>
                <a:tailEnd type="triangle" w="med" len="med"/>
              </a:ln>
            </p:spPr>
            <p:txBody>
              <a:bodyPr/>
              <a:lstStyle/>
              <a:p>
                <a:endParaRPr lang="en-GB"/>
              </a:p>
            </p:txBody>
          </p:sp>
          <p:sp>
            <p:nvSpPr>
              <p:cNvPr id="19477" name="Text Box 10"/>
              <p:cNvSpPr txBox="1">
                <a:spLocks noChangeArrowheads="1"/>
              </p:cNvSpPr>
              <p:nvPr/>
            </p:nvSpPr>
            <p:spPr bwMode="auto">
              <a:xfrm>
                <a:off x="2388" y="3849"/>
                <a:ext cx="407" cy="212"/>
              </a:xfrm>
              <a:prstGeom prst="rect">
                <a:avLst/>
              </a:prstGeom>
              <a:noFill/>
              <a:ln w="9525">
                <a:noFill/>
                <a:miter lim="800000"/>
                <a:headEnd/>
                <a:tailEnd/>
              </a:ln>
            </p:spPr>
            <p:txBody>
              <a:bodyPr wrap="none">
                <a:spAutoFit/>
              </a:bodyPr>
              <a:lstStyle/>
              <a:p>
                <a:r>
                  <a:rPr lang="en-GB"/>
                  <a:t>Price</a:t>
                </a:r>
              </a:p>
            </p:txBody>
          </p:sp>
          <p:sp>
            <p:nvSpPr>
              <p:cNvPr id="19478" name="Text Box 11"/>
              <p:cNvSpPr txBox="1">
                <a:spLocks noChangeArrowheads="1"/>
              </p:cNvSpPr>
              <p:nvPr/>
            </p:nvSpPr>
            <p:spPr bwMode="auto">
              <a:xfrm>
                <a:off x="1005" y="3802"/>
                <a:ext cx="542" cy="212"/>
              </a:xfrm>
              <a:prstGeom prst="rect">
                <a:avLst/>
              </a:prstGeom>
              <a:noFill/>
              <a:ln w="9525">
                <a:noFill/>
                <a:miter lim="800000"/>
                <a:headEnd/>
                <a:tailEnd/>
              </a:ln>
            </p:spPr>
            <p:txBody>
              <a:bodyPr>
                <a:spAutoFit/>
              </a:bodyPr>
              <a:lstStyle/>
              <a:p>
                <a:pPr>
                  <a:spcBef>
                    <a:spcPct val="50000"/>
                  </a:spcBef>
                </a:pPr>
                <a:r>
                  <a:rPr lang="en-GB"/>
                  <a:t>Low</a:t>
                </a:r>
              </a:p>
            </p:txBody>
          </p:sp>
          <p:sp>
            <p:nvSpPr>
              <p:cNvPr id="19479" name="Text Box 12"/>
              <p:cNvSpPr txBox="1">
                <a:spLocks noChangeArrowheads="1"/>
              </p:cNvSpPr>
              <p:nvPr/>
            </p:nvSpPr>
            <p:spPr bwMode="auto">
              <a:xfrm>
                <a:off x="3903" y="3796"/>
                <a:ext cx="542" cy="212"/>
              </a:xfrm>
              <a:prstGeom prst="rect">
                <a:avLst/>
              </a:prstGeom>
              <a:noFill/>
              <a:ln w="9525">
                <a:noFill/>
                <a:miter lim="800000"/>
                <a:headEnd/>
                <a:tailEnd/>
              </a:ln>
            </p:spPr>
            <p:txBody>
              <a:bodyPr>
                <a:spAutoFit/>
              </a:bodyPr>
              <a:lstStyle/>
              <a:p>
                <a:pPr>
                  <a:spcBef>
                    <a:spcPct val="50000"/>
                  </a:spcBef>
                </a:pPr>
                <a:r>
                  <a:rPr lang="en-GB"/>
                  <a:t>High</a:t>
                </a:r>
              </a:p>
            </p:txBody>
          </p:sp>
        </p:grpSp>
        <p:grpSp>
          <p:nvGrpSpPr>
            <p:cNvPr id="19471" name="Group 34"/>
            <p:cNvGrpSpPr>
              <a:grpSpLocks/>
            </p:cNvGrpSpPr>
            <p:nvPr/>
          </p:nvGrpSpPr>
          <p:grpSpPr bwMode="auto">
            <a:xfrm>
              <a:off x="308" y="1060"/>
              <a:ext cx="873" cy="2743"/>
              <a:chOff x="308" y="1060"/>
              <a:chExt cx="873" cy="2743"/>
            </a:xfrm>
          </p:grpSpPr>
          <p:sp>
            <p:nvSpPr>
              <p:cNvPr id="19472" name="Line 13"/>
              <p:cNvSpPr>
                <a:spLocks noChangeShapeType="1"/>
              </p:cNvSpPr>
              <p:nvPr/>
            </p:nvSpPr>
            <p:spPr bwMode="auto">
              <a:xfrm flipH="1" flipV="1">
                <a:off x="971" y="1060"/>
                <a:ext cx="5" cy="2743"/>
              </a:xfrm>
              <a:prstGeom prst="line">
                <a:avLst/>
              </a:prstGeom>
              <a:noFill/>
              <a:ln w="9525">
                <a:solidFill>
                  <a:schemeClr val="tx1"/>
                </a:solidFill>
                <a:round/>
                <a:headEnd/>
                <a:tailEnd type="triangle" w="med" len="med"/>
              </a:ln>
            </p:spPr>
            <p:txBody>
              <a:bodyPr/>
              <a:lstStyle/>
              <a:p>
                <a:endParaRPr lang="en-GB"/>
              </a:p>
            </p:txBody>
          </p:sp>
          <p:sp>
            <p:nvSpPr>
              <p:cNvPr id="19473" name="Text Box 14"/>
              <p:cNvSpPr txBox="1">
                <a:spLocks noChangeArrowheads="1"/>
              </p:cNvSpPr>
              <p:nvPr/>
            </p:nvSpPr>
            <p:spPr bwMode="auto">
              <a:xfrm>
                <a:off x="639" y="3484"/>
                <a:ext cx="542" cy="212"/>
              </a:xfrm>
              <a:prstGeom prst="rect">
                <a:avLst/>
              </a:prstGeom>
              <a:noFill/>
              <a:ln w="9525">
                <a:noFill/>
                <a:miter lim="800000"/>
                <a:headEnd/>
                <a:tailEnd/>
              </a:ln>
            </p:spPr>
            <p:txBody>
              <a:bodyPr>
                <a:spAutoFit/>
              </a:bodyPr>
              <a:lstStyle/>
              <a:p>
                <a:pPr>
                  <a:spcBef>
                    <a:spcPct val="50000"/>
                  </a:spcBef>
                </a:pPr>
                <a:r>
                  <a:rPr lang="en-GB"/>
                  <a:t>Low</a:t>
                </a:r>
              </a:p>
            </p:txBody>
          </p:sp>
          <p:sp>
            <p:nvSpPr>
              <p:cNvPr id="19474" name="Text Box 15"/>
              <p:cNvSpPr txBox="1">
                <a:spLocks noChangeArrowheads="1"/>
              </p:cNvSpPr>
              <p:nvPr/>
            </p:nvSpPr>
            <p:spPr bwMode="auto">
              <a:xfrm>
                <a:off x="587" y="1150"/>
                <a:ext cx="542" cy="212"/>
              </a:xfrm>
              <a:prstGeom prst="rect">
                <a:avLst/>
              </a:prstGeom>
              <a:noFill/>
              <a:ln w="9525">
                <a:noFill/>
                <a:miter lim="800000"/>
                <a:headEnd/>
                <a:tailEnd/>
              </a:ln>
            </p:spPr>
            <p:txBody>
              <a:bodyPr>
                <a:spAutoFit/>
              </a:bodyPr>
              <a:lstStyle/>
              <a:p>
                <a:pPr>
                  <a:spcBef>
                    <a:spcPct val="50000"/>
                  </a:spcBef>
                </a:pPr>
                <a:r>
                  <a:rPr lang="en-GB"/>
                  <a:t>High</a:t>
                </a:r>
              </a:p>
            </p:txBody>
          </p:sp>
          <p:sp>
            <p:nvSpPr>
              <p:cNvPr id="19475" name="Text Box 16"/>
              <p:cNvSpPr txBox="1">
                <a:spLocks noChangeArrowheads="1"/>
              </p:cNvSpPr>
              <p:nvPr/>
            </p:nvSpPr>
            <p:spPr bwMode="auto">
              <a:xfrm>
                <a:off x="308" y="2106"/>
                <a:ext cx="684" cy="520"/>
              </a:xfrm>
              <a:prstGeom prst="rect">
                <a:avLst/>
              </a:prstGeom>
              <a:noFill/>
              <a:ln w="9525">
                <a:noFill/>
                <a:miter lim="800000"/>
                <a:headEnd/>
                <a:tailEnd/>
              </a:ln>
            </p:spPr>
            <p:txBody>
              <a:bodyPr wrap="none">
                <a:spAutoFit/>
              </a:bodyPr>
              <a:lstStyle/>
              <a:p>
                <a:pPr algn="ctr"/>
                <a:r>
                  <a:rPr lang="en-GB"/>
                  <a:t>Perceived</a:t>
                </a:r>
                <a:br>
                  <a:rPr lang="en-GB"/>
                </a:br>
                <a:r>
                  <a:rPr lang="en-GB"/>
                  <a:t>Added</a:t>
                </a:r>
                <a:br>
                  <a:rPr lang="en-GB"/>
                </a:br>
                <a:r>
                  <a:rPr lang="en-GB"/>
                  <a:t>Value</a:t>
                </a:r>
              </a:p>
            </p:txBody>
          </p:sp>
        </p:grpSp>
      </p:grpSp>
      <p:sp>
        <p:nvSpPr>
          <p:cNvPr id="19462" name="Text Box 18"/>
          <p:cNvSpPr txBox="1">
            <a:spLocks noChangeArrowheads="1"/>
          </p:cNvSpPr>
          <p:nvPr/>
        </p:nvSpPr>
        <p:spPr bwMode="auto">
          <a:xfrm>
            <a:off x="5711825" y="1846263"/>
            <a:ext cx="2271713" cy="336550"/>
          </a:xfrm>
          <a:prstGeom prst="rect">
            <a:avLst/>
          </a:prstGeom>
          <a:noFill/>
          <a:ln w="9525">
            <a:noFill/>
            <a:miter lim="800000"/>
            <a:headEnd/>
            <a:tailEnd/>
          </a:ln>
        </p:spPr>
        <p:txBody>
          <a:bodyPr wrap="none">
            <a:spAutoFit/>
          </a:bodyPr>
          <a:lstStyle/>
          <a:p>
            <a:r>
              <a:rPr lang="en-GB"/>
              <a:t>Focused Differentiation</a:t>
            </a:r>
          </a:p>
        </p:txBody>
      </p:sp>
      <p:sp>
        <p:nvSpPr>
          <p:cNvPr id="19463" name="Text Box 19"/>
          <p:cNvSpPr txBox="1">
            <a:spLocks noChangeArrowheads="1"/>
          </p:cNvSpPr>
          <p:nvPr/>
        </p:nvSpPr>
        <p:spPr bwMode="auto">
          <a:xfrm>
            <a:off x="2597150" y="5094288"/>
            <a:ext cx="927100" cy="336550"/>
          </a:xfrm>
          <a:prstGeom prst="rect">
            <a:avLst/>
          </a:prstGeom>
          <a:noFill/>
          <a:ln w="9525">
            <a:noFill/>
            <a:miter lim="800000"/>
            <a:headEnd/>
            <a:tailEnd/>
          </a:ln>
        </p:spPr>
        <p:txBody>
          <a:bodyPr wrap="none">
            <a:spAutoFit/>
          </a:bodyPr>
          <a:lstStyle/>
          <a:p>
            <a:r>
              <a:rPr lang="en-GB"/>
              <a:t>No Frills</a:t>
            </a:r>
          </a:p>
        </p:txBody>
      </p:sp>
      <p:sp>
        <p:nvSpPr>
          <p:cNvPr id="19464" name="Text Box 20"/>
          <p:cNvSpPr txBox="1">
            <a:spLocks noChangeArrowheads="1"/>
          </p:cNvSpPr>
          <p:nvPr/>
        </p:nvSpPr>
        <p:spPr bwMode="auto">
          <a:xfrm>
            <a:off x="2441575" y="1933575"/>
            <a:ext cx="769938" cy="336550"/>
          </a:xfrm>
          <a:prstGeom prst="rect">
            <a:avLst/>
          </a:prstGeom>
          <a:noFill/>
          <a:ln w="9525">
            <a:noFill/>
            <a:miter lim="800000"/>
            <a:headEnd/>
            <a:tailEnd/>
          </a:ln>
        </p:spPr>
        <p:txBody>
          <a:bodyPr wrap="none">
            <a:spAutoFit/>
          </a:bodyPr>
          <a:lstStyle/>
          <a:p>
            <a:r>
              <a:rPr lang="en-GB"/>
              <a:t>Hybrid</a:t>
            </a:r>
          </a:p>
        </p:txBody>
      </p:sp>
      <p:sp>
        <p:nvSpPr>
          <p:cNvPr id="19465" name="Text Box 21"/>
          <p:cNvSpPr txBox="1">
            <a:spLocks noChangeArrowheads="1"/>
          </p:cNvSpPr>
          <p:nvPr/>
        </p:nvSpPr>
        <p:spPr bwMode="auto">
          <a:xfrm>
            <a:off x="1908175" y="3267075"/>
            <a:ext cx="646113" cy="581025"/>
          </a:xfrm>
          <a:prstGeom prst="rect">
            <a:avLst/>
          </a:prstGeom>
          <a:noFill/>
          <a:ln w="9525">
            <a:noFill/>
            <a:miter lim="800000"/>
            <a:headEnd/>
            <a:tailEnd/>
          </a:ln>
        </p:spPr>
        <p:txBody>
          <a:bodyPr wrap="none">
            <a:spAutoFit/>
          </a:bodyPr>
          <a:lstStyle/>
          <a:p>
            <a:r>
              <a:rPr lang="en-GB"/>
              <a:t>Low</a:t>
            </a:r>
            <a:br>
              <a:rPr lang="en-GB"/>
            </a:br>
            <a:r>
              <a:rPr lang="en-GB"/>
              <a:t>Price</a:t>
            </a:r>
          </a:p>
        </p:txBody>
      </p:sp>
      <p:sp>
        <p:nvSpPr>
          <p:cNvPr id="217110" name="Text Box 22"/>
          <p:cNvSpPr txBox="1">
            <a:spLocks noChangeArrowheads="1"/>
          </p:cNvSpPr>
          <p:nvPr/>
        </p:nvSpPr>
        <p:spPr bwMode="auto">
          <a:xfrm>
            <a:off x="1573213" y="5400675"/>
            <a:ext cx="2801937" cy="639763"/>
          </a:xfrm>
          <a:prstGeom prst="rect">
            <a:avLst/>
          </a:prstGeom>
          <a:solidFill>
            <a:srgbClr val="FFFF66"/>
          </a:solidFill>
          <a:ln w="9525">
            <a:noFill/>
            <a:miter lim="800000"/>
            <a:headEnd/>
            <a:tailEnd/>
          </a:ln>
        </p:spPr>
        <p:txBody>
          <a:bodyPr>
            <a:spAutoFit/>
          </a:bodyPr>
          <a:lstStyle/>
          <a:p>
            <a:pPr>
              <a:spcBef>
                <a:spcPct val="50000"/>
              </a:spcBef>
            </a:pPr>
            <a:r>
              <a:rPr lang="en-GB" sz="1200"/>
              <a:t>Low price &amp; perceived added value</a:t>
            </a:r>
            <a:br>
              <a:rPr lang="en-GB" sz="1200"/>
            </a:br>
            <a:r>
              <a:rPr lang="en-GB" sz="1200"/>
              <a:t>Focus on price sensitive part of market</a:t>
            </a:r>
            <a:br>
              <a:rPr lang="en-GB" sz="1200"/>
            </a:br>
            <a:r>
              <a:rPr lang="en-GB" sz="1200"/>
              <a:t>e.g. Primark, Lidl</a:t>
            </a:r>
          </a:p>
        </p:txBody>
      </p:sp>
      <p:sp>
        <p:nvSpPr>
          <p:cNvPr id="217111" name="Text Box 23"/>
          <p:cNvSpPr txBox="1">
            <a:spLocks noChangeArrowheads="1"/>
          </p:cNvSpPr>
          <p:nvPr/>
        </p:nvSpPr>
        <p:spPr bwMode="auto">
          <a:xfrm>
            <a:off x="1603375" y="3779838"/>
            <a:ext cx="2476500" cy="639762"/>
          </a:xfrm>
          <a:prstGeom prst="rect">
            <a:avLst/>
          </a:prstGeom>
          <a:solidFill>
            <a:srgbClr val="FFFF66"/>
          </a:solidFill>
          <a:ln w="9525">
            <a:noFill/>
            <a:miter lim="800000"/>
            <a:headEnd/>
            <a:tailEnd/>
          </a:ln>
        </p:spPr>
        <p:txBody>
          <a:bodyPr>
            <a:spAutoFit/>
          </a:bodyPr>
          <a:lstStyle/>
          <a:p>
            <a:pPr>
              <a:spcBef>
                <a:spcPct val="50000"/>
              </a:spcBef>
            </a:pPr>
            <a:r>
              <a:rPr lang="en-GB" sz="1200"/>
              <a:t>Similar added value at lower price</a:t>
            </a:r>
            <a:br>
              <a:rPr lang="en-GB" sz="1200"/>
            </a:br>
            <a:r>
              <a:rPr lang="en-GB" sz="1200"/>
              <a:t>requires low cost base to achieve</a:t>
            </a:r>
            <a:br>
              <a:rPr lang="en-GB" sz="1200"/>
            </a:br>
            <a:r>
              <a:rPr lang="en-GB" sz="1200"/>
              <a:t>e.g. Tesco</a:t>
            </a:r>
          </a:p>
        </p:txBody>
      </p:sp>
      <p:sp>
        <p:nvSpPr>
          <p:cNvPr id="217112" name="Text Box 24"/>
          <p:cNvSpPr txBox="1">
            <a:spLocks noChangeArrowheads="1"/>
          </p:cNvSpPr>
          <p:nvPr/>
        </p:nvSpPr>
        <p:spPr bwMode="auto">
          <a:xfrm>
            <a:off x="1627188" y="989013"/>
            <a:ext cx="2692400" cy="1004887"/>
          </a:xfrm>
          <a:prstGeom prst="rect">
            <a:avLst/>
          </a:prstGeom>
          <a:solidFill>
            <a:srgbClr val="FFFF66"/>
          </a:solidFill>
          <a:ln w="9525">
            <a:noFill/>
            <a:miter lim="800000"/>
            <a:headEnd/>
            <a:tailEnd/>
          </a:ln>
        </p:spPr>
        <p:txBody>
          <a:bodyPr>
            <a:spAutoFit/>
          </a:bodyPr>
          <a:lstStyle/>
          <a:p>
            <a:pPr>
              <a:spcBef>
                <a:spcPct val="50000"/>
              </a:spcBef>
            </a:pPr>
            <a:r>
              <a:rPr lang="en-GB" sz="1200"/>
              <a:t>Differentiation and lower price</a:t>
            </a:r>
            <a:br>
              <a:rPr lang="en-GB" sz="1200"/>
            </a:br>
            <a:r>
              <a:rPr lang="en-GB" sz="1200"/>
              <a:t>Requires clear understanding and delivery of enhanced value and an advantageous cost base</a:t>
            </a:r>
            <a:br>
              <a:rPr lang="en-GB" sz="1200"/>
            </a:br>
            <a:r>
              <a:rPr lang="en-GB" sz="1200"/>
              <a:t>e.g. Ikea</a:t>
            </a:r>
          </a:p>
        </p:txBody>
      </p:sp>
      <p:sp>
        <p:nvSpPr>
          <p:cNvPr id="217113" name="Text Box 25"/>
          <p:cNvSpPr txBox="1">
            <a:spLocks noChangeArrowheads="1"/>
          </p:cNvSpPr>
          <p:nvPr/>
        </p:nvSpPr>
        <p:spPr bwMode="auto">
          <a:xfrm>
            <a:off x="5668963" y="2106613"/>
            <a:ext cx="3475037" cy="1187450"/>
          </a:xfrm>
          <a:prstGeom prst="rect">
            <a:avLst/>
          </a:prstGeom>
          <a:solidFill>
            <a:srgbClr val="FFFF66"/>
          </a:solidFill>
          <a:ln w="9525">
            <a:noFill/>
            <a:miter lim="800000"/>
            <a:headEnd/>
            <a:tailEnd/>
          </a:ln>
        </p:spPr>
        <p:txBody>
          <a:bodyPr>
            <a:spAutoFit/>
          </a:bodyPr>
          <a:lstStyle/>
          <a:p>
            <a:pPr>
              <a:spcBef>
                <a:spcPct val="50000"/>
              </a:spcBef>
            </a:pPr>
            <a:r>
              <a:rPr lang="en-GB" sz="1200"/>
              <a:t>Higher perceived value</a:t>
            </a:r>
            <a:br>
              <a:rPr lang="en-GB" sz="1200"/>
            </a:br>
            <a:r>
              <a:rPr lang="en-GB" sz="1200"/>
              <a:t>Substantial Price Premium</a:t>
            </a:r>
            <a:br>
              <a:rPr lang="en-GB" sz="1200"/>
            </a:br>
            <a:r>
              <a:rPr lang="en-GB" sz="1200"/>
              <a:t>Customer identification essential</a:t>
            </a:r>
            <a:br>
              <a:rPr lang="en-GB" sz="1200"/>
            </a:br>
            <a:r>
              <a:rPr lang="en-GB" sz="1200"/>
              <a:t>Often single segment – have to compete within it</a:t>
            </a:r>
            <a:br>
              <a:rPr lang="en-GB" sz="1200"/>
            </a:br>
            <a:r>
              <a:rPr lang="en-GB" sz="1200"/>
              <a:t>Can limit growth</a:t>
            </a:r>
            <a:br>
              <a:rPr lang="en-GB" sz="1200"/>
            </a:br>
            <a:r>
              <a:rPr lang="en-GB" sz="1200"/>
              <a:t>e.g. Lexus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110"/>
                                        </p:tgtEl>
                                        <p:attrNameLst>
                                          <p:attrName>style.visibility</p:attrName>
                                        </p:attrNameLst>
                                      </p:cBhvr>
                                      <p:to>
                                        <p:strVal val="visible"/>
                                      </p:to>
                                    </p:set>
                                    <p:animEffect transition="in" filter="box(in)">
                                      <p:cBhvr>
                                        <p:cTn id="7" dur="500"/>
                                        <p:tgtEl>
                                          <p:spTgt spid="217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7111"/>
                                        </p:tgtEl>
                                        <p:attrNameLst>
                                          <p:attrName>style.visibility</p:attrName>
                                        </p:attrNameLst>
                                      </p:cBhvr>
                                      <p:to>
                                        <p:strVal val="visible"/>
                                      </p:to>
                                    </p:set>
                                    <p:animEffect transition="in" filter="box(in)">
                                      <p:cBhvr>
                                        <p:cTn id="12" dur="500"/>
                                        <p:tgtEl>
                                          <p:spTgt spid="217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7112"/>
                                        </p:tgtEl>
                                        <p:attrNameLst>
                                          <p:attrName>style.visibility</p:attrName>
                                        </p:attrNameLst>
                                      </p:cBhvr>
                                      <p:to>
                                        <p:strVal val="visible"/>
                                      </p:to>
                                    </p:set>
                                    <p:animEffect transition="in" filter="box(in)">
                                      <p:cBhvr>
                                        <p:cTn id="17" dur="500"/>
                                        <p:tgtEl>
                                          <p:spTgt spid="2171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7113"/>
                                        </p:tgtEl>
                                        <p:attrNameLst>
                                          <p:attrName>style.visibility</p:attrName>
                                        </p:attrNameLst>
                                      </p:cBhvr>
                                      <p:to>
                                        <p:strVal val="visible"/>
                                      </p:to>
                                    </p:set>
                                    <p:animEffect transition="in" filter="box(in)">
                                      <p:cBhvr>
                                        <p:cTn id="22" dur="500"/>
                                        <p:tgtEl>
                                          <p:spTgt spid="2171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0" grpId="0" animBg="1"/>
      <p:bldP spid="217111" grpId="0" animBg="1"/>
      <p:bldP spid="217112" grpId="0" animBg="1"/>
      <p:bldP spid="217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457200"/>
            <a:ext cx="8229600" cy="820738"/>
          </a:xfrm>
        </p:spPr>
        <p:txBody>
          <a:bodyPr/>
          <a:lstStyle/>
          <a:p>
            <a:pPr eaLnBrk="1" hangingPunct="1">
              <a:defRPr/>
            </a:pPr>
            <a:r>
              <a:rPr lang="en-GB" smtClean="0"/>
              <a:t>Product Strategy</a:t>
            </a:r>
          </a:p>
        </p:txBody>
      </p:sp>
      <p:sp>
        <p:nvSpPr>
          <p:cNvPr id="218115" name="Rectangle 3"/>
          <p:cNvSpPr>
            <a:spLocks noGrp="1" noChangeArrowheads="1"/>
          </p:cNvSpPr>
          <p:nvPr>
            <p:ph type="body" idx="1"/>
          </p:nvPr>
        </p:nvSpPr>
        <p:spPr>
          <a:xfrm>
            <a:off x="433388" y="1244600"/>
            <a:ext cx="8229600" cy="5318125"/>
          </a:xfrm>
        </p:spPr>
        <p:txBody>
          <a:bodyPr/>
          <a:lstStyle/>
          <a:p>
            <a:pPr eaLnBrk="1" hangingPunct="1">
              <a:lnSpc>
                <a:spcPct val="80000"/>
              </a:lnSpc>
            </a:pPr>
            <a:r>
              <a:rPr lang="en-GB" sz="1800" smtClean="0"/>
              <a:t>Market Position:</a:t>
            </a:r>
          </a:p>
          <a:p>
            <a:pPr lvl="1" eaLnBrk="1" hangingPunct="1">
              <a:lnSpc>
                <a:spcPct val="80000"/>
              </a:lnSpc>
            </a:pPr>
            <a:r>
              <a:rPr lang="en-GB" sz="1600" smtClean="0"/>
              <a:t>Leader</a:t>
            </a:r>
          </a:p>
          <a:p>
            <a:pPr lvl="1" eaLnBrk="1" hangingPunct="1">
              <a:lnSpc>
                <a:spcPct val="80000"/>
              </a:lnSpc>
            </a:pPr>
            <a:r>
              <a:rPr lang="en-GB" sz="1600" smtClean="0"/>
              <a:t>Follower</a:t>
            </a:r>
          </a:p>
          <a:p>
            <a:pPr lvl="1" eaLnBrk="1" hangingPunct="1">
              <a:lnSpc>
                <a:spcPct val="80000"/>
              </a:lnSpc>
            </a:pPr>
            <a:r>
              <a:rPr lang="en-GB" sz="1600" smtClean="0"/>
              <a:t>Challenger</a:t>
            </a:r>
          </a:p>
          <a:p>
            <a:pPr lvl="1" eaLnBrk="1" hangingPunct="1">
              <a:lnSpc>
                <a:spcPct val="80000"/>
              </a:lnSpc>
            </a:pPr>
            <a:r>
              <a:rPr lang="en-GB" sz="1600" smtClean="0"/>
              <a:t>Niche Player</a:t>
            </a:r>
          </a:p>
          <a:p>
            <a:pPr eaLnBrk="1" hangingPunct="1">
              <a:lnSpc>
                <a:spcPct val="80000"/>
              </a:lnSpc>
            </a:pPr>
            <a:r>
              <a:rPr lang="en-GB" sz="1800" smtClean="0"/>
              <a:t>Innovation</a:t>
            </a:r>
          </a:p>
          <a:p>
            <a:pPr lvl="1" eaLnBrk="1" hangingPunct="1">
              <a:lnSpc>
                <a:spcPct val="80000"/>
              </a:lnSpc>
            </a:pPr>
            <a:r>
              <a:rPr lang="en-GB" sz="1600" smtClean="0"/>
              <a:t>Pioneer/First Mover</a:t>
            </a:r>
          </a:p>
          <a:p>
            <a:pPr lvl="1" eaLnBrk="1" hangingPunct="1">
              <a:lnSpc>
                <a:spcPct val="80000"/>
              </a:lnSpc>
            </a:pPr>
            <a:r>
              <a:rPr lang="en-GB" sz="1600" smtClean="0"/>
              <a:t>Fast follower</a:t>
            </a:r>
          </a:p>
          <a:p>
            <a:pPr lvl="1" eaLnBrk="1" hangingPunct="1">
              <a:lnSpc>
                <a:spcPct val="80000"/>
              </a:lnSpc>
            </a:pPr>
            <a:r>
              <a:rPr lang="en-GB" sz="1600" smtClean="0"/>
              <a:t>Late follower</a:t>
            </a:r>
          </a:p>
          <a:p>
            <a:pPr eaLnBrk="1" hangingPunct="1">
              <a:lnSpc>
                <a:spcPct val="80000"/>
              </a:lnSpc>
            </a:pPr>
            <a:r>
              <a:rPr lang="en-GB" sz="1800" smtClean="0"/>
              <a:t>Differentiation</a:t>
            </a:r>
          </a:p>
          <a:p>
            <a:pPr lvl="1" eaLnBrk="1" hangingPunct="1">
              <a:lnSpc>
                <a:spcPct val="80000"/>
              </a:lnSpc>
            </a:pPr>
            <a:r>
              <a:rPr lang="en-GB" sz="1600" smtClean="0"/>
              <a:t>Price</a:t>
            </a:r>
          </a:p>
          <a:p>
            <a:pPr lvl="1" eaLnBrk="1" hangingPunct="1">
              <a:lnSpc>
                <a:spcPct val="80000"/>
              </a:lnSpc>
            </a:pPr>
            <a:r>
              <a:rPr lang="en-GB" sz="1600" smtClean="0"/>
              <a:t>Feature</a:t>
            </a:r>
          </a:p>
          <a:p>
            <a:pPr lvl="1" eaLnBrk="1" hangingPunct="1">
              <a:lnSpc>
                <a:spcPct val="80000"/>
              </a:lnSpc>
            </a:pPr>
            <a:r>
              <a:rPr lang="en-GB" sz="1600" smtClean="0"/>
              <a:t>Market Segment/Vertical</a:t>
            </a:r>
          </a:p>
          <a:p>
            <a:pPr eaLnBrk="1" hangingPunct="1">
              <a:lnSpc>
                <a:spcPct val="80000"/>
              </a:lnSpc>
            </a:pPr>
            <a:r>
              <a:rPr lang="en-GB" sz="1800" smtClean="0"/>
              <a:t>Change the rules</a:t>
            </a:r>
          </a:p>
          <a:p>
            <a:pPr lvl="1" eaLnBrk="1" hangingPunct="1">
              <a:lnSpc>
                <a:spcPct val="80000"/>
              </a:lnSpc>
            </a:pPr>
            <a:r>
              <a:rPr lang="en-GB" sz="1600" smtClean="0"/>
              <a:t>Create a new market</a:t>
            </a:r>
          </a:p>
          <a:p>
            <a:pPr lvl="1" eaLnBrk="1" hangingPunct="1">
              <a:lnSpc>
                <a:spcPct val="80000"/>
              </a:lnSpc>
            </a:pPr>
            <a:r>
              <a:rPr lang="en-GB" sz="1600" smtClean="0"/>
              <a:t>Change the value perception</a:t>
            </a:r>
          </a:p>
          <a:p>
            <a:pPr lvl="1" eaLnBrk="1" hangingPunct="1">
              <a:lnSpc>
                <a:spcPct val="80000"/>
              </a:lnSpc>
            </a:pPr>
            <a:r>
              <a:rPr lang="en-GB" sz="1600" smtClean="0"/>
              <a:t>Look for compelling external events such as new regulations, emerging standards, new business models</a:t>
            </a:r>
          </a:p>
          <a:p>
            <a:pPr eaLnBrk="1" hangingPunct="1">
              <a:lnSpc>
                <a:spcPct val="80000"/>
              </a:lnSpc>
            </a:pPr>
            <a:endParaRPr lang="en-GB" sz="1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1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8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81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811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811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11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811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81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811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811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15">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811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457200"/>
            <a:ext cx="8229600" cy="658813"/>
          </a:xfrm>
        </p:spPr>
        <p:txBody>
          <a:bodyPr/>
          <a:lstStyle/>
          <a:p>
            <a:pPr eaLnBrk="1" hangingPunct="1">
              <a:defRPr/>
            </a:pPr>
            <a:r>
              <a:rPr lang="en-GB" sz="3800" smtClean="0"/>
              <a:t>Successful Products</a:t>
            </a:r>
          </a:p>
        </p:txBody>
      </p:sp>
      <p:sp>
        <p:nvSpPr>
          <p:cNvPr id="219139" name="Rectangle 3"/>
          <p:cNvSpPr>
            <a:spLocks noGrp="1" noChangeArrowheads="1"/>
          </p:cNvSpPr>
          <p:nvPr>
            <p:ph type="body" idx="1"/>
          </p:nvPr>
        </p:nvSpPr>
        <p:spPr>
          <a:xfrm>
            <a:off x="433388" y="1284288"/>
            <a:ext cx="8229600" cy="4716462"/>
          </a:xfrm>
        </p:spPr>
        <p:txBody>
          <a:bodyPr/>
          <a:lstStyle/>
          <a:p>
            <a:pPr eaLnBrk="1" hangingPunct="1">
              <a:lnSpc>
                <a:spcPct val="80000"/>
              </a:lnSpc>
            </a:pPr>
            <a:r>
              <a:rPr lang="en-GB" sz="2800" smtClean="0"/>
              <a:t>Are fit for purpose</a:t>
            </a:r>
          </a:p>
          <a:p>
            <a:pPr eaLnBrk="1" hangingPunct="1">
              <a:lnSpc>
                <a:spcPct val="80000"/>
              </a:lnSpc>
            </a:pPr>
            <a:r>
              <a:rPr lang="en-GB" sz="2800" smtClean="0"/>
              <a:t>Offer value for money</a:t>
            </a:r>
          </a:p>
          <a:p>
            <a:pPr eaLnBrk="1" hangingPunct="1">
              <a:lnSpc>
                <a:spcPct val="80000"/>
              </a:lnSpc>
            </a:pPr>
            <a:r>
              <a:rPr lang="en-GB" sz="2800" smtClean="0"/>
              <a:t>Can easily be understood – i.e. dominant features are clearly of value</a:t>
            </a:r>
            <a:br>
              <a:rPr lang="en-GB" sz="2800" smtClean="0"/>
            </a:br>
            <a:r>
              <a:rPr lang="en-GB" sz="2800" i="1" smtClean="0"/>
              <a:t>(avoid Swiss Army Knife syndrome)</a:t>
            </a:r>
          </a:p>
          <a:p>
            <a:pPr eaLnBrk="1" hangingPunct="1">
              <a:lnSpc>
                <a:spcPct val="80000"/>
              </a:lnSpc>
            </a:pPr>
            <a:r>
              <a:rPr lang="en-GB" sz="2800" smtClean="0"/>
              <a:t>Are robust – mtbf meets market needs</a:t>
            </a:r>
          </a:p>
          <a:p>
            <a:pPr eaLnBrk="1" hangingPunct="1">
              <a:lnSpc>
                <a:spcPct val="80000"/>
              </a:lnSpc>
            </a:pPr>
            <a:r>
              <a:rPr lang="en-GB" sz="2800" smtClean="0"/>
              <a:t>Meet the needs of all user groups e.g. end-users, installers, support desk, management etc</a:t>
            </a:r>
          </a:p>
          <a:p>
            <a:pPr eaLnBrk="1" hangingPunct="1">
              <a:lnSpc>
                <a:spcPct val="80000"/>
              </a:lnSpc>
            </a:pPr>
            <a:r>
              <a:rPr lang="en-GB" sz="2800" smtClean="0"/>
              <a:t>Have at least one differentiating attribute (may be an attribute of the company rather than the product). People need a reason to buy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457200"/>
            <a:ext cx="8229600" cy="774700"/>
          </a:xfrm>
        </p:spPr>
        <p:txBody>
          <a:bodyPr/>
          <a:lstStyle/>
          <a:p>
            <a:pPr eaLnBrk="1" hangingPunct="1">
              <a:defRPr/>
            </a:pPr>
            <a:r>
              <a:rPr lang="en-GB" smtClean="0"/>
              <a:t>Competitive Intelligence</a:t>
            </a:r>
          </a:p>
        </p:txBody>
      </p:sp>
      <p:sp>
        <p:nvSpPr>
          <p:cNvPr id="210947" name="Rectangle 3"/>
          <p:cNvSpPr>
            <a:spLocks noGrp="1" noChangeArrowheads="1"/>
          </p:cNvSpPr>
          <p:nvPr>
            <p:ph type="body" idx="1"/>
          </p:nvPr>
        </p:nvSpPr>
        <p:spPr>
          <a:xfrm>
            <a:off x="417513" y="1446213"/>
            <a:ext cx="8229600" cy="3886200"/>
          </a:xfrm>
        </p:spPr>
        <p:txBody>
          <a:bodyPr/>
          <a:lstStyle/>
          <a:p>
            <a:pPr eaLnBrk="1" hangingPunct="1">
              <a:lnSpc>
                <a:spcPct val="80000"/>
              </a:lnSpc>
            </a:pPr>
            <a:r>
              <a:rPr lang="en-GB" sz="2000" smtClean="0"/>
              <a:t>Analysts – Forrester, Gardner, Ovum etc</a:t>
            </a:r>
          </a:p>
          <a:p>
            <a:pPr eaLnBrk="1" hangingPunct="1">
              <a:lnSpc>
                <a:spcPct val="80000"/>
              </a:lnSpc>
            </a:pPr>
            <a:r>
              <a:rPr lang="en-GB" sz="2000" smtClean="0"/>
              <a:t>Trade Shows and Conferences</a:t>
            </a:r>
          </a:p>
          <a:p>
            <a:pPr eaLnBrk="1" hangingPunct="1">
              <a:lnSpc>
                <a:spcPct val="80000"/>
              </a:lnSpc>
            </a:pPr>
            <a:r>
              <a:rPr lang="en-GB" sz="2000" smtClean="0"/>
              <a:t>Web trawls</a:t>
            </a:r>
          </a:p>
          <a:p>
            <a:pPr eaLnBrk="1" hangingPunct="1">
              <a:lnSpc>
                <a:spcPct val="80000"/>
              </a:lnSpc>
            </a:pPr>
            <a:r>
              <a:rPr lang="en-GB" sz="2000" smtClean="0"/>
              <a:t>Friendly Customers</a:t>
            </a:r>
          </a:p>
          <a:p>
            <a:pPr eaLnBrk="1" hangingPunct="1">
              <a:lnSpc>
                <a:spcPct val="80000"/>
              </a:lnSpc>
            </a:pPr>
            <a:r>
              <a:rPr lang="en-GB" sz="2000" smtClean="0"/>
              <a:t>Surveys (keep them simple)</a:t>
            </a:r>
          </a:p>
          <a:p>
            <a:pPr eaLnBrk="1" hangingPunct="1">
              <a:lnSpc>
                <a:spcPct val="80000"/>
              </a:lnSpc>
            </a:pPr>
            <a:r>
              <a:rPr lang="en-GB" sz="2000" smtClean="0"/>
              <a:t>Trade press</a:t>
            </a:r>
          </a:p>
          <a:p>
            <a:pPr eaLnBrk="1" hangingPunct="1">
              <a:lnSpc>
                <a:spcPct val="80000"/>
              </a:lnSpc>
            </a:pPr>
            <a:endParaRPr lang="en-GB" sz="2000" smtClean="0"/>
          </a:p>
          <a:p>
            <a:pPr eaLnBrk="1" hangingPunct="1">
              <a:lnSpc>
                <a:spcPct val="80000"/>
              </a:lnSpc>
              <a:buFont typeface="Wingdings" pitchFamily="2" charset="2"/>
              <a:buNone/>
            </a:pPr>
            <a:r>
              <a:rPr lang="en-GB" sz="2000" smtClean="0"/>
              <a:t>Watch out for:</a:t>
            </a:r>
          </a:p>
          <a:p>
            <a:pPr eaLnBrk="1" hangingPunct="1">
              <a:lnSpc>
                <a:spcPct val="80000"/>
              </a:lnSpc>
            </a:pPr>
            <a:r>
              <a:rPr lang="en-GB" sz="2000" smtClean="0"/>
              <a:t>New entrants</a:t>
            </a:r>
          </a:p>
          <a:p>
            <a:pPr eaLnBrk="1" hangingPunct="1">
              <a:lnSpc>
                <a:spcPct val="80000"/>
              </a:lnSpc>
            </a:pPr>
            <a:r>
              <a:rPr lang="en-GB" sz="2000" smtClean="0"/>
              <a:t>Adjacencies:</a:t>
            </a:r>
          </a:p>
          <a:p>
            <a:pPr lvl="1" eaLnBrk="1" hangingPunct="1">
              <a:lnSpc>
                <a:spcPct val="80000"/>
              </a:lnSpc>
            </a:pPr>
            <a:r>
              <a:rPr lang="en-GB" sz="1800" smtClean="0"/>
              <a:t>Companies providing technology adjacent to yours who might become competitors</a:t>
            </a:r>
          </a:p>
          <a:p>
            <a:pPr lvl="1" eaLnBrk="1" hangingPunct="1">
              <a:lnSpc>
                <a:spcPct val="80000"/>
              </a:lnSpc>
            </a:pPr>
            <a:r>
              <a:rPr lang="en-GB" sz="1800" smtClean="0"/>
              <a:t>Opportunities to compete in the adjacent spaces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09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0947">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0947">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09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5138" y="387350"/>
            <a:ext cx="8229600" cy="768350"/>
          </a:xfrm>
        </p:spPr>
        <p:txBody>
          <a:bodyPr/>
          <a:lstStyle/>
          <a:p>
            <a:pPr eaLnBrk="1" hangingPunct="1">
              <a:defRPr/>
            </a:pPr>
            <a:r>
              <a:rPr lang="en-GB" smtClean="0"/>
              <a:t>Competitive Analysis #1</a:t>
            </a:r>
          </a:p>
        </p:txBody>
      </p:sp>
      <p:graphicFrame>
        <p:nvGraphicFramePr>
          <p:cNvPr id="214337" name="Group 321"/>
          <p:cNvGraphicFramePr>
            <a:graphicFrameLocks noGrp="1"/>
          </p:cNvGraphicFramePr>
          <p:nvPr>
            <p:ph idx="1"/>
          </p:nvPr>
        </p:nvGraphicFramePr>
        <p:xfrm>
          <a:off x="457200" y="1981200"/>
          <a:ext cx="8229600" cy="3886202"/>
        </p:xfrm>
        <a:graphic>
          <a:graphicData uri="http://schemas.openxmlformats.org/drawingml/2006/table">
            <a:tbl>
              <a:tblPr/>
              <a:tblGrid>
                <a:gridCol w="1562100"/>
                <a:gridCol w="1666875"/>
                <a:gridCol w="1666875"/>
                <a:gridCol w="1666875"/>
                <a:gridCol w="1666875"/>
              </a:tblGrid>
              <a:tr h="393700">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Factor</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Our Product</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Competitor A</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Competitor B</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Weight</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r>
              <a:tr h="6540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Market Share</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5</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6524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Thought Leadership</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6</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81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Performance</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8</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8</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365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Price</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7</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1</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1</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65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Features</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6</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6</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3815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Quality</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5</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36563">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Totals</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57</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72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63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idx="4294967295"/>
          </p:nvPr>
        </p:nvSpPr>
        <p:spPr>
          <a:xfrm>
            <a:off x="457200" y="185738"/>
            <a:ext cx="8229600" cy="1371600"/>
          </a:xfrm>
        </p:spPr>
        <p:txBody>
          <a:bodyPr/>
          <a:lstStyle/>
          <a:p>
            <a:pPr eaLnBrk="1" hangingPunct="1">
              <a:defRPr/>
            </a:pPr>
            <a:r>
              <a:rPr lang="en-GB" smtClean="0"/>
              <a:t>Why do Technology Vendors fail?</a:t>
            </a:r>
          </a:p>
        </p:txBody>
      </p:sp>
      <p:sp>
        <p:nvSpPr>
          <p:cNvPr id="6147" name="Content Placeholder 2"/>
          <p:cNvSpPr>
            <a:spLocks noGrp="1"/>
          </p:cNvSpPr>
          <p:nvPr>
            <p:ph idx="4294967295"/>
          </p:nvPr>
        </p:nvSpPr>
        <p:spPr>
          <a:xfrm>
            <a:off x="139700" y="1182688"/>
            <a:ext cx="8905875" cy="1190625"/>
          </a:xfrm>
        </p:spPr>
        <p:txBody>
          <a:bodyPr/>
          <a:lstStyle/>
          <a:p>
            <a:pPr eaLnBrk="1" hangingPunct="1">
              <a:buFontTx/>
              <a:buNone/>
            </a:pPr>
            <a:r>
              <a:rPr lang="en-GB" sz="2400" smtClean="0">
                <a:solidFill>
                  <a:srgbClr val="0070C0"/>
                </a:solidFill>
              </a:rPr>
              <a:t>Rarely because they couldn’t produce software or hardware…</a:t>
            </a:r>
          </a:p>
        </p:txBody>
      </p:sp>
      <p:sp>
        <p:nvSpPr>
          <p:cNvPr id="4" name="TextBox 3"/>
          <p:cNvSpPr txBox="1">
            <a:spLocks noChangeArrowheads="1"/>
          </p:cNvSpPr>
          <p:nvPr/>
        </p:nvSpPr>
        <p:spPr bwMode="auto">
          <a:xfrm>
            <a:off x="3748088" y="6102350"/>
            <a:ext cx="2324100" cy="368300"/>
          </a:xfrm>
          <a:prstGeom prst="rect">
            <a:avLst/>
          </a:prstGeom>
          <a:solidFill>
            <a:srgbClr val="FFFF00"/>
          </a:solidFill>
          <a:ln w="9525">
            <a:noFill/>
            <a:miter lim="800000"/>
            <a:headEnd/>
            <a:tailEnd/>
          </a:ln>
        </p:spPr>
        <p:txBody>
          <a:bodyPr>
            <a:spAutoFit/>
          </a:bodyPr>
          <a:lstStyle/>
          <a:p>
            <a:pPr algn="ctr"/>
            <a:r>
              <a:rPr lang="en-GB" sz="1800"/>
              <a:t>Not fit for purpose</a:t>
            </a:r>
          </a:p>
        </p:txBody>
      </p:sp>
      <p:sp>
        <p:nvSpPr>
          <p:cNvPr id="5" name="TextBox 4"/>
          <p:cNvSpPr txBox="1">
            <a:spLocks noChangeArrowheads="1"/>
          </p:cNvSpPr>
          <p:nvPr/>
        </p:nvSpPr>
        <p:spPr bwMode="auto">
          <a:xfrm>
            <a:off x="2876550" y="3460750"/>
            <a:ext cx="2324100" cy="646113"/>
          </a:xfrm>
          <a:prstGeom prst="rect">
            <a:avLst/>
          </a:prstGeom>
          <a:solidFill>
            <a:srgbClr val="FFFF00"/>
          </a:solidFill>
          <a:ln w="9525">
            <a:noFill/>
            <a:miter lim="800000"/>
            <a:headEnd/>
            <a:tailEnd/>
          </a:ln>
        </p:spPr>
        <p:txBody>
          <a:bodyPr>
            <a:spAutoFit/>
          </a:bodyPr>
          <a:lstStyle/>
          <a:p>
            <a:pPr algn="ctr"/>
            <a:r>
              <a:rPr lang="en-GB" sz="1800"/>
              <a:t>Not competitively priced or packaged</a:t>
            </a:r>
          </a:p>
        </p:txBody>
      </p:sp>
      <p:sp>
        <p:nvSpPr>
          <p:cNvPr id="6" name="TextBox 5"/>
          <p:cNvSpPr txBox="1">
            <a:spLocks noChangeArrowheads="1"/>
          </p:cNvSpPr>
          <p:nvPr/>
        </p:nvSpPr>
        <p:spPr bwMode="auto">
          <a:xfrm>
            <a:off x="6072188" y="2643188"/>
            <a:ext cx="2324100" cy="646112"/>
          </a:xfrm>
          <a:prstGeom prst="rect">
            <a:avLst/>
          </a:prstGeom>
          <a:solidFill>
            <a:srgbClr val="FFFF00"/>
          </a:solidFill>
          <a:ln w="9525">
            <a:noFill/>
            <a:miter lim="800000"/>
            <a:headEnd/>
            <a:tailEnd/>
          </a:ln>
        </p:spPr>
        <p:txBody>
          <a:bodyPr>
            <a:spAutoFit/>
          </a:bodyPr>
          <a:lstStyle/>
          <a:p>
            <a:pPr algn="ctr"/>
            <a:r>
              <a:rPr lang="en-GB" sz="1800"/>
              <a:t>Falling behind</a:t>
            </a:r>
          </a:p>
          <a:p>
            <a:pPr algn="ctr"/>
            <a:r>
              <a:rPr lang="en-GB" sz="1800"/>
              <a:t>the competition</a:t>
            </a:r>
          </a:p>
        </p:txBody>
      </p:sp>
      <p:sp>
        <p:nvSpPr>
          <p:cNvPr id="7" name="TextBox 6"/>
          <p:cNvSpPr txBox="1">
            <a:spLocks noChangeArrowheads="1"/>
          </p:cNvSpPr>
          <p:nvPr/>
        </p:nvSpPr>
        <p:spPr bwMode="auto">
          <a:xfrm>
            <a:off x="5214938" y="4106863"/>
            <a:ext cx="2324100" cy="646112"/>
          </a:xfrm>
          <a:prstGeom prst="rect">
            <a:avLst/>
          </a:prstGeom>
          <a:solidFill>
            <a:srgbClr val="FFFF00"/>
          </a:solidFill>
          <a:ln w="9525">
            <a:noFill/>
            <a:miter lim="800000"/>
            <a:headEnd/>
            <a:tailEnd/>
          </a:ln>
        </p:spPr>
        <p:txBody>
          <a:bodyPr>
            <a:spAutoFit/>
          </a:bodyPr>
          <a:lstStyle/>
          <a:p>
            <a:pPr algn="ctr"/>
            <a:r>
              <a:rPr lang="en-GB" sz="1800"/>
              <a:t>Not marketed effectively</a:t>
            </a:r>
          </a:p>
        </p:txBody>
      </p:sp>
      <p:sp>
        <p:nvSpPr>
          <p:cNvPr id="8" name="TextBox 7"/>
          <p:cNvSpPr txBox="1">
            <a:spLocks noChangeArrowheads="1"/>
          </p:cNvSpPr>
          <p:nvPr/>
        </p:nvSpPr>
        <p:spPr bwMode="auto">
          <a:xfrm>
            <a:off x="2714625" y="4429125"/>
            <a:ext cx="2500313" cy="646113"/>
          </a:xfrm>
          <a:prstGeom prst="rect">
            <a:avLst/>
          </a:prstGeom>
          <a:solidFill>
            <a:srgbClr val="FFFF00"/>
          </a:solidFill>
          <a:ln w="9525">
            <a:noFill/>
            <a:miter lim="800000"/>
            <a:headEnd/>
            <a:tailEnd/>
          </a:ln>
        </p:spPr>
        <p:txBody>
          <a:bodyPr>
            <a:spAutoFit/>
          </a:bodyPr>
          <a:lstStyle/>
          <a:p>
            <a:pPr algn="ctr"/>
            <a:r>
              <a:rPr lang="en-GB" sz="1800"/>
              <a:t>Don’t evolve in line with customers needs</a:t>
            </a:r>
          </a:p>
        </p:txBody>
      </p:sp>
      <p:sp>
        <p:nvSpPr>
          <p:cNvPr id="9" name="TextBox 8"/>
          <p:cNvSpPr txBox="1">
            <a:spLocks noChangeArrowheads="1"/>
          </p:cNvSpPr>
          <p:nvPr/>
        </p:nvSpPr>
        <p:spPr bwMode="auto">
          <a:xfrm>
            <a:off x="3105150" y="5176838"/>
            <a:ext cx="2324100" cy="647700"/>
          </a:xfrm>
          <a:prstGeom prst="rect">
            <a:avLst/>
          </a:prstGeom>
          <a:solidFill>
            <a:srgbClr val="FFFF00"/>
          </a:solidFill>
          <a:ln w="9525">
            <a:noFill/>
            <a:miter lim="800000"/>
            <a:headEnd/>
            <a:tailEnd/>
          </a:ln>
        </p:spPr>
        <p:txBody>
          <a:bodyPr>
            <a:spAutoFit/>
          </a:bodyPr>
          <a:lstStyle/>
          <a:p>
            <a:pPr algn="ctr"/>
            <a:r>
              <a:rPr lang="en-GB" sz="1800"/>
              <a:t>Didn’t take account of new technologies</a:t>
            </a:r>
          </a:p>
        </p:txBody>
      </p:sp>
      <p:sp>
        <p:nvSpPr>
          <p:cNvPr id="10" name="TextBox 9"/>
          <p:cNvSpPr txBox="1">
            <a:spLocks noChangeArrowheads="1"/>
          </p:cNvSpPr>
          <p:nvPr/>
        </p:nvSpPr>
        <p:spPr bwMode="auto">
          <a:xfrm>
            <a:off x="5929313" y="5224463"/>
            <a:ext cx="3000375" cy="646112"/>
          </a:xfrm>
          <a:prstGeom prst="rect">
            <a:avLst/>
          </a:prstGeom>
          <a:solidFill>
            <a:srgbClr val="FFFF00"/>
          </a:solidFill>
          <a:ln w="9525">
            <a:noFill/>
            <a:miter lim="800000"/>
            <a:headEnd/>
            <a:tailEnd/>
          </a:ln>
        </p:spPr>
        <p:txBody>
          <a:bodyPr>
            <a:spAutoFit/>
          </a:bodyPr>
          <a:lstStyle/>
          <a:p>
            <a:pPr algn="ctr"/>
            <a:r>
              <a:rPr lang="en-GB" sz="1800"/>
              <a:t>Didn’t take account of changing business models</a:t>
            </a:r>
          </a:p>
        </p:txBody>
      </p:sp>
      <p:sp>
        <p:nvSpPr>
          <p:cNvPr id="5131" name="TextBox 10"/>
          <p:cNvSpPr txBox="1">
            <a:spLocks noChangeArrowheads="1"/>
          </p:cNvSpPr>
          <p:nvPr/>
        </p:nvSpPr>
        <p:spPr bwMode="auto">
          <a:xfrm>
            <a:off x="142875" y="3630613"/>
            <a:ext cx="2324100" cy="923925"/>
          </a:xfrm>
          <a:prstGeom prst="rect">
            <a:avLst/>
          </a:prstGeom>
          <a:solidFill>
            <a:srgbClr val="FFFF00"/>
          </a:solidFill>
          <a:ln w="9525">
            <a:noFill/>
            <a:miter lim="800000"/>
            <a:headEnd/>
            <a:tailEnd/>
          </a:ln>
        </p:spPr>
        <p:txBody>
          <a:bodyPr>
            <a:spAutoFit/>
          </a:bodyPr>
          <a:lstStyle/>
          <a:p>
            <a:pPr algn="ctr"/>
            <a:r>
              <a:rPr lang="en-GB" sz="1800"/>
              <a:t>Not showing “vision” or compelling product roadmap</a:t>
            </a:r>
          </a:p>
        </p:txBody>
      </p:sp>
      <p:sp>
        <p:nvSpPr>
          <p:cNvPr id="12" name="TextBox 11"/>
          <p:cNvSpPr txBox="1">
            <a:spLocks noChangeArrowheads="1"/>
          </p:cNvSpPr>
          <p:nvPr/>
        </p:nvSpPr>
        <p:spPr bwMode="auto">
          <a:xfrm>
            <a:off x="285750" y="4891088"/>
            <a:ext cx="2324100" cy="369887"/>
          </a:xfrm>
          <a:prstGeom prst="rect">
            <a:avLst/>
          </a:prstGeom>
          <a:solidFill>
            <a:srgbClr val="FFFF00"/>
          </a:solidFill>
          <a:ln w="9525">
            <a:noFill/>
            <a:miter lim="800000"/>
            <a:headEnd/>
            <a:tailEnd/>
          </a:ln>
        </p:spPr>
        <p:txBody>
          <a:bodyPr>
            <a:spAutoFit/>
          </a:bodyPr>
          <a:lstStyle/>
          <a:p>
            <a:pPr algn="ctr"/>
            <a:r>
              <a:rPr lang="en-GB" sz="1800"/>
              <a:t>Insufficiently flexible</a:t>
            </a:r>
          </a:p>
        </p:txBody>
      </p:sp>
      <p:sp>
        <p:nvSpPr>
          <p:cNvPr id="14" name="TextBox 13"/>
          <p:cNvSpPr txBox="1">
            <a:spLocks noChangeArrowheads="1"/>
          </p:cNvSpPr>
          <p:nvPr/>
        </p:nvSpPr>
        <p:spPr bwMode="auto">
          <a:xfrm>
            <a:off x="1143000" y="6102350"/>
            <a:ext cx="2324100" cy="368300"/>
          </a:xfrm>
          <a:prstGeom prst="rect">
            <a:avLst/>
          </a:prstGeom>
          <a:solidFill>
            <a:srgbClr val="FFFF00"/>
          </a:solidFill>
          <a:ln w="9525">
            <a:noFill/>
            <a:miter lim="800000"/>
            <a:headEnd/>
            <a:tailEnd/>
          </a:ln>
        </p:spPr>
        <p:txBody>
          <a:bodyPr>
            <a:spAutoFit/>
          </a:bodyPr>
          <a:lstStyle/>
          <a:p>
            <a:pPr algn="ctr"/>
            <a:r>
              <a:rPr lang="en-GB" sz="1800"/>
              <a:t>Didn’t scale</a:t>
            </a:r>
          </a:p>
        </p:txBody>
      </p:sp>
      <p:sp>
        <p:nvSpPr>
          <p:cNvPr id="15" name="TextBox 14"/>
          <p:cNvSpPr txBox="1">
            <a:spLocks noChangeArrowheads="1"/>
          </p:cNvSpPr>
          <p:nvPr/>
        </p:nvSpPr>
        <p:spPr bwMode="auto">
          <a:xfrm>
            <a:off x="3105150" y="2139950"/>
            <a:ext cx="2324100" cy="369888"/>
          </a:xfrm>
          <a:prstGeom prst="rect">
            <a:avLst/>
          </a:prstGeom>
          <a:solidFill>
            <a:srgbClr val="FFFF00"/>
          </a:solidFill>
          <a:ln w="9525">
            <a:noFill/>
            <a:miter lim="800000"/>
            <a:headEnd/>
            <a:tailEnd/>
          </a:ln>
        </p:spPr>
        <p:txBody>
          <a:bodyPr>
            <a:spAutoFit/>
          </a:bodyPr>
          <a:lstStyle/>
          <a:p>
            <a:pPr algn="ctr"/>
            <a:r>
              <a:rPr lang="en-GB" sz="1800"/>
              <a:t>TCO too high</a:t>
            </a:r>
          </a:p>
        </p:txBody>
      </p:sp>
      <p:sp>
        <p:nvSpPr>
          <p:cNvPr id="16" name="TextBox 15"/>
          <p:cNvSpPr txBox="1">
            <a:spLocks noChangeArrowheads="1"/>
          </p:cNvSpPr>
          <p:nvPr/>
        </p:nvSpPr>
        <p:spPr bwMode="auto">
          <a:xfrm>
            <a:off x="6429375" y="3460750"/>
            <a:ext cx="2324100" cy="646113"/>
          </a:xfrm>
          <a:prstGeom prst="rect">
            <a:avLst/>
          </a:prstGeom>
          <a:solidFill>
            <a:srgbClr val="FFFF00"/>
          </a:solidFill>
          <a:ln w="9525">
            <a:noFill/>
            <a:miter lim="800000"/>
            <a:headEnd/>
            <a:tailEnd/>
          </a:ln>
        </p:spPr>
        <p:txBody>
          <a:bodyPr>
            <a:spAutoFit/>
          </a:bodyPr>
          <a:lstStyle/>
          <a:p>
            <a:pPr algn="ctr"/>
            <a:r>
              <a:rPr lang="en-GB" sz="1800"/>
              <a:t>Couldn’t exploit foreign markets</a:t>
            </a:r>
          </a:p>
        </p:txBody>
      </p:sp>
      <p:sp>
        <p:nvSpPr>
          <p:cNvPr id="17" name="TextBox 16"/>
          <p:cNvSpPr txBox="1">
            <a:spLocks noChangeArrowheads="1"/>
          </p:cNvSpPr>
          <p:nvPr/>
        </p:nvSpPr>
        <p:spPr bwMode="auto">
          <a:xfrm>
            <a:off x="6429375" y="6010275"/>
            <a:ext cx="2324100" cy="646113"/>
          </a:xfrm>
          <a:prstGeom prst="rect">
            <a:avLst/>
          </a:prstGeom>
          <a:solidFill>
            <a:srgbClr val="FFFF00"/>
          </a:solidFill>
          <a:ln w="9525">
            <a:noFill/>
            <a:miter lim="800000"/>
            <a:headEnd/>
            <a:tailEnd/>
          </a:ln>
        </p:spPr>
        <p:txBody>
          <a:bodyPr>
            <a:spAutoFit/>
          </a:bodyPr>
          <a:lstStyle/>
          <a:p>
            <a:pPr algn="ctr"/>
            <a:r>
              <a:rPr lang="en-GB" sz="1800"/>
              <a:t>Over-invested in features</a:t>
            </a:r>
          </a:p>
        </p:txBody>
      </p:sp>
      <p:sp>
        <p:nvSpPr>
          <p:cNvPr id="18" name="TextBox 17"/>
          <p:cNvSpPr txBox="1">
            <a:spLocks noChangeArrowheads="1"/>
          </p:cNvSpPr>
          <p:nvPr/>
        </p:nvSpPr>
        <p:spPr bwMode="auto">
          <a:xfrm>
            <a:off x="6591300" y="1862138"/>
            <a:ext cx="2324100" cy="647700"/>
          </a:xfrm>
          <a:prstGeom prst="rect">
            <a:avLst/>
          </a:prstGeom>
          <a:solidFill>
            <a:srgbClr val="FFFF00"/>
          </a:solidFill>
          <a:ln w="9525">
            <a:noFill/>
            <a:miter lim="800000"/>
            <a:headEnd/>
            <a:tailEnd/>
          </a:ln>
        </p:spPr>
        <p:txBody>
          <a:bodyPr>
            <a:spAutoFit/>
          </a:bodyPr>
          <a:lstStyle/>
          <a:p>
            <a:pPr algn="ctr"/>
            <a:r>
              <a:rPr lang="en-GB" sz="1800"/>
              <a:t>Quality too high (expensive)</a:t>
            </a:r>
          </a:p>
        </p:txBody>
      </p:sp>
      <p:sp>
        <p:nvSpPr>
          <p:cNvPr id="19" name="TextBox 18"/>
          <p:cNvSpPr txBox="1">
            <a:spLocks noChangeArrowheads="1"/>
          </p:cNvSpPr>
          <p:nvPr/>
        </p:nvSpPr>
        <p:spPr bwMode="auto">
          <a:xfrm>
            <a:off x="3105150" y="2643188"/>
            <a:ext cx="2324100" cy="646112"/>
          </a:xfrm>
          <a:prstGeom prst="rect">
            <a:avLst/>
          </a:prstGeom>
          <a:solidFill>
            <a:srgbClr val="FFFF00"/>
          </a:solidFill>
          <a:ln w="9525">
            <a:noFill/>
            <a:miter lim="800000"/>
            <a:headEnd/>
            <a:tailEnd/>
          </a:ln>
        </p:spPr>
        <p:txBody>
          <a:bodyPr>
            <a:spAutoFit/>
          </a:bodyPr>
          <a:lstStyle/>
          <a:p>
            <a:pPr algn="ctr"/>
            <a:r>
              <a:rPr lang="en-GB" sz="1800"/>
              <a:t>Quality too low (unusable)</a:t>
            </a:r>
          </a:p>
        </p:txBody>
      </p:sp>
      <p:sp>
        <p:nvSpPr>
          <p:cNvPr id="20" name="TextBox 19"/>
          <p:cNvSpPr txBox="1">
            <a:spLocks noChangeArrowheads="1"/>
          </p:cNvSpPr>
          <p:nvPr/>
        </p:nvSpPr>
        <p:spPr bwMode="auto">
          <a:xfrm>
            <a:off x="552450" y="5362575"/>
            <a:ext cx="2324100" cy="647700"/>
          </a:xfrm>
          <a:prstGeom prst="rect">
            <a:avLst/>
          </a:prstGeom>
          <a:solidFill>
            <a:srgbClr val="FFFF00"/>
          </a:solidFill>
          <a:ln w="9525">
            <a:noFill/>
            <a:miter lim="800000"/>
            <a:headEnd/>
            <a:tailEnd/>
          </a:ln>
        </p:spPr>
        <p:txBody>
          <a:bodyPr>
            <a:spAutoFit/>
          </a:bodyPr>
          <a:lstStyle/>
          <a:p>
            <a:pPr algn="ctr"/>
            <a:r>
              <a:rPr lang="en-GB" sz="1800"/>
              <a:t>Fragmented codelines</a:t>
            </a:r>
          </a:p>
        </p:txBody>
      </p:sp>
      <p:sp>
        <p:nvSpPr>
          <p:cNvPr id="21" name="TextBox 20"/>
          <p:cNvSpPr txBox="1">
            <a:spLocks noChangeArrowheads="1"/>
          </p:cNvSpPr>
          <p:nvPr/>
        </p:nvSpPr>
        <p:spPr bwMode="auto">
          <a:xfrm>
            <a:off x="390525" y="2919413"/>
            <a:ext cx="2324100" cy="369887"/>
          </a:xfrm>
          <a:prstGeom prst="rect">
            <a:avLst/>
          </a:prstGeom>
          <a:solidFill>
            <a:srgbClr val="FFFF00"/>
          </a:solidFill>
          <a:ln w="9525">
            <a:noFill/>
            <a:miter lim="800000"/>
            <a:headEnd/>
            <a:tailEnd/>
          </a:ln>
        </p:spPr>
        <p:txBody>
          <a:bodyPr>
            <a:spAutoFit/>
          </a:bodyPr>
          <a:lstStyle/>
          <a:p>
            <a:pPr algn="ctr"/>
            <a:r>
              <a:rPr lang="en-GB" sz="1800"/>
              <a:t>Incoherent portfolio</a:t>
            </a:r>
          </a:p>
        </p:txBody>
      </p:sp>
      <p:sp>
        <p:nvSpPr>
          <p:cNvPr id="23" name="TextBox 22"/>
          <p:cNvSpPr txBox="1">
            <a:spLocks noChangeArrowheads="1"/>
          </p:cNvSpPr>
          <p:nvPr/>
        </p:nvSpPr>
        <p:spPr bwMode="auto">
          <a:xfrm>
            <a:off x="285750" y="1997075"/>
            <a:ext cx="2324100" cy="646113"/>
          </a:xfrm>
          <a:prstGeom prst="rect">
            <a:avLst/>
          </a:prstGeom>
          <a:solidFill>
            <a:srgbClr val="FFFF00"/>
          </a:solidFill>
          <a:ln w="9525">
            <a:noFill/>
            <a:miter lim="800000"/>
            <a:headEnd/>
            <a:tailEnd/>
          </a:ln>
        </p:spPr>
        <p:txBody>
          <a:bodyPr>
            <a:spAutoFit/>
          </a:bodyPr>
          <a:lstStyle/>
          <a:p>
            <a:pPr algn="ctr"/>
            <a:r>
              <a:rPr lang="en-GB" sz="1800"/>
              <a:t>Lack of internal alignment</a:t>
            </a:r>
          </a:p>
        </p:txBody>
      </p:sp>
      <p:sp>
        <p:nvSpPr>
          <p:cNvPr id="22" name="TextBox 21"/>
          <p:cNvSpPr txBox="1">
            <a:spLocks noChangeArrowheads="1"/>
          </p:cNvSpPr>
          <p:nvPr/>
        </p:nvSpPr>
        <p:spPr bwMode="auto">
          <a:xfrm>
            <a:off x="2609850" y="1677988"/>
            <a:ext cx="2324100" cy="369887"/>
          </a:xfrm>
          <a:prstGeom prst="rect">
            <a:avLst/>
          </a:prstGeom>
          <a:solidFill>
            <a:srgbClr val="FFFF00"/>
          </a:solidFill>
          <a:ln w="9525">
            <a:noFill/>
            <a:miter lim="800000"/>
            <a:headEnd/>
            <a:tailEnd/>
          </a:ln>
        </p:spPr>
        <p:txBody>
          <a:bodyPr>
            <a:spAutoFit/>
          </a:bodyPr>
          <a:lstStyle/>
          <a:p>
            <a:pPr algn="ctr"/>
            <a:r>
              <a:rPr lang="en-GB" sz="1800"/>
              <a:t>Wrong Product</a:t>
            </a:r>
          </a:p>
        </p:txBody>
      </p:sp>
      <p:sp>
        <p:nvSpPr>
          <p:cNvPr id="24" name="TextBox 23"/>
          <p:cNvSpPr txBox="1">
            <a:spLocks noChangeArrowheads="1"/>
          </p:cNvSpPr>
          <p:nvPr/>
        </p:nvSpPr>
        <p:spPr bwMode="auto">
          <a:xfrm>
            <a:off x="6429375" y="4806950"/>
            <a:ext cx="2324100" cy="369888"/>
          </a:xfrm>
          <a:prstGeom prst="rect">
            <a:avLst/>
          </a:prstGeom>
          <a:solidFill>
            <a:srgbClr val="FFFF00"/>
          </a:solidFill>
          <a:ln w="9525">
            <a:noFill/>
            <a:miter lim="800000"/>
            <a:headEnd/>
            <a:tailEnd/>
          </a:ln>
        </p:spPr>
        <p:txBody>
          <a:bodyPr>
            <a:spAutoFit/>
          </a:bodyPr>
          <a:lstStyle/>
          <a:p>
            <a:pPr algn="ctr"/>
            <a:r>
              <a:rPr lang="en-GB" sz="1800"/>
              <a:t>Wrong Customers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500"/>
                                        <p:tgtEl>
                                          <p:spTgt spid="16"/>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out)">
                                      <p:cBhvr>
                                        <p:cTn id="19" dur="500"/>
                                        <p:tgtEl>
                                          <p:spTgt spid="18"/>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out)">
                                      <p:cBhvr>
                                        <p:cTn id="23" dur="500"/>
                                        <p:tgtEl>
                                          <p:spTgt spid="19"/>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500"/>
                                        <p:tgtEl>
                                          <p:spTgt spid="10"/>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out)">
                                      <p:cBhvr>
                                        <p:cTn id="31" dur="500"/>
                                        <p:tgtEl>
                                          <p:spTgt spid="9"/>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out)">
                                      <p:cBhvr>
                                        <p:cTn id="35" dur="500"/>
                                        <p:tgtEl>
                                          <p:spTgt spid="12"/>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out)">
                                      <p:cBhvr>
                                        <p:cTn id="39" dur="500"/>
                                        <p:tgtEl>
                                          <p:spTgt spid="14"/>
                                        </p:tgtEl>
                                      </p:cBhvr>
                                    </p:animEffect>
                                  </p:childTnLst>
                                </p:cTn>
                              </p:par>
                            </p:childTnLst>
                          </p:cTn>
                        </p:par>
                        <p:par>
                          <p:cTn id="40" fill="hold">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out)">
                                      <p:cBhvr>
                                        <p:cTn id="43" dur="500"/>
                                        <p:tgtEl>
                                          <p:spTgt spid="20"/>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out)">
                                      <p:cBhvr>
                                        <p:cTn id="47" dur="500"/>
                                        <p:tgtEl>
                                          <p:spTgt spid="8"/>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out)">
                                      <p:cBhvr>
                                        <p:cTn id="51" dur="500"/>
                                        <p:tgtEl>
                                          <p:spTgt spid="15"/>
                                        </p:tgtEl>
                                      </p:cBhvr>
                                    </p:animEffect>
                                  </p:childTnLst>
                                </p:cTn>
                              </p:par>
                            </p:childTnLst>
                          </p:cTn>
                        </p:par>
                        <p:par>
                          <p:cTn id="52" fill="hold">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out)">
                                      <p:cBhvr>
                                        <p:cTn id="55" dur="500"/>
                                        <p:tgtEl>
                                          <p:spTgt spid="21"/>
                                        </p:tgtEl>
                                      </p:cBhvr>
                                    </p:animEffect>
                                  </p:child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ox(out)">
                                      <p:cBhvr>
                                        <p:cTn id="59" dur="500"/>
                                        <p:tgtEl>
                                          <p:spTgt spid="7"/>
                                        </p:tgtEl>
                                      </p:cBhvr>
                                    </p:animEffect>
                                  </p:childTnLst>
                                </p:cTn>
                              </p:par>
                            </p:childTnLst>
                          </p:cTn>
                        </p:par>
                        <p:par>
                          <p:cTn id="60" fill="hold">
                            <p:stCondLst>
                              <p:cond delay="7000"/>
                            </p:stCondLst>
                            <p:childTnLst>
                              <p:par>
                                <p:cTn id="61" presetID="4" presetClass="entr" presetSubtype="3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ox(out)">
                                      <p:cBhvr>
                                        <p:cTn id="63" dur="500"/>
                                        <p:tgtEl>
                                          <p:spTgt spid="22"/>
                                        </p:tgtEl>
                                      </p:cBhvr>
                                    </p:animEffect>
                                  </p:childTnLst>
                                </p:cTn>
                              </p:par>
                            </p:childTnLst>
                          </p:cTn>
                        </p:par>
                        <p:par>
                          <p:cTn id="64" fill="hold">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ox(out)">
                                      <p:cBhvr>
                                        <p:cTn id="67" dur="500"/>
                                        <p:tgtEl>
                                          <p:spTgt spid="6"/>
                                        </p:tgtEl>
                                      </p:cBhvr>
                                    </p:animEffect>
                                  </p:childTnLst>
                                </p:cTn>
                              </p:par>
                            </p:childTnLst>
                          </p:cTn>
                        </p:par>
                        <p:par>
                          <p:cTn id="68" fill="hold">
                            <p:stCondLst>
                              <p:cond delay="8000"/>
                            </p:stCondLst>
                            <p:childTnLst>
                              <p:par>
                                <p:cTn id="69" presetID="4" presetClass="entr" presetSubtype="32"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ox(out)">
                                      <p:cBhvr>
                                        <p:cTn id="71" dur="500"/>
                                        <p:tgtEl>
                                          <p:spTgt spid="17"/>
                                        </p:tgtEl>
                                      </p:cBhvr>
                                    </p:animEffect>
                                  </p:childTnLst>
                                </p:cTn>
                              </p:par>
                            </p:childTnLst>
                          </p:cTn>
                        </p:par>
                        <p:par>
                          <p:cTn id="72" fill="hold">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ox(out)">
                                      <p:cBhvr>
                                        <p:cTn id="75" dur="500"/>
                                        <p:tgtEl>
                                          <p:spTgt spid="23"/>
                                        </p:tgtEl>
                                      </p:cBhvr>
                                    </p:animEffect>
                                  </p:childTnLst>
                                </p:cTn>
                              </p:par>
                            </p:childTnLst>
                          </p:cTn>
                        </p:par>
                        <p:par>
                          <p:cTn id="76" fill="hold">
                            <p:stCondLst>
                              <p:cond delay="9000"/>
                            </p:stCondLst>
                            <p:childTnLst>
                              <p:par>
                                <p:cTn id="77" presetID="4" presetClass="entr" presetSubtype="32" fill="hold" grpId="0" nodeType="afterEffect">
                                  <p:stCondLst>
                                    <p:cond delay="0"/>
                                  </p:stCondLst>
                                  <p:childTnLst>
                                    <p:set>
                                      <p:cBhvr>
                                        <p:cTn id="78" dur="1" fill="hold">
                                          <p:stCondLst>
                                            <p:cond delay="0"/>
                                          </p:stCondLst>
                                        </p:cTn>
                                        <p:tgtEl>
                                          <p:spTgt spid="5131"/>
                                        </p:tgtEl>
                                        <p:attrNameLst>
                                          <p:attrName>style.visibility</p:attrName>
                                        </p:attrNameLst>
                                      </p:cBhvr>
                                      <p:to>
                                        <p:strVal val="visible"/>
                                      </p:to>
                                    </p:set>
                                    <p:animEffect transition="in" filter="box(out)">
                                      <p:cBhvr>
                                        <p:cTn id="79" dur="500"/>
                                        <p:tgtEl>
                                          <p:spTgt spid="5131"/>
                                        </p:tgtEl>
                                      </p:cBhvr>
                                    </p:animEffect>
                                  </p:childTnLst>
                                </p:cTn>
                              </p:par>
                            </p:childTnLst>
                          </p:cTn>
                        </p:par>
                        <p:par>
                          <p:cTn id="80" fill="hold">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ox(ou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513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5138" y="387350"/>
            <a:ext cx="8229600" cy="768350"/>
          </a:xfrm>
        </p:spPr>
        <p:txBody>
          <a:bodyPr/>
          <a:lstStyle/>
          <a:p>
            <a:pPr eaLnBrk="1" hangingPunct="1">
              <a:defRPr/>
            </a:pPr>
            <a:r>
              <a:rPr lang="en-GB" smtClean="0"/>
              <a:t>Competitive Analysis #2</a:t>
            </a:r>
          </a:p>
        </p:txBody>
      </p:sp>
      <p:graphicFrame>
        <p:nvGraphicFramePr>
          <p:cNvPr id="212651" name="Group 683"/>
          <p:cNvGraphicFramePr>
            <a:graphicFrameLocks noGrp="1"/>
          </p:cNvGraphicFramePr>
          <p:nvPr>
            <p:ph idx="1"/>
          </p:nvPr>
        </p:nvGraphicFramePr>
        <p:xfrm>
          <a:off x="457200" y="1981200"/>
          <a:ext cx="8229600" cy="3886200"/>
        </p:xfrm>
        <a:graphic>
          <a:graphicData uri="http://schemas.openxmlformats.org/drawingml/2006/table">
            <a:tbl>
              <a:tblPr/>
              <a:tblGrid>
                <a:gridCol w="1562100"/>
                <a:gridCol w="1666875"/>
                <a:gridCol w="1666875"/>
                <a:gridCol w="1666875"/>
                <a:gridCol w="1666875"/>
              </a:tblGrid>
              <a:tr h="4318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 </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Our Product</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A</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B</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Competitor C</a:t>
                      </a:r>
                      <a:endParaRPr kumimoji="0" lang="en-GB"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1</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2</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3</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4</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5</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Weakness</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6</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7</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None</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180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Feature 8</a:t>
                      </a:r>
                      <a:endParaRPr kumimoji="0" lang="en-GB" sz="3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Strength</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par</a:t>
                      </a:r>
                      <a:endParaRPr kumimoji="0" lang="en-GB" sz="2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95313" y="217488"/>
            <a:ext cx="8229600" cy="1016000"/>
          </a:xfrm>
        </p:spPr>
        <p:txBody>
          <a:bodyPr/>
          <a:lstStyle/>
          <a:p>
            <a:pPr eaLnBrk="1" hangingPunct="1">
              <a:defRPr/>
            </a:pPr>
            <a:r>
              <a:rPr lang="en-GB" smtClean="0"/>
              <a:t>Competitive Analysis 3</a:t>
            </a:r>
          </a:p>
        </p:txBody>
      </p:sp>
      <p:sp>
        <p:nvSpPr>
          <p:cNvPr id="25603" name="Rectangle 3"/>
          <p:cNvSpPr>
            <a:spLocks noGrp="1" noChangeArrowheads="1"/>
          </p:cNvSpPr>
          <p:nvPr>
            <p:ph type="body" idx="1"/>
          </p:nvPr>
        </p:nvSpPr>
        <p:spPr>
          <a:xfrm>
            <a:off x="488950" y="1244600"/>
            <a:ext cx="8229600" cy="4954588"/>
          </a:xfrm>
        </p:spPr>
        <p:txBody>
          <a:bodyPr/>
          <a:lstStyle/>
          <a:p>
            <a:pPr marL="609600" indent="-609600" eaLnBrk="1" hangingPunct="1">
              <a:lnSpc>
                <a:spcPct val="90000"/>
              </a:lnSpc>
              <a:buFont typeface="Wingdings" pitchFamily="2" charset="2"/>
              <a:buNone/>
            </a:pPr>
            <a:r>
              <a:rPr lang="en-GB" sz="2800" smtClean="0"/>
              <a:t>Competitor A</a:t>
            </a:r>
          </a:p>
          <a:p>
            <a:pPr marL="609600" indent="-609600" eaLnBrk="1" hangingPunct="1">
              <a:lnSpc>
                <a:spcPct val="90000"/>
              </a:lnSpc>
            </a:pPr>
            <a:r>
              <a:rPr lang="en-GB" sz="2800" smtClean="0"/>
              <a:t>Pros:</a:t>
            </a:r>
          </a:p>
          <a:p>
            <a:pPr marL="990600" lvl="1" indent="-533400" eaLnBrk="1" hangingPunct="1">
              <a:lnSpc>
                <a:spcPct val="90000"/>
              </a:lnSpc>
              <a:buFont typeface="Wingdings" pitchFamily="2" charset="2"/>
              <a:buAutoNum type="arabicPeriod"/>
            </a:pPr>
            <a:r>
              <a:rPr lang="en-GB" sz="2400" smtClean="0"/>
              <a:t> </a:t>
            </a:r>
          </a:p>
          <a:p>
            <a:pPr marL="990600" lvl="1" indent="-533400" eaLnBrk="1" hangingPunct="1">
              <a:lnSpc>
                <a:spcPct val="90000"/>
              </a:lnSpc>
              <a:buFont typeface="Wingdings" pitchFamily="2" charset="2"/>
              <a:buAutoNum type="arabicPeriod"/>
            </a:pPr>
            <a:r>
              <a:rPr lang="en-GB" sz="2400" smtClean="0"/>
              <a:t> </a:t>
            </a:r>
          </a:p>
          <a:p>
            <a:pPr marL="609600" indent="-609600" eaLnBrk="1" hangingPunct="1">
              <a:lnSpc>
                <a:spcPct val="90000"/>
              </a:lnSpc>
            </a:pPr>
            <a:r>
              <a:rPr lang="en-GB" sz="2800" smtClean="0"/>
              <a:t>Cons</a:t>
            </a:r>
          </a:p>
          <a:p>
            <a:pPr marL="990600" lvl="1" indent="-533400" eaLnBrk="1" hangingPunct="1">
              <a:lnSpc>
                <a:spcPct val="90000"/>
              </a:lnSpc>
              <a:buFont typeface="Wingdings" pitchFamily="2" charset="2"/>
              <a:buAutoNum type="arabicPeriod"/>
            </a:pPr>
            <a:r>
              <a:rPr lang="en-GB" sz="2400" smtClean="0"/>
              <a:t> </a:t>
            </a:r>
          </a:p>
          <a:p>
            <a:pPr marL="990600" lvl="1" indent="-533400" eaLnBrk="1" hangingPunct="1">
              <a:lnSpc>
                <a:spcPct val="90000"/>
              </a:lnSpc>
              <a:buFont typeface="Wingdings" pitchFamily="2" charset="2"/>
              <a:buAutoNum type="arabicPeriod"/>
            </a:pPr>
            <a:r>
              <a:rPr lang="en-GB" sz="2400" smtClean="0"/>
              <a:t> </a:t>
            </a:r>
          </a:p>
          <a:p>
            <a:pPr marL="609600" indent="-609600" eaLnBrk="1" hangingPunct="1">
              <a:lnSpc>
                <a:spcPct val="90000"/>
              </a:lnSpc>
            </a:pPr>
            <a:r>
              <a:rPr lang="en-GB" sz="2800" smtClean="0"/>
              <a:t>Attack Strategy</a:t>
            </a:r>
          </a:p>
          <a:p>
            <a:pPr marL="1371600" lvl="2" indent="-457200" eaLnBrk="1" hangingPunct="1">
              <a:lnSpc>
                <a:spcPct val="90000"/>
              </a:lnSpc>
              <a:buFont typeface="Wingdings" pitchFamily="2" charset="2"/>
              <a:buNone/>
            </a:pPr>
            <a:r>
              <a:rPr lang="en-GB" sz="2000" smtClean="0"/>
              <a:t>Blah blah</a:t>
            </a:r>
          </a:p>
          <a:p>
            <a:pPr marL="609600" indent="-609600" eaLnBrk="1" hangingPunct="1">
              <a:lnSpc>
                <a:spcPct val="90000"/>
              </a:lnSpc>
            </a:pPr>
            <a:r>
              <a:rPr lang="en-GB" sz="2800" smtClean="0"/>
              <a:t>Defence Strategy</a:t>
            </a:r>
          </a:p>
          <a:p>
            <a:pPr marL="1371600" lvl="2" indent="-457200" eaLnBrk="1" hangingPunct="1">
              <a:lnSpc>
                <a:spcPct val="90000"/>
              </a:lnSpc>
              <a:buFont typeface="Wingdings" pitchFamily="2" charset="2"/>
              <a:buNone/>
            </a:pPr>
            <a:r>
              <a:rPr lang="en-GB" sz="2000" smtClean="0"/>
              <a:t>Blah blah</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457200" y="177800"/>
            <a:ext cx="8229600" cy="1371600"/>
          </a:xfrm>
        </p:spPr>
        <p:txBody>
          <a:bodyPr/>
          <a:lstStyle/>
          <a:p>
            <a:pPr eaLnBrk="1" hangingPunct="1">
              <a:defRPr/>
            </a:pPr>
            <a:r>
              <a:rPr lang="en-GB" smtClean="0"/>
              <a:t>Sources of Requirements</a:t>
            </a:r>
          </a:p>
        </p:txBody>
      </p:sp>
      <p:sp>
        <p:nvSpPr>
          <p:cNvPr id="3" name="Trapezoid 2"/>
          <p:cNvSpPr/>
          <p:nvPr/>
        </p:nvSpPr>
        <p:spPr bwMode="auto">
          <a:xfrm rot="5400000">
            <a:off x="2002631" y="-591343"/>
            <a:ext cx="5089525" cy="8637588"/>
          </a:xfrm>
          <a:prstGeom prst="trapezoid">
            <a:avLst>
              <a:gd name="adj" fmla="val 20706"/>
            </a:avLst>
          </a:prstGeom>
          <a:gradFill flip="none" rotWithShape="1">
            <a:gsLst>
              <a:gs pos="0">
                <a:srgbClr val="FF0000">
                  <a:shade val="30000"/>
                  <a:satMod val="115000"/>
                </a:srgbClr>
              </a:gs>
              <a:gs pos="50000">
                <a:srgbClr val="FF0000">
                  <a:shade val="67500"/>
                  <a:satMod val="115000"/>
                </a:srgbClr>
              </a:gs>
              <a:gs pos="0">
                <a:srgbClr val="FF0000">
                  <a:shade val="100000"/>
                  <a:satMod val="115000"/>
                </a:srgbClr>
              </a:gs>
            </a:gsLst>
            <a:lin ang="5400000" scaled="1"/>
            <a:tileRect/>
          </a:gradFill>
          <a:ln w="12700" cap="flat" cmpd="sng" algn="ctr">
            <a:solidFill>
              <a:schemeClr val="tx1"/>
            </a:solidFill>
            <a:prstDash val="solid"/>
            <a:round/>
            <a:headEnd type="none" w="sm" len="sm"/>
            <a:tailEnd type="none" w="sm" len="sm"/>
          </a:ln>
          <a:effectLst/>
        </p:spPr>
        <p:txBody>
          <a:bodyPr wrap="none" lIns="45720" rIns="45720" anchor="ctr"/>
          <a:lstStyle/>
          <a:p>
            <a:pPr>
              <a:defRPr/>
            </a:pPr>
            <a:endParaRPr lang="en-GB" sz="1800" dirty="0">
              <a:latin typeface="Arial" pitchFamily="34" charset="0"/>
            </a:endParaRPr>
          </a:p>
        </p:txBody>
      </p:sp>
      <p:pic>
        <p:nvPicPr>
          <p:cNvPr id="26628"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611188" y="1666875"/>
            <a:ext cx="1804987" cy="2628900"/>
          </a:xfrm>
          <a:prstGeom prst="rect">
            <a:avLst/>
          </a:prstGeom>
          <a:noFill/>
          <a:ln w="9525">
            <a:noFill/>
            <a:miter lim="800000"/>
            <a:headEnd/>
            <a:tailEnd/>
          </a:ln>
        </p:spPr>
      </p:pic>
      <p:sp>
        <p:nvSpPr>
          <p:cNvPr id="24" name="TextBox 23"/>
          <p:cNvSpPr txBox="1"/>
          <p:nvPr/>
        </p:nvSpPr>
        <p:spPr bwMode="auto">
          <a:xfrm>
            <a:off x="1004455" y="3252273"/>
            <a:ext cx="1008702" cy="394773"/>
          </a:xfrm>
          <a:prstGeom prst="rect">
            <a:avLst/>
          </a:prstGeom>
          <a:noFill/>
        </p:spPr>
        <p:txBody>
          <a:bodyPr>
            <a:spAutoFit/>
          </a:bodyPr>
          <a:lstStyle/>
          <a:p>
            <a:pP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RFEs</a:t>
            </a:r>
          </a:p>
        </p:txBody>
      </p:sp>
      <p:pic>
        <p:nvPicPr>
          <p:cNvPr id="26630"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83175" y="1635125"/>
            <a:ext cx="1849438" cy="2598738"/>
          </a:xfrm>
          <a:prstGeom prst="rect">
            <a:avLst/>
          </a:prstGeom>
          <a:noFill/>
          <a:ln w="9525">
            <a:noFill/>
            <a:miter lim="800000"/>
            <a:headEnd/>
            <a:tailEnd/>
          </a:ln>
        </p:spPr>
      </p:pic>
      <p:sp>
        <p:nvSpPr>
          <p:cNvPr id="37" name="TextBox 36"/>
          <p:cNvSpPr txBox="1"/>
          <p:nvPr/>
        </p:nvSpPr>
        <p:spPr bwMode="auto">
          <a:xfrm>
            <a:off x="5429256" y="3196197"/>
            <a:ext cx="1210734" cy="406181"/>
          </a:xfrm>
          <a:prstGeom prst="rect">
            <a:avLst/>
          </a:prstGeom>
          <a:noFill/>
        </p:spPr>
        <p:txBody>
          <a:bodyPr>
            <a:spAutoFit/>
          </a:bodyPr>
          <a:lstStyle/>
          <a:p>
            <a:pP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Market</a:t>
            </a:r>
          </a:p>
        </p:txBody>
      </p:sp>
      <p:grpSp>
        <p:nvGrpSpPr>
          <p:cNvPr id="26632" name="Group 38"/>
          <p:cNvGrpSpPr>
            <a:grpSpLocks/>
          </p:cNvGrpSpPr>
          <p:nvPr/>
        </p:nvGrpSpPr>
        <p:grpSpPr bwMode="auto">
          <a:xfrm>
            <a:off x="7107238" y="1676400"/>
            <a:ext cx="1749425" cy="2557463"/>
            <a:chOff x="506896" y="1529094"/>
            <a:chExt cx="2009732" cy="2705970"/>
          </a:xfrm>
        </p:grpSpPr>
        <p:pic>
          <p:nvPicPr>
            <p:cNvPr id="26641"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6896" y="1529094"/>
              <a:ext cx="2009732" cy="2705970"/>
            </a:xfrm>
            <a:prstGeom prst="rect">
              <a:avLst/>
            </a:prstGeom>
            <a:noFill/>
            <a:ln w="9525">
              <a:noFill/>
              <a:miter lim="800000"/>
              <a:headEnd/>
              <a:tailEnd/>
            </a:ln>
          </p:spPr>
        </p:pic>
        <p:sp>
          <p:nvSpPr>
            <p:cNvPr id="41" name="TextBox 40"/>
            <p:cNvSpPr txBox="1"/>
            <p:nvPr/>
          </p:nvSpPr>
          <p:spPr>
            <a:xfrm>
              <a:off x="682487" y="3160645"/>
              <a:ext cx="1749287" cy="488473"/>
            </a:xfrm>
            <a:prstGeom prst="rect">
              <a:avLst/>
            </a:prstGeom>
            <a:noFill/>
          </p:spPr>
          <p:txBody>
            <a:bodyPr>
              <a:spAutoFit/>
            </a:bodyPr>
            <a:lstStyle/>
            <a:p>
              <a:pPr algn="ct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Internal</a:t>
              </a:r>
            </a:p>
          </p:txBody>
        </p:sp>
      </p:grpSp>
      <p:sp>
        <p:nvSpPr>
          <p:cNvPr id="26633" name="Rectangular Callout 42"/>
          <p:cNvSpPr>
            <a:spLocks noChangeArrowheads="1"/>
          </p:cNvSpPr>
          <p:nvPr/>
        </p:nvSpPr>
        <p:spPr bwMode="auto">
          <a:xfrm>
            <a:off x="5053013" y="4859338"/>
            <a:ext cx="2054225" cy="1504950"/>
          </a:xfrm>
          <a:prstGeom prst="wedgeRectCallout">
            <a:avLst>
              <a:gd name="adj1" fmla="val -8787"/>
              <a:gd name="adj2" fmla="val -111583"/>
            </a:avLst>
          </a:prstGeom>
          <a:solidFill>
            <a:srgbClr val="FFFFCC"/>
          </a:solidFill>
          <a:ln w="12700" algn="ctr">
            <a:solidFill>
              <a:schemeClr val="tx1"/>
            </a:solidFill>
            <a:round/>
            <a:headEnd type="none" w="sm" len="sm"/>
            <a:tailEnd type="none" w="sm" len="sm"/>
          </a:ln>
        </p:spPr>
        <p:txBody>
          <a:bodyPr wrap="none" lIns="45720" rIns="45720" anchor="ctr"/>
          <a:lstStyle/>
          <a:p>
            <a:pPr>
              <a:buFont typeface="Arial" charset="0"/>
              <a:buChar char="•"/>
            </a:pPr>
            <a:r>
              <a:rPr lang="en-GB" sz="1200"/>
              <a:t> Win/Loss analysis</a:t>
            </a:r>
          </a:p>
          <a:p>
            <a:pPr>
              <a:buFont typeface="Arial" charset="0"/>
              <a:buChar char="•"/>
            </a:pPr>
            <a:r>
              <a:rPr lang="en-GB" sz="1200"/>
              <a:t> Analyst Reports</a:t>
            </a:r>
          </a:p>
          <a:p>
            <a:pPr>
              <a:buFont typeface="Arial" charset="0"/>
              <a:buChar char="•"/>
            </a:pPr>
            <a:r>
              <a:rPr lang="en-GB" sz="1200"/>
              <a:t> Competitive Analysis</a:t>
            </a:r>
          </a:p>
          <a:p>
            <a:pPr>
              <a:buFont typeface="Arial" charset="0"/>
              <a:buChar char="•"/>
            </a:pPr>
            <a:r>
              <a:rPr lang="en-GB" sz="1200"/>
              <a:t> Customer Surveys</a:t>
            </a:r>
          </a:p>
          <a:p>
            <a:pPr>
              <a:buFont typeface="Arial" charset="0"/>
              <a:buChar char="•"/>
            </a:pPr>
            <a:r>
              <a:rPr lang="en-GB" sz="1200"/>
              <a:t> User Fora</a:t>
            </a:r>
          </a:p>
          <a:p>
            <a:pPr>
              <a:buFont typeface="Arial" charset="0"/>
              <a:buChar char="•"/>
            </a:pPr>
            <a:r>
              <a:rPr lang="en-GB" sz="1200"/>
              <a:t> Customer Advisory Boards</a:t>
            </a:r>
          </a:p>
          <a:p>
            <a:pPr>
              <a:buFont typeface="Arial" charset="0"/>
              <a:buChar char="•"/>
            </a:pPr>
            <a:r>
              <a:rPr lang="en-GB" sz="1200"/>
              <a:t> Trade Shows, Conferences</a:t>
            </a:r>
          </a:p>
        </p:txBody>
      </p:sp>
      <p:sp>
        <p:nvSpPr>
          <p:cNvPr id="26634" name="Vertical Scroll 43"/>
          <p:cNvSpPr>
            <a:spLocks noChangeArrowheads="1"/>
          </p:cNvSpPr>
          <p:nvPr/>
        </p:nvSpPr>
        <p:spPr bwMode="auto">
          <a:xfrm>
            <a:off x="477838" y="4295775"/>
            <a:ext cx="1938337" cy="1868488"/>
          </a:xfrm>
          <a:prstGeom prst="verticalScroll">
            <a:avLst>
              <a:gd name="adj" fmla="val 12500"/>
            </a:avLst>
          </a:prstGeom>
          <a:solidFill>
            <a:srgbClr val="FFFF99"/>
          </a:solidFill>
          <a:ln w="12700" algn="ctr">
            <a:solidFill>
              <a:schemeClr val="tx1"/>
            </a:solidFill>
            <a:round/>
            <a:headEnd type="none" w="sm" len="sm"/>
            <a:tailEnd type="none" w="sm" len="sm"/>
          </a:ln>
        </p:spPr>
        <p:txBody>
          <a:bodyPr wrap="none" lIns="45720" rIns="45720" anchor="ctr"/>
          <a:lstStyle/>
          <a:p>
            <a:r>
              <a:rPr lang="en-GB" sz="1400"/>
              <a:t>Contractual</a:t>
            </a:r>
            <a:br>
              <a:rPr lang="en-GB" sz="1400"/>
            </a:br>
            <a:r>
              <a:rPr lang="en-GB" sz="1400"/>
              <a:t>Commitments</a:t>
            </a:r>
          </a:p>
          <a:p>
            <a:endParaRPr lang="en-GB" sz="1400"/>
          </a:p>
          <a:p>
            <a:r>
              <a:rPr lang="en-GB" sz="1400"/>
              <a:t>High</a:t>
            </a:r>
            <a:br>
              <a:rPr lang="en-GB" sz="1400"/>
            </a:br>
            <a:r>
              <a:rPr lang="en-GB" sz="1400"/>
              <a:t>Expectations</a:t>
            </a:r>
          </a:p>
        </p:txBody>
      </p:sp>
      <p:sp>
        <p:nvSpPr>
          <p:cNvPr id="26635" name="Rectangular Callout 44"/>
          <p:cNvSpPr>
            <a:spLocks noChangeArrowheads="1"/>
          </p:cNvSpPr>
          <p:nvPr/>
        </p:nvSpPr>
        <p:spPr bwMode="auto">
          <a:xfrm>
            <a:off x="7307263" y="4371975"/>
            <a:ext cx="1677987" cy="1992313"/>
          </a:xfrm>
          <a:prstGeom prst="wedgeRectCallout">
            <a:avLst>
              <a:gd name="adj1" fmla="val 11306"/>
              <a:gd name="adj2" fmla="val -82352"/>
            </a:avLst>
          </a:prstGeom>
          <a:solidFill>
            <a:srgbClr val="CCECFF"/>
          </a:solidFill>
          <a:ln w="12700" algn="ctr">
            <a:solidFill>
              <a:schemeClr val="tx1"/>
            </a:solidFill>
            <a:round/>
            <a:headEnd type="none" w="sm" len="sm"/>
            <a:tailEnd type="none" w="sm" len="sm"/>
          </a:ln>
        </p:spPr>
        <p:txBody>
          <a:bodyPr wrap="none" lIns="45720" rIns="45720" anchor="ctr"/>
          <a:lstStyle/>
          <a:p>
            <a:pPr>
              <a:buFont typeface="Arial" charset="0"/>
              <a:buChar char="•"/>
            </a:pPr>
            <a:r>
              <a:rPr lang="en-GB" sz="1200"/>
              <a:t> Architectural</a:t>
            </a:r>
          </a:p>
          <a:p>
            <a:pPr lvl="1">
              <a:buFont typeface="Arial" charset="0"/>
              <a:buChar char="•"/>
            </a:pPr>
            <a:r>
              <a:rPr lang="en-GB" sz="1200" i="1"/>
              <a:t> Performance</a:t>
            </a:r>
          </a:p>
          <a:p>
            <a:pPr lvl="1">
              <a:buFont typeface="Arial" charset="0"/>
              <a:buChar char="•"/>
            </a:pPr>
            <a:r>
              <a:rPr lang="en-GB" sz="1200" i="1"/>
              <a:t> Scalability</a:t>
            </a:r>
          </a:p>
          <a:p>
            <a:pPr lvl="1">
              <a:buFont typeface="Arial" charset="0"/>
              <a:buChar char="•"/>
            </a:pPr>
            <a:r>
              <a:rPr lang="en-GB" sz="1200" i="1"/>
              <a:t> Extensibility</a:t>
            </a:r>
          </a:p>
          <a:p>
            <a:pPr lvl="1">
              <a:buFont typeface="Arial" charset="0"/>
              <a:buChar char="•"/>
            </a:pPr>
            <a:r>
              <a:rPr lang="en-GB" sz="1200" i="1"/>
              <a:t> Supportability</a:t>
            </a:r>
          </a:p>
          <a:p>
            <a:pPr>
              <a:buFont typeface="Arial" charset="0"/>
              <a:buChar char="•"/>
            </a:pPr>
            <a:r>
              <a:rPr lang="en-GB" sz="1200"/>
              <a:t> Usability</a:t>
            </a:r>
          </a:p>
          <a:p>
            <a:pPr>
              <a:buFont typeface="Arial" charset="0"/>
              <a:buChar char="•"/>
            </a:pPr>
            <a:r>
              <a:rPr lang="en-GB" sz="1200"/>
              <a:t> Security</a:t>
            </a:r>
          </a:p>
          <a:p>
            <a:pPr>
              <a:buFont typeface="Arial" charset="0"/>
              <a:buChar char="•"/>
            </a:pPr>
            <a:r>
              <a:rPr lang="en-GB" sz="1200"/>
              <a:t> Quality</a:t>
            </a:r>
          </a:p>
          <a:p>
            <a:pPr>
              <a:buFont typeface="Arial" charset="0"/>
              <a:buChar char="•"/>
            </a:pPr>
            <a:r>
              <a:rPr lang="en-GB" sz="1200"/>
              <a:t> Standards</a:t>
            </a:r>
          </a:p>
          <a:p>
            <a:pPr>
              <a:buFont typeface="Arial" charset="0"/>
              <a:buChar char="•"/>
            </a:pPr>
            <a:r>
              <a:rPr lang="en-GB" sz="1200"/>
              <a:t> Internationalization</a:t>
            </a:r>
          </a:p>
          <a:p>
            <a:pPr>
              <a:buFont typeface="Arial" charset="0"/>
              <a:buChar char="•"/>
            </a:pPr>
            <a:r>
              <a:rPr lang="en-GB" sz="1200"/>
              <a:t> Other “non-functional”</a:t>
            </a:r>
          </a:p>
        </p:txBody>
      </p:sp>
      <p:grpSp>
        <p:nvGrpSpPr>
          <p:cNvPr id="26636" name="Group 45"/>
          <p:cNvGrpSpPr>
            <a:grpSpLocks/>
          </p:cNvGrpSpPr>
          <p:nvPr/>
        </p:nvGrpSpPr>
        <p:grpSpPr bwMode="auto">
          <a:xfrm>
            <a:off x="2895600" y="1697038"/>
            <a:ext cx="1847850" cy="2598737"/>
            <a:chOff x="506896" y="1529094"/>
            <a:chExt cx="2009732" cy="2705970"/>
          </a:xfrm>
        </p:grpSpPr>
        <p:pic>
          <p:nvPicPr>
            <p:cNvPr id="26639" name="Picture 6" descr="C:\Documents and Settings\paulmo\Local Settings\Temporary Internet Files\Content.IE5\W366JSXK\MCHH00797_0000[1].wmf"/>
            <p:cNvPicPr>
              <a:picLocks noChangeAspect="1" noChangeArrowheads="1"/>
            </p:cNvPicPr>
            <p:nvPr/>
          </p:nvPicPr>
          <p:blipFill>
            <a:blip r:embed="rId3"/>
            <a:srcRect/>
            <a:stretch>
              <a:fillRect/>
            </a:stretch>
          </p:blipFill>
          <p:spPr bwMode="auto">
            <a:xfrm>
              <a:off x="506896" y="1529094"/>
              <a:ext cx="2009732" cy="2705970"/>
            </a:xfrm>
            <a:prstGeom prst="rect">
              <a:avLst/>
            </a:prstGeom>
            <a:noFill/>
            <a:ln w="9525">
              <a:noFill/>
              <a:miter lim="800000"/>
              <a:headEnd/>
              <a:tailEnd/>
            </a:ln>
          </p:spPr>
        </p:pic>
        <p:sp>
          <p:nvSpPr>
            <p:cNvPr id="48" name="TextBox 47"/>
            <p:cNvSpPr txBox="1"/>
            <p:nvPr/>
          </p:nvSpPr>
          <p:spPr>
            <a:xfrm>
              <a:off x="713674" y="3160644"/>
              <a:ext cx="1598293" cy="865287"/>
            </a:xfrm>
            <a:prstGeom prst="rect">
              <a:avLst/>
            </a:prstGeom>
            <a:noFill/>
          </p:spPr>
          <p:txBody>
            <a:bodyPr>
              <a:spAutoFit/>
            </a:bodyPr>
            <a:lstStyle/>
            <a:p>
              <a:pPr algn="ctr">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Strategy</a:t>
              </a:r>
              <a:b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b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Radar</a:t>
              </a:r>
            </a:p>
          </p:txBody>
        </p:sp>
      </p:grpSp>
      <p:sp>
        <p:nvSpPr>
          <p:cNvPr id="26637" name="Rectangular Callout 50"/>
          <p:cNvSpPr>
            <a:spLocks noChangeArrowheads="1"/>
          </p:cNvSpPr>
          <p:nvPr/>
        </p:nvSpPr>
        <p:spPr bwMode="auto">
          <a:xfrm>
            <a:off x="2706688" y="4859338"/>
            <a:ext cx="1874837" cy="1514475"/>
          </a:xfrm>
          <a:prstGeom prst="wedgeRectCallout">
            <a:avLst>
              <a:gd name="adj1" fmla="val 7509"/>
              <a:gd name="adj2" fmla="val -102236"/>
            </a:avLst>
          </a:prstGeom>
          <a:solidFill>
            <a:srgbClr val="FFFFCC"/>
          </a:solidFill>
          <a:ln w="12700" algn="ctr">
            <a:solidFill>
              <a:schemeClr val="tx1"/>
            </a:solidFill>
            <a:round/>
            <a:headEnd type="none" w="sm" len="sm"/>
            <a:tailEnd type="none" w="sm" len="sm"/>
          </a:ln>
        </p:spPr>
        <p:txBody>
          <a:bodyPr wrap="none" lIns="45720" rIns="45720" anchor="ctr"/>
          <a:lstStyle/>
          <a:p>
            <a:endParaRPr lang="en-US" sz="1200"/>
          </a:p>
        </p:txBody>
      </p:sp>
      <p:pic>
        <p:nvPicPr>
          <p:cNvPr id="26638" name="Picture 19"/>
          <p:cNvPicPr>
            <a:picLocks noChangeAspect="1" noChangeArrowheads="1"/>
          </p:cNvPicPr>
          <p:nvPr/>
        </p:nvPicPr>
        <p:blipFill>
          <a:blip r:embed="rId4"/>
          <a:srcRect/>
          <a:stretch>
            <a:fillRect/>
          </a:stretch>
        </p:blipFill>
        <p:spPr bwMode="auto">
          <a:xfrm>
            <a:off x="2786063" y="5003800"/>
            <a:ext cx="1712912" cy="1284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p:txBody>
          <a:bodyPr/>
          <a:lstStyle/>
          <a:p>
            <a:pPr eaLnBrk="1" hangingPunct="1">
              <a:defRPr/>
            </a:pPr>
            <a:r>
              <a:rPr lang="en-GB" smtClean="0"/>
              <a:t>Feature Request Analysis</a:t>
            </a:r>
          </a:p>
        </p:txBody>
      </p:sp>
      <p:pic>
        <p:nvPicPr>
          <p:cNvPr id="27651" name="Picture 2"/>
          <p:cNvPicPr>
            <a:picLocks noChangeAspect="1" noChangeArrowheads="1"/>
          </p:cNvPicPr>
          <p:nvPr/>
        </p:nvPicPr>
        <p:blipFill>
          <a:blip r:embed="rId3"/>
          <a:srcRect/>
          <a:stretch>
            <a:fillRect/>
          </a:stretch>
        </p:blipFill>
        <p:spPr bwMode="auto">
          <a:xfrm>
            <a:off x="698500" y="1668463"/>
            <a:ext cx="7620000" cy="4686300"/>
          </a:xfrm>
          <a:prstGeom prst="rect">
            <a:avLst/>
          </a:prstGeom>
          <a:noFill/>
          <a:ln w="12700" algn="ctr">
            <a:noFill/>
            <a:miter lim="800000"/>
            <a:headEnd type="none" w="sm" len="sm"/>
            <a:tailEnd type="none" w="sm" len="sm"/>
          </a:ln>
        </p:spPr>
      </p:pic>
      <p:sp>
        <p:nvSpPr>
          <p:cNvPr id="6" name="Rectangular Callout 5"/>
          <p:cNvSpPr>
            <a:spLocks noChangeArrowheads="1"/>
          </p:cNvSpPr>
          <p:nvPr/>
        </p:nvSpPr>
        <p:spPr bwMode="auto">
          <a:xfrm>
            <a:off x="923925" y="2366963"/>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Importance</a:t>
            </a:r>
          </a:p>
          <a:p>
            <a:r>
              <a:rPr lang="en-GB" sz="1800"/>
              <a:t> of</a:t>
            </a:r>
          </a:p>
          <a:p>
            <a:r>
              <a:rPr lang="en-GB" sz="1800"/>
              <a:t>Customer</a:t>
            </a:r>
          </a:p>
        </p:txBody>
      </p:sp>
      <p:sp>
        <p:nvSpPr>
          <p:cNvPr id="7" name="Rectangular Callout 6"/>
          <p:cNvSpPr>
            <a:spLocks noChangeArrowheads="1"/>
          </p:cNvSpPr>
          <p:nvPr/>
        </p:nvSpPr>
        <p:spPr bwMode="auto">
          <a:xfrm>
            <a:off x="1819275"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Strategic</a:t>
            </a:r>
            <a:br>
              <a:rPr lang="en-GB" sz="1800"/>
            </a:br>
            <a:r>
              <a:rPr lang="en-GB" sz="1800"/>
              <a:t>Sector</a:t>
            </a:r>
          </a:p>
        </p:txBody>
      </p:sp>
      <p:sp>
        <p:nvSpPr>
          <p:cNvPr id="8" name="Rectangular Callout 7"/>
          <p:cNvSpPr>
            <a:spLocks noChangeArrowheads="1"/>
          </p:cNvSpPr>
          <p:nvPr/>
        </p:nvSpPr>
        <p:spPr bwMode="auto">
          <a:xfrm>
            <a:off x="2374900" y="2339975"/>
            <a:ext cx="1776413"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a:t>
            </a:r>
          </a:p>
        </p:txBody>
      </p:sp>
      <p:sp>
        <p:nvSpPr>
          <p:cNvPr id="9" name="Rectangular Callout 8"/>
          <p:cNvSpPr>
            <a:spLocks noChangeArrowheads="1"/>
          </p:cNvSpPr>
          <p:nvPr/>
        </p:nvSpPr>
        <p:spPr bwMode="auto">
          <a:xfrm>
            <a:off x="3065463"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r>
              <a:rPr lang="en-GB" sz="1800"/>
              <a:t>1-2</a:t>
            </a:r>
          </a:p>
          <a:p>
            <a:r>
              <a:rPr lang="en-GB" sz="1800"/>
              <a:t>3-8</a:t>
            </a:r>
          </a:p>
          <a:p>
            <a:r>
              <a:rPr lang="en-GB" sz="1800"/>
              <a:t>9+</a:t>
            </a:r>
          </a:p>
        </p:txBody>
      </p:sp>
      <p:sp>
        <p:nvSpPr>
          <p:cNvPr id="10" name="Rectangular Callout 9"/>
          <p:cNvSpPr>
            <a:spLocks noChangeArrowheads="1"/>
          </p:cNvSpPr>
          <p:nvPr/>
        </p:nvSpPr>
        <p:spPr bwMode="auto">
          <a:xfrm>
            <a:off x="3800475" y="2349500"/>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pPr>
              <a:buFont typeface="Arial" charset="0"/>
              <a:buChar char="•"/>
            </a:pPr>
            <a:r>
              <a:rPr lang="en-GB" sz="1800"/>
              <a:t> Leap ahead</a:t>
            </a:r>
          </a:p>
          <a:p>
            <a:pPr>
              <a:buFont typeface="Arial" charset="0"/>
              <a:buChar char="•"/>
            </a:pPr>
            <a:r>
              <a:rPr lang="en-GB" sz="1800"/>
              <a:t> Close a gap</a:t>
            </a:r>
          </a:p>
          <a:p>
            <a:pPr>
              <a:buFont typeface="Arial" charset="0"/>
              <a:buChar char="•"/>
            </a:pPr>
            <a:r>
              <a:rPr lang="en-GB" sz="1800"/>
              <a:t> Neither</a:t>
            </a:r>
          </a:p>
        </p:txBody>
      </p:sp>
      <p:sp>
        <p:nvSpPr>
          <p:cNvPr id="11" name="Rectangular Callout 10"/>
          <p:cNvSpPr>
            <a:spLocks noChangeArrowheads="1"/>
          </p:cNvSpPr>
          <p:nvPr/>
        </p:nvSpPr>
        <p:spPr bwMode="auto">
          <a:xfrm>
            <a:off x="4518025" y="2339975"/>
            <a:ext cx="1774825" cy="1165225"/>
          </a:xfrm>
          <a:prstGeom prst="wedgeRectCallout">
            <a:avLst>
              <a:gd name="adj1" fmla="val 72602"/>
              <a:gd name="adj2" fmla="val 79421"/>
            </a:avLst>
          </a:prstGeom>
          <a:solidFill>
            <a:srgbClr val="FFFF99"/>
          </a:solidFill>
          <a:ln w="12700" algn="ctr">
            <a:solidFill>
              <a:schemeClr val="tx1"/>
            </a:solidFill>
            <a:round/>
            <a:headEnd type="none" w="sm" len="sm"/>
            <a:tailEnd type="none" w="sm" len="sm"/>
          </a:ln>
        </p:spPr>
        <p:txBody>
          <a:bodyPr wrap="none" lIns="45720" rIns="45720" anchor="ctr"/>
          <a:lstStyle/>
          <a:p>
            <a:pPr>
              <a:buFont typeface="Arial" charset="0"/>
              <a:buChar char="•"/>
            </a:pPr>
            <a:r>
              <a:rPr lang="en-GB" sz="1800"/>
              <a:t> High</a:t>
            </a:r>
          </a:p>
          <a:p>
            <a:pPr>
              <a:buFont typeface="Arial" charset="0"/>
              <a:buChar char="•"/>
            </a:pPr>
            <a:r>
              <a:rPr lang="en-GB" sz="1800"/>
              <a:t> Medium</a:t>
            </a:r>
          </a:p>
          <a:p>
            <a:pPr>
              <a:buFont typeface="Arial" charset="0"/>
              <a:buChar char="•"/>
            </a:pPr>
            <a:r>
              <a:rPr lang="en-GB" sz="1800"/>
              <a:t> Low</a:t>
            </a:r>
          </a:p>
          <a:p>
            <a:pPr>
              <a:buFont typeface="Arial" charset="0"/>
              <a:buChar char="•"/>
            </a:pPr>
            <a:r>
              <a:rPr lang="en-GB" sz="1800"/>
              <a:t> None</a:t>
            </a:r>
          </a:p>
        </p:txBody>
      </p:sp>
      <p:sp>
        <p:nvSpPr>
          <p:cNvPr id="12" name="Rectangular Callout 11"/>
          <p:cNvSpPr>
            <a:spLocks noChangeArrowheads="1"/>
          </p:cNvSpPr>
          <p:nvPr/>
        </p:nvSpPr>
        <p:spPr bwMode="auto">
          <a:xfrm>
            <a:off x="5676900" y="2366963"/>
            <a:ext cx="3194050" cy="1165225"/>
          </a:xfrm>
          <a:prstGeom prst="wedgeRectCallout">
            <a:avLst>
              <a:gd name="adj1" fmla="val 24856"/>
              <a:gd name="adj2" fmla="val 87574"/>
            </a:avLst>
          </a:prstGeom>
          <a:solidFill>
            <a:srgbClr val="FFFF99"/>
          </a:solidFill>
          <a:ln w="12700" algn="ctr">
            <a:solidFill>
              <a:schemeClr val="tx1"/>
            </a:solidFill>
            <a:round/>
            <a:headEnd type="none" w="sm" len="sm"/>
            <a:tailEnd type="none" w="sm" len="sm"/>
          </a:ln>
        </p:spPr>
        <p:txBody>
          <a:bodyPr lIns="45720" rIns="45720" anchor="ctr"/>
          <a:lstStyle/>
          <a:p>
            <a:r>
              <a:rPr lang="en-GB" sz="1800"/>
              <a:t>Scale of effort:</a:t>
            </a:r>
          </a:p>
          <a:p>
            <a:r>
              <a:rPr lang="en-GB" sz="1800"/>
              <a:t>1 week to 1 year </a:t>
            </a:r>
            <a:r>
              <a:rPr lang="en-GB" sz="1200"/>
              <a:t>(Log 2)</a:t>
            </a:r>
          </a:p>
          <a:p>
            <a:endParaRPr lang="en-GB"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457200" y="171450"/>
            <a:ext cx="8229600" cy="1371600"/>
          </a:xfrm>
        </p:spPr>
        <p:txBody>
          <a:bodyPr/>
          <a:lstStyle/>
          <a:p>
            <a:pPr eaLnBrk="1" hangingPunct="1">
              <a:defRPr/>
            </a:pPr>
            <a:r>
              <a:rPr lang="en-GB" smtClean="0"/>
              <a:t>Scope/Delivery Modelling</a:t>
            </a:r>
          </a:p>
        </p:txBody>
      </p:sp>
      <p:grpSp>
        <p:nvGrpSpPr>
          <p:cNvPr id="28675" name="Group 7"/>
          <p:cNvGrpSpPr>
            <a:grpSpLocks/>
          </p:cNvGrpSpPr>
          <p:nvPr/>
        </p:nvGrpSpPr>
        <p:grpSpPr bwMode="auto">
          <a:xfrm>
            <a:off x="247650" y="1506538"/>
            <a:ext cx="8215313" cy="4778375"/>
            <a:chOff x="285752" y="1079872"/>
            <a:chExt cx="7500958" cy="4063640"/>
          </a:xfrm>
        </p:grpSpPr>
        <p:pic>
          <p:nvPicPr>
            <p:cNvPr id="28676" name="Picture 2"/>
            <p:cNvPicPr>
              <a:picLocks noChangeAspect="1" noChangeArrowheads="1"/>
            </p:cNvPicPr>
            <p:nvPr/>
          </p:nvPicPr>
          <p:blipFill>
            <a:blip r:embed="rId3"/>
            <a:srcRect/>
            <a:stretch>
              <a:fillRect/>
            </a:stretch>
          </p:blipFill>
          <p:spPr bwMode="auto">
            <a:xfrm>
              <a:off x="285752" y="1079872"/>
              <a:ext cx="7500958" cy="4063640"/>
            </a:xfrm>
            <a:prstGeom prst="rect">
              <a:avLst/>
            </a:prstGeom>
            <a:noFill/>
            <a:ln w="9525">
              <a:noFill/>
              <a:miter lim="800000"/>
              <a:headEnd/>
              <a:tailEnd/>
            </a:ln>
          </p:spPr>
        </p:pic>
        <p:sp>
          <p:nvSpPr>
            <p:cNvPr id="6" name="TextBox 5"/>
            <p:cNvSpPr txBox="1"/>
            <p:nvPr/>
          </p:nvSpPr>
          <p:spPr>
            <a:xfrm rot="20050489">
              <a:off x="2504876" y="2802531"/>
              <a:ext cx="3272882" cy="934232"/>
            </a:xfrm>
            <a:prstGeom prst="rect">
              <a:avLst/>
            </a:prstGeom>
            <a:noFill/>
          </p:spPr>
          <p:txBody>
            <a:bodyPr wrap="none">
              <a:spAutoFit/>
            </a:bodyPr>
            <a:lstStyle/>
            <a:p>
              <a:pPr>
                <a:defRPr/>
              </a:pPr>
              <a:r>
                <a:rPr lang="en-GB" sz="6600" dirty="0">
                  <a:solidFill>
                    <a:schemeClr val="tx2">
                      <a:lumMod val="75000"/>
                    </a:schemeClr>
                  </a:solidFill>
                  <a:latin typeface="Arial" pitchFamily="34" charset="0"/>
                </a:rPr>
                <a:t>SAMPLE</a:t>
              </a: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457199" y="457200"/>
            <a:ext cx="8477573" cy="720671"/>
          </a:xfrm>
        </p:spPr>
        <p:txBody>
          <a:bodyPr/>
          <a:lstStyle/>
          <a:p>
            <a:pPr eaLnBrk="1" hangingPunct="1">
              <a:defRPr/>
            </a:pPr>
            <a:r>
              <a:rPr lang="en-GB" sz="3400" dirty="0" smtClean="0"/>
              <a:t>Use </a:t>
            </a:r>
            <a:r>
              <a:rPr lang="en-GB" sz="3400" dirty="0" err="1" smtClean="0"/>
              <a:t>MoSCoW</a:t>
            </a:r>
            <a:r>
              <a:rPr lang="en-GB" sz="3400" dirty="0" smtClean="0"/>
              <a:t> Requirements Management</a:t>
            </a:r>
          </a:p>
        </p:txBody>
      </p:sp>
      <p:pic>
        <p:nvPicPr>
          <p:cNvPr id="29699" name="Picture 12"/>
          <p:cNvPicPr>
            <a:picLocks noChangeAspect="1" noChangeArrowheads="1"/>
          </p:cNvPicPr>
          <p:nvPr/>
        </p:nvPicPr>
        <p:blipFill>
          <a:blip r:embed="rId3"/>
          <a:srcRect/>
          <a:stretch>
            <a:fillRect/>
          </a:stretch>
        </p:blipFill>
        <p:spPr bwMode="auto">
          <a:xfrm>
            <a:off x="755650" y="1244600"/>
            <a:ext cx="7129463" cy="3511550"/>
          </a:xfrm>
          <a:prstGeom prst="rect">
            <a:avLst/>
          </a:prstGeom>
          <a:solidFill>
            <a:srgbClr val="FFFF99"/>
          </a:solidFill>
          <a:ln w="22225">
            <a:solidFill>
              <a:schemeClr val="tx1"/>
            </a:solidFill>
            <a:miter lim="800000"/>
            <a:headEnd/>
            <a:tailEnd/>
          </a:ln>
        </p:spPr>
      </p:pic>
      <p:sp>
        <p:nvSpPr>
          <p:cNvPr id="29700" name="Text Box 13"/>
          <p:cNvSpPr txBox="1">
            <a:spLocks noChangeArrowheads="1"/>
          </p:cNvSpPr>
          <p:nvPr/>
        </p:nvSpPr>
        <p:spPr bwMode="auto">
          <a:xfrm>
            <a:off x="247650" y="4884738"/>
            <a:ext cx="8424863" cy="1558925"/>
          </a:xfrm>
          <a:prstGeom prst="rect">
            <a:avLst/>
          </a:prstGeom>
          <a:noFill/>
          <a:ln w="9525">
            <a:noFill/>
            <a:miter lim="800000"/>
            <a:headEnd/>
            <a:tailEnd/>
          </a:ln>
        </p:spPr>
        <p:txBody>
          <a:bodyPr>
            <a:spAutoFit/>
          </a:bodyPr>
          <a:lstStyle/>
          <a:p>
            <a:pPr>
              <a:spcBef>
                <a:spcPct val="50000"/>
              </a:spcBef>
            </a:pPr>
            <a:r>
              <a:rPr lang="en-GB"/>
              <a:t>Managing requirements in this way is an enabler for moving to release trains, and in general it greatly simplifies the release planning and management process.</a:t>
            </a:r>
          </a:p>
          <a:p>
            <a:pPr>
              <a:spcBef>
                <a:spcPct val="50000"/>
              </a:spcBef>
            </a:pPr>
            <a:r>
              <a:rPr lang="en-GB"/>
              <a:t>Be brutal in constraining the “Must” features for a given release and give Engineering the flexibility they need to succeed. </a:t>
            </a:r>
          </a:p>
          <a:p>
            <a:pPr>
              <a:spcBef>
                <a:spcPct val="50000"/>
              </a:spcBef>
            </a:pPr>
            <a:r>
              <a:rPr lang="en-GB"/>
              <a:t>Don’t commit Should and Could features to Customers!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idx="4294967295"/>
          </p:nvPr>
        </p:nvSpPr>
        <p:spPr>
          <a:xfrm>
            <a:off x="495300" y="414338"/>
            <a:ext cx="8362950" cy="950912"/>
          </a:xfrm>
        </p:spPr>
        <p:txBody>
          <a:bodyPr/>
          <a:lstStyle/>
          <a:p>
            <a:pPr eaLnBrk="1" hangingPunct="1">
              <a:defRPr/>
            </a:pPr>
            <a:r>
              <a:rPr lang="en-GB" smtClean="0"/>
              <a:t>Option A: Investment Balance</a:t>
            </a:r>
          </a:p>
        </p:txBody>
      </p:sp>
      <p:sp>
        <p:nvSpPr>
          <p:cNvPr id="1029" name="TextBox 4"/>
          <p:cNvSpPr txBox="1">
            <a:spLocks noChangeArrowheads="1"/>
          </p:cNvSpPr>
          <p:nvPr/>
        </p:nvSpPr>
        <p:spPr bwMode="auto">
          <a:xfrm>
            <a:off x="355600" y="5676900"/>
            <a:ext cx="3725863" cy="354013"/>
          </a:xfrm>
          <a:prstGeom prst="rect">
            <a:avLst/>
          </a:prstGeom>
          <a:noFill/>
          <a:ln w="9525">
            <a:noFill/>
            <a:miter lim="800000"/>
            <a:headEnd/>
            <a:tailEnd/>
          </a:ln>
        </p:spPr>
        <p:txBody>
          <a:bodyPr>
            <a:spAutoFit/>
          </a:bodyPr>
          <a:lstStyle/>
          <a:p>
            <a:r>
              <a:rPr lang="en-GB" sz="2000" b="1">
                <a:solidFill>
                  <a:srgbClr val="FF0000"/>
                </a:solidFill>
              </a:rPr>
              <a:t>Release Cost £1.1M</a:t>
            </a:r>
          </a:p>
        </p:txBody>
      </p:sp>
      <p:graphicFrame>
        <p:nvGraphicFramePr>
          <p:cNvPr id="1026" name="Object 6"/>
          <p:cNvGraphicFramePr>
            <a:graphicFrameLocks noChangeAspect="1"/>
          </p:cNvGraphicFramePr>
          <p:nvPr/>
        </p:nvGraphicFramePr>
        <p:xfrm>
          <a:off x="-1449388" y="1176338"/>
          <a:ext cx="7086601" cy="4181475"/>
        </p:xfrm>
        <a:graphic>
          <a:graphicData uri="http://schemas.openxmlformats.org/presentationml/2006/ole">
            <p:oleObj spid="_x0000_s1026" name="Chart" r:id="rId4" imgW="7086600" imgH="4181475" progId="Excel.Sheet.8">
              <p:embed/>
            </p:oleObj>
          </a:graphicData>
        </a:graphic>
      </p:graphicFrame>
      <p:graphicFrame>
        <p:nvGraphicFramePr>
          <p:cNvPr id="1027" name="Object 7"/>
          <p:cNvGraphicFramePr>
            <a:graphicFrameLocks noChangeAspect="1"/>
          </p:cNvGraphicFramePr>
          <p:nvPr/>
        </p:nvGraphicFramePr>
        <p:xfrm>
          <a:off x="4406900" y="1354138"/>
          <a:ext cx="4638675" cy="4133850"/>
        </p:xfrm>
        <a:graphic>
          <a:graphicData uri="http://schemas.openxmlformats.org/presentationml/2006/ole">
            <p:oleObj spid="_x0000_s1027" name="Chart" r:id="rId5" imgW="4638675" imgH="4133850" progId="Excel.Sheet.8">
              <p:embed/>
            </p:oleObj>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a:xfrm>
            <a:off x="495300" y="414338"/>
            <a:ext cx="10507663" cy="1128712"/>
          </a:xfrm>
        </p:spPr>
        <p:txBody>
          <a:bodyPr/>
          <a:lstStyle/>
          <a:p>
            <a:pPr eaLnBrk="1" hangingPunct="1">
              <a:defRPr/>
            </a:pPr>
            <a:r>
              <a:rPr lang="en-GB" smtClean="0"/>
              <a:t>Option B: Investment Balance</a:t>
            </a:r>
          </a:p>
        </p:txBody>
      </p:sp>
      <p:sp>
        <p:nvSpPr>
          <p:cNvPr id="30723" name="TextBox 4"/>
          <p:cNvSpPr txBox="1">
            <a:spLocks noChangeArrowheads="1"/>
          </p:cNvSpPr>
          <p:nvPr/>
        </p:nvSpPr>
        <p:spPr bwMode="auto">
          <a:xfrm>
            <a:off x="381000" y="5638800"/>
            <a:ext cx="3725863" cy="400050"/>
          </a:xfrm>
          <a:prstGeom prst="rect">
            <a:avLst/>
          </a:prstGeom>
          <a:noFill/>
          <a:ln w="9525">
            <a:noFill/>
            <a:miter lim="800000"/>
            <a:headEnd/>
            <a:tailEnd/>
          </a:ln>
        </p:spPr>
        <p:txBody>
          <a:bodyPr>
            <a:spAutoFit/>
          </a:bodyPr>
          <a:lstStyle/>
          <a:p>
            <a:r>
              <a:rPr lang="en-GB" sz="2000" b="1">
                <a:solidFill>
                  <a:srgbClr val="FF0000"/>
                </a:solidFill>
              </a:rPr>
              <a:t>Release Cost £957,950 </a:t>
            </a:r>
          </a:p>
        </p:txBody>
      </p:sp>
      <p:pic>
        <p:nvPicPr>
          <p:cNvPr id="30724" name="Picture 9"/>
          <p:cNvPicPr>
            <a:picLocks noChangeAspect="1" noChangeArrowheads="1"/>
          </p:cNvPicPr>
          <p:nvPr/>
        </p:nvPicPr>
        <p:blipFill>
          <a:blip r:embed="rId3"/>
          <a:srcRect/>
          <a:stretch>
            <a:fillRect/>
          </a:stretch>
        </p:blipFill>
        <p:spPr bwMode="auto">
          <a:xfrm>
            <a:off x="-1146175" y="1624013"/>
            <a:ext cx="7067550" cy="3562350"/>
          </a:xfrm>
          <a:prstGeom prst="rect">
            <a:avLst/>
          </a:prstGeom>
          <a:noFill/>
          <a:ln w="9525">
            <a:noFill/>
            <a:miter lim="800000"/>
            <a:headEnd/>
            <a:tailEnd/>
          </a:ln>
        </p:spPr>
      </p:pic>
      <p:pic>
        <p:nvPicPr>
          <p:cNvPr id="30725" name="Picture 10"/>
          <p:cNvPicPr>
            <a:picLocks noChangeAspect="1" noChangeArrowheads="1"/>
          </p:cNvPicPr>
          <p:nvPr/>
        </p:nvPicPr>
        <p:blipFill>
          <a:blip r:embed="rId4"/>
          <a:srcRect/>
          <a:stretch>
            <a:fillRect/>
          </a:stretch>
        </p:blipFill>
        <p:spPr bwMode="auto">
          <a:xfrm>
            <a:off x="3962400" y="1552575"/>
            <a:ext cx="4581525" cy="3552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04434" y="409575"/>
            <a:ext cx="7974416" cy="512574"/>
          </a:xfrm>
        </p:spPr>
        <p:txBody>
          <a:bodyPr/>
          <a:lstStyle/>
          <a:p>
            <a:pPr eaLnBrk="1" hangingPunct="1">
              <a:defRPr/>
            </a:pPr>
            <a:r>
              <a:rPr lang="en-GB" sz="3800" dirty="0" smtClean="0"/>
              <a:t>Placing bets</a:t>
            </a:r>
          </a:p>
        </p:txBody>
      </p:sp>
      <p:pic>
        <p:nvPicPr>
          <p:cNvPr id="31747" name="Picture 6"/>
          <p:cNvPicPr>
            <a:picLocks noChangeAspect="1" noChangeArrowheads="1"/>
          </p:cNvPicPr>
          <p:nvPr/>
        </p:nvPicPr>
        <p:blipFill>
          <a:blip r:embed="rId2"/>
          <a:srcRect/>
          <a:stretch>
            <a:fillRect/>
          </a:stretch>
        </p:blipFill>
        <p:spPr bwMode="auto">
          <a:xfrm>
            <a:off x="422275" y="2100020"/>
            <a:ext cx="7310438" cy="4904029"/>
          </a:xfrm>
          <a:prstGeom prst="rect">
            <a:avLst/>
          </a:prstGeom>
          <a:noFill/>
          <a:ln w="9525">
            <a:noFill/>
            <a:miter lim="800000"/>
            <a:headEnd/>
            <a:tailEnd/>
          </a:ln>
        </p:spPr>
      </p:pic>
      <p:sp>
        <p:nvSpPr>
          <p:cNvPr id="31748" name="Text Box 7"/>
          <p:cNvSpPr txBox="1">
            <a:spLocks noChangeArrowheads="1"/>
          </p:cNvSpPr>
          <p:nvPr/>
        </p:nvSpPr>
        <p:spPr bwMode="auto">
          <a:xfrm>
            <a:off x="278189" y="993426"/>
            <a:ext cx="6810375" cy="1277273"/>
          </a:xfrm>
          <a:prstGeom prst="rect">
            <a:avLst/>
          </a:prstGeom>
          <a:noFill/>
          <a:ln w="9525">
            <a:noFill/>
            <a:miter lim="800000"/>
            <a:headEnd/>
            <a:tailEnd/>
          </a:ln>
        </p:spPr>
        <p:txBody>
          <a:bodyPr>
            <a:spAutoFit/>
          </a:bodyPr>
          <a:lstStyle/>
          <a:p>
            <a:pPr>
              <a:spcBef>
                <a:spcPct val="50000"/>
              </a:spcBef>
            </a:pPr>
            <a:r>
              <a:rPr lang="en-GB" sz="1400" dirty="0"/>
              <a:t>Avoid:</a:t>
            </a:r>
          </a:p>
          <a:p>
            <a:pPr>
              <a:spcBef>
                <a:spcPct val="50000"/>
              </a:spcBef>
              <a:buFontTx/>
              <a:buChar char="•"/>
            </a:pPr>
            <a:r>
              <a:rPr lang="en-GB" sz="1400" dirty="0"/>
              <a:t>Placing too many </a:t>
            </a:r>
            <a:r>
              <a:rPr lang="en-GB" sz="1400" dirty="0" smtClean="0"/>
              <a:t>bets – especially small ones</a:t>
            </a:r>
          </a:p>
          <a:p>
            <a:pPr>
              <a:spcBef>
                <a:spcPct val="50000"/>
              </a:spcBef>
              <a:buFontTx/>
              <a:buChar char="•"/>
            </a:pPr>
            <a:r>
              <a:rPr lang="en-GB" sz="1400" dirty="0" smtClean="0"/>
              <a:t>Making a single large risky bet</a:t>
            </a:r>
            <a:endParaRPr lang="en-GB" sz="1400" dirty="0"/>
          </a:p>
          <a:p>
            <a:pPr>
              <a:spcBef>
                <a:spcPct val="50000"/>
              </a:spcBef>
              <a:buFontTx/>
              <a:buChar char="•"/>
            </a:pPr>
            <a:r>
              <a:rPr lang="en-GB" sz="1400" dirty="0"/>
              <a:t>Not making enough long term strategic investment to ensure future</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457200"/>
            <a:ext cx="8229600" cy="666750"/>
          </a:xfrm>
        </p:spPr>
        <p:txBody>
          <a:bodyPr/>
          <a:lstStyle/>
          <a:p>
            <a:pPr eaLnBrk="1" hangingPunct="1">
              <a:defRPr/>
            </a:pPr>
            <a:r>
              <a:rPr lang="en-GB" sz="3800" smtClean="0"/>
              <a:t>Things to watch out for…</a:t>
            </a:r>
          </a:p>
        </p:txBody>
      </p:sp>
      <p:sp>
        <p:nvSpPr>
          <p:cNvPr id="246787" name="Rectangle 3"/>
          <p:cNvSpPr>
            <a:spLocks noGrp="1" noChangeArrowheads="1"/>
          </p:cNvSpPr>
          <p:nvPr>
            <p:ph type="body" idx="1"/>
          </p:nvPr>
        </p:nvSpPr>
        <p:spPr>
          <a:xfrm>
            <a:off x="419100" y="1284288"/>
            <a:ext cx="8229600" cy="5249862"/>
          </a:xfrm>
        </p:spPr>
        <p:txBody>
          <a:bodyPr/>
          <a:lstStyle/>
          <a:p>
            <a:pPr eaLnBrk="1" hangingPunct="1">
              <a:lnSpc>
                <a:spcPct val="80000"/>
              </a:lnSpc>
            </a:pPr>
            <a:r>
              <a:rPr lang="en-GB" sz="2400" smtClean="0"/>
              <a:t>Product Management should specify “what” the product does, but not “how” it does it – leave the “how” to engineering if you want to stay friends.</a:t>
            </a:r>
          </a:p>
          <a:p>
            <a:pPr eaLnBrk="1" hangingPunct="1">
              <a:lnSpc>
                <a:spcPct val="80000"/>
              </a:lnSpc>
            </a:pPr>
            <a:r>
              <a:rPr lang="en-GB" sz="2400" smtClean="0"/>
              <a:t>This can become fuzzy when it comes to UI design since the “what” and the “how” overlap – so collaborate and prototype.</a:t>
            </a:r>
          </a:p>
          <a:p>
            <a:pPr eaLnBrk="1" hangingPunct="1">
              <a:lnSpc>
                <a:spcPct val="80000"/>
              </a:lnSpc>
            </a:pPr>
            <a:r>
              <a:rPr lang="en-GB" sz="2400" smtClean="0"/>
              <a:t>Involve end-users whenever possible; don’t make assumptions about their skills and preferences</a:t>
            </a:r>
          </a:p>
          <a:p>
            <a:pPr eaLnBrk="1" hangingPunct="1">
              <a:lnSpc>
                <a:spcPct val="80000"/>
              </a:lnSpc>
            </a:pPr>
            <a:r>
              <a:rPr lang="en-GB" sz="2400" smtClean="0"/>
              <a:t>Consider all the stakeholders – i.e. all the different user groups, and those that install, maintain, administer and support the deployed product</a:t>
            </a:r>
          </a:p>
          <a:p>
            <a:pPr eaLnBrk="1" hangingPunct="1">
              <a:lnSpc>
                <a:spcPct val="80000"/>
              </a:lnSpc>
            </a:pPr>
            <a:r>
              <a:rPr lang="en-GB" sz="2400" smtClean="0"/>
              <a:t>Consider all the failure modes – be imaginative when thinking about the stupid things people might do, or things that might break. Don’t specify and design for a perfect world.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525" y="379413"/>
            <a:ext cx="8753475" cy="1036637"/>
          </a:xfrm>
        </p:spPr>
        <p:txBody>
          <a:bodyPr>
            <a:normAutofit fontScale="90000"/>
          </a:bodyPr>
          <a:lstStyle/>
          <a:p>
            <a:pPr eaLnBrk="1" hangingPunct="1">
              <a:defRPr/>
            </a:pPr>
            <a:r>
              <a:rPr lang="en-GB" sz="3800" smtClean="0"/>
              <a:t>A product organisation comprises…</a:t>
            </a:r>
            <a:br>
              <a:rPr lang="en-GB" sz="3800" smtClean="0"/>
            </a:br>
            <a:endParaRPr lang="en-GB" sz="3800" smtClean="0"/>
          </a:p>
        </p:txBody>
      </p:sp>
      <p:sp>
        <p:nvSpPr>
          <p:cNvPr id="3" name="Content Placeholder 2"/>
          <p:cNvSpPr>
            <a:spLocks noGrp="1"/>
          </p:cNvSpPr>
          <p:nvPr>
            <p:ph idx="4294967295"/>
          </p:nvPr>
        </p:nvSpPr>
        <p:spPr>
          <a:xfrm>
            <a:off x="819150" y="1271588"/>
            <a:ext cx="7539038" cy="5181600"/>
          </a:xfrm>
        </p:spPr>
        <p:txBody>
          <a:bodyPr/>
          <a:lstStyle/>
          <a:p>
            <a:pPr lvl="1" eaLnBrk="1" hangingPunct="1">
              <a:lnSpc>
                <a:spcPct val="90000"/>
              </a:lnSpc>
              <a:buFont typeface="Arial" charset="0"/>
              <a:buChar char="•"/>
            </a:pPr>
            <a:r>
              <a:rPr lang="en-GB" sz="1400" smtClean="0"/>
              <a:t>Program(me) Managers</a:t>
            </a:r>
          </a:p>
          <a:p>
            <a:pPr lvl="1" eaLnBrk="1" hangingPunct="1">
              <a:lnSpc>
                <a:spcPct val="90000"/>
              </a:lnSpc>
              <a:buFont typeface="Arial" charset="0"/>
              <a:buChar char="•"/>
            </a:pPr>
            <a:r>
              <a:rPr lang="en-GB" sz="1400" smtClean="0"/>
              <a:t>Technical Writers</a:t>
            </a:r>
          </a:p>
          <a:p>
            <a:pPr lvl="1" eaLnBrk="1" hangingPunct="1">
              <a:lnSpc>
                <a:spcPct val="90000"/>
              </a:lnSpc>
              <a:buFont typeface="Arial" charset="0"/>
              <a:buChar char="•"/>
            </a:pPr>
            <a:r>
              <a:rPr lang="en-GB" sz="1400" smtClean="0"/>
              <a:t>Technical Product Support</a:t>
            </a:r>
          </a:p>
          <a:p>
            <a:pPr lvl="1" eaLnBrk="1" hangingPunct="1">
              <a:lnSpc>
                <a:spcPct val="90000"/>
              </a:lnSpc>
              <a:buFont typeface="Arial" charset="0"/>
              <a:buChar char="•"/>
            </a:pPr>
            <a:r>
              <a:rPr lang="en-GB" sz="1400" smtClean="0"/>
              <a:t>Sales </a:t>
            </a:r>
          </a:p>
          <a:p>
            <a:pPr lvl="1" eaLnBrk="1" hangingPunct="1">
              <a:lnSpc>
                <a:spcPct val="90000"/>
              </a:lnSpc>
              <a:buFont typeface="Arial" charset="0"/>
              <a:buChar char="•"/>
            </a:pPr>
            <a:r>
              <a:rPr lang="en-GB" sz="1400" smtClean="0"/>
              <a:t>Product Managers</a:t>
            </a:r>
          </a:p>
          <a:p>
            <a:pPr lvl="1" eaLnBrk="1" hangingPunct="1">
              <a:lnSpc>
                <a:spcPct val="90000"/>
              </a:lnSpc>
              <a:buFont typeface="Arial" charset="0"/>
              <a:buChar char="•"/>
            </a:pPr>
            <a:r>
              <a:rPr lang="en-GB" sz="1400" smtClean="0"/>
              <a:t>Product Marketing </a:t>
            </a:r>
          </a:p>
          <a:p>
            <a:pPr lvl="1" eaLnBrk="1" hangingPunct="1">
              <a:lnSpc>
                <a:spcPct val="90000"/>
              </a:lnSpc>
              <a:buFont typeface="Arial" charset="0"/>
              <a:buChar char="•"/>
            </a:pPr>
            <a:r>
              <a:rPr lang="en-GB" sz="1400" smtClean="0"/>
              <a:t>Continuing Engineering</a:t>
            </a:r>
          </a:p>
          <a:p>
            <a:pPr lvl="1" eaLnBrk="1" hangingPunct="1">
              <a:lnSpc>
                <a:spcPct val="90000"/>
              </a:lnSpc>
              <a:buFont typeface="Arial" charset="0"/>
              <a:buChar char="•"/>
            </a:pPr>
            <a:r>
              <a:rPr lang="en-GB" sz="1400" smtClean="0"/>
              <a:t>Delivery/Release Managers</a:t>
            </a:r>
          </a:p>
          <a:p>
            <a:pPr lvl="1" eaLnBrk="1" hangingPunct="1">
              <a:lnSpc>
                <a:spcPct val="90000"/>
              </a:lnSpc>
              <a:buFont typeface="Arial" charset="0"/>
              <a:buChar char="•"/>
            </a:pPr>
            <a:r>
              <a:rPr lang="en-GB" sz="1400" smtClean="0"/>
              <a:t>Professional Services</a:t>
            </a:r>
          </a:p>
          <a:p>
            <a:pPr lvl="1" eaLnBrk="1" hangingPunct="1">
              <a:lnSpc>
                <a:spcPct val="90000"/>
              </a:lnSpc>
              <a:buFont typeface="Arial" charset="0"/>
              <a:buChar char="•"/>
            </a:pPr>
            <a:r>
              <a:rPr lang="en-GB" sz="1400" smtClean="0"/>
              <a:t>Curriculum Development</a:t>
            </a:r>
          </a:p>
          <a:p>
            <a:pPr lvl="1" eaLnBrk="1" hangingPunct="1">
              <a:lnSpc>
                <a:spcPct val="90000"/>
              </a:lnSpc>
              <a:buFont typeface="Arial" charset="0"/>
              <a:buChar char="•"/>
            </a:pPr>
            <a:r>
              <a:rPr lang="en-GB" sz="1400" smtClean="0"/>
              <a:t>Trainers</a:t>
            </a:r>
          </a:p>
          <a:p>
            <a:pPr lvl="1" eaLnBrk="1" hangingPunct="1">
              <a:lnSpc>
                <a:spcPct val="90000"/>
              </a:lnSpc>
              <a:buFont typeface="Arial" charset="0"/>
              <a:buChar char="•"/>
            </a:pPr>
            <a:r>
              <a:rPr lang="en-GB" sz="1400" smtClean="0"/>
              <a:t>Sales Engineers</a:t>
            </a:r>
          </a:p>
          <a:p>
            <a:pPr lvl="1" eaLnBrk="1" hangingPunct="1">
              <a:lnSpc>
                <a:spcPct val="90000"/>
              </a:lnSpc>
              <a:buFont typeface="Arial" charset="0"/>
              <a:buChar char="•"/>
            </a:pPr>
            <a:r>
              <a:rPr lang="en-GB" sz="1400" smtClean="0"/>
              <a:t>Consultants</a:t>
            </a:r>
          </a:p>
          <a:p>
            <a:pPr lvl="1" eaLnBrk="1" hangingPunct="1">
              <a:lnSpc>
                <a:spcPct val="90000"/>
              </a:lnSpc>
              <a:buFont typeface="Arial" charset="0"/>
              <a:buChar char="•"/>
            </a:pPr>
            <a:r>
              <a:rPr lang="en-GB" sz="1400" smtClean="0"/>
              <a:t>Business Development</a:t>
            </a:r>
          </a:p>
          <a:p>
            <a:pPr lvl="1" eaLnBrk="1" hangingPunct="1">
              <a:lnSpc>
                <a:spcPct val="90000"/>
              </a:lnSpc>
              <a:buFont typeface="Arial" charset="0"/>
              <a:buChar char="•"/>
            </a:pPr>
            <a:r>
              <a:rPr lang="en-GB" sz="1400" smtClean="0"/>
              <a:t>Account Managers</a:t>
            </a:r>
          </a:p>
          <a:p>
            <a:pPr lvl="1" eaLnBrk="1" hangingPunct="1">
              <a:lnSpc>
                <a:spcPct val="90000"/>
              </a:lnSpc>
              <a:buFont typeface="Arial" charset="0"/>
              <a:buChar char="•"/>
            </a:pPr>
            <a:r>
              <a:rPr lang="en-GB" sz="1400" smtClean="0"/>
              <a:t>GUI designers</a:t>
            </a:r>
          </a:p>
          <a:p>
            <a:pPr lvl="1" eaLnBrk="1" hangingPunct="1">
              <a:lnSpc>
                <a:spcPct val="90000"/>
              </a:lnSpc>
              <a:buFont typeface="Arial" charset="0"/>
              <a:buChar char="•"/>
            </a:pPr>
            <a:r>
              <a:rPr lang="en-GB" sz="1400" smtClean="0"/>
              <a:t>Performance Engineers</a:t>
            </a:r>
          </a:p>
          <a:p>
            <a:pPr lvl="1" eaLnBrk="1" hangingPunct="1">
              <a:lnSpc>
                <a:spcPct val="90000"/>
              </a:lnSpc>
              <a:buFont typeface="Arial" charset="0"/>
              <a:buChar char="•"/>
            </a:pPr>
            <a:r>
              <a:rPr lang="en-GB" sz="1400" smtClean="0"/>
              <a:t>Sizing Engineers</a:t>
            </a:r>
          </a:p>
          <a:p>
            <a:pPr lvl="1" eaLnBrk="1" hangingPunct="1">
              <a:lnSpc>
                <a:spcPct val="90000"/>
              </a:lnSpc>
              <a:buFont typeface="Arial" charset="0"/>
              <a:buChar char="•"/>
            </a:pPr>
            <a:r>
              <a:rPr lang="en-GB" sz="1400" smtClean="0"/>
              <a:t>Patent Lawyers</a:t>
            </a:r>
          </a:p>
          <a:p>
            <a:pPr lvl="1" eaLnBrk="1" hangingPunct="1">
              <a:lnSpc>
                <a:spcPct val="90000"/>
              </a:lnSpc>
              <a:buFont typeface="Arial" charset="0"/>
              <a:buChar char="•"/>
            </a:pPr>
            <a:r>
              <a:rPr lang="en-GB" sz="1400" smtClean="0"/>
              <a:t>Legal </a:t>
            </a:r>
          </a:p>
          <a:p>
            <a:pPr lvl="1" eaLnBrk="1" hangingPunct="1">
              <a:lnSpc>
                <a:spcPct val="90000"/>
              </a:lnSpc>
              <a:buFont typeface="Arial" charset="0"/>
              <a:buChar char="•"/>
            </a:pPr>
            <a:r>
              <a:rPr lang="en-GB" sz="1400" smtClean="0"/>
              <a:t>Finance</a:t>
            </a:r>
          </a:p>
          <a:p>
            <a:pPr eaLnBrk="1" hangingPunct="1">
              <a:lnSpc>
                <a:spcPct val="90000"/>
              </a:lnSpc>
              <a:buFontTx/>
              <a:buNone/>
            </a:pPr>
            <a:endParaRPr lang="en-GB"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300"/>
                            </p:stCondLst>
                            <p:childTnLst>
                              <p:par>
                                <p:cTn id="15" presetID="2" presetClass="entr" presetSubtype="4" fill="hold" grpId="0" nodeType="afterEffect">
                                  <p:stCondLst>
                                    <p:cond delay="3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100"/>
                            </p:stCondLst>
                            <p:childTnLst>
                              <p:par>
                                <p:cTn id="20" presetID="2" presetClass="entr" presetSubtype="4" fill="hold" grpId="0" nodeType="afterEffect">
                                  <p:stCondLst>
                                    <p:cond delay="3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900"/>
                            </p:stCondLst>
                            <p:childTnLst>
                              <p:par>
                                <p:cTn id="25" presetID="2" presetClass="entr" presetSubtype="4" fill="hold" grpId="0" nodeType="afterEffect">
                                  <p:stCondLst>
                                    <p:cond delay="3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00"/>
                            </p:stCondLst>
                            <p:childTnLst>
                              <p:par>
                                <p:cTn id="30" presetID="2" presetClass="entr" presetSubtype="4" fill="hold" grpId="0" nodeType="afterEffect">
                                  <p:stCondLst>
                                    <p:cond delay="3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3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2" presetClass="entr" presetSubtype="4" fill="hold" grpId="0" nodeType="afterEffect">
                                  <p:stCondLst>
                                    <p:cond delay="3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100"/>
                            </p:stCondLst>
                            <p:childTnLst>
                              <p:par>
                                <p:cTn id="45" presetID="2" presetClass="entr" presetSubtype="4" fill="hold" grpId="0" nodeType="afterEffect">
                                  <p:stCondLst>
                                    <p:cond delay="3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6900"/>
                            </p:stCondLst>
                            <p:childTnLst>
                              <p:par>
                                <p:cTn id="50" presetID="2" presetClass="entr" presetSubtype="4" fill="hold" grpId="0" nodeType="afterEffect">
                                  <p:stCondLst>
                                    <p:cond delay="30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7700"/>
                            </p:stCondLst>
                            <p:childTnLst>
                              <p:par>
                                <p:cTn id="55" presetID="2" presetClass="entr" presetSubtype="4" fill="hold" grpId="0" nodeType="afterEffect">
                                  <p:stCondLst>
                                    <p:cond delay="30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30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9300"/>
                            </p:stCondLst>
                            <p:childTnLst>
                              <p:par>
                                <p:cTn id="65" presetID="2" presetClass="entr" presetSubtype="4" fill="hold" grpId="0" nodeType="afterEffect">
                                  <p:stCondLst>
                                    <p:cond delay="30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0100"/>
                            </p:stCondLst>
                            <p:childTnLst>
                              <p:par>
                                <p:cTn id="70" presetID="2" presetClass="entr" presetSubtype="4" fill="hold" grpId="0" nodeType="afterEffect">
                                  <p:stCondLst>
                                    <p:cond delay="30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900"/>
                            </p:stCondLst>
                            <p:childTnLst>
                              <p:par>
                                <p:cTn id="75" presetID="2" presetClass="entr" presetSubtype="4" fill="hold" grpId="0" nodeType="afterEffect">
                                  <p:stCondLst>
                                    <p:cond delay="30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1700"/>
                            </p:stCondLst>
                            <p:childTnLst>
                              <p:par>
                                <p:cTn id="80" presetID="2" presetClass="entr" presetSubtype="4" fill="hold" grpId="0" nodeType="afterEffect">
                                  <p:stCondLst>
                                    <p:cond delay="30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2500"/>
                            </p:stCondLst>
                            <p:childTnLst>
                              <p:par>
                                <p:cTn id="85" presetID="2" presetClass="entr" presetSubtype="4" fill="hold" grpId="0" nodeType="afterEffect">
                                  <p:stCondLst>
                                    <p:cond delay="30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additive="base">
                                        <p:cTn id="8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3300"/>
                            </p:stCondLst>
                            <p:childTnLst>
                              <p:par>
                                <p:cTn id="90" presetID="2" presetClass="entr" presetSubtype="4" fill="hold" grpId="0" nodeType="afterEffect">
                                  <p:stCondLst>
                                    <p:cond delay="300"/>
                                  </p:stCondLst>
                                  <p:childTnLst>
                                    <p:set>
                                      <p:cBhvr>
                                        <p:cTn id="91" dur="1" fill="hold">
                                          <p:stCondLst>
                                            <p:cond delay="0"/>
                                          </p:stCondLst>
                                        </p:cTn>
                                        <p:tgtEl>
                                          <p:spTgt spid="3">
                                            <p:txEl>
                                              <p:pRg st="17" end="17"/>
                                            </p:txEl>
                                          </p:spTgt>
                                        </p:tgtEl>
                                        <p:attrNameLst>
                                          <p:attrName>style.visibility</p:attrName>
                                        </p:attrNameLst>
                                      </p:cBhvr>
                                      <p:to>
                                        <p:strVal val="visible"/>
                                      </p:to>
                                    </p:set>
                                    <p:anim calcmode="lin" valueType="num">
                                      <p:cBhvr additive="base">
                                        <p:cTn id="9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4100"/>
                            </p:stCondLst>
                            <p:childTnLst>
                              <p:par>
                                <p:cTn id="95" presetID="2" presetClass="entr" presetSubtype="4" fill="hold" grpId="0" nodeType="afterEffect">
                                  <p:stCondLst>
                                    <p:cond delay="30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4900"/>
                            </p:stCondLst>
                            <p:childTnLst>
                              <p:par>
                                <p:cTn id="100" presetID="2" presetClass="entr" presetSubtype="4" fill="hold" grpId="0" nodeType="afterEffect">
                                  <p:stCondLst>
                                    <p:cond delay="300"/>
                                  </p:stCondLst>
                                  <p:childTnLst>
                                    <p:set>
                                      <p:cBhvr>
                                        <p:cTn id="101" dur="1" fill="hold">
                                          <p:stCondLst>
                                            <p:cond delay="0"/>
                                          </p:stCondLst>
                                        </p:cTn>
                                        <p:tgtEl>
                                          <p:spTgt spid="3">
                                            <p:txEl>
                                              <p:pRg st="19" end="19"/>
                                            </p:txEl>
                                          </p:spTgt>
                                        </p:tgtEl>
                                        <p:attrNameLst>
                                          <p:attrName>style.visibility</p:attrName>
                                        </p:attrNameLst>
                                      </p:cBhvr>
                                      <p:to>
                                        <p:strVal val="visible"/>
                                      </p:to>
                                    </p:set>
                                    <p:anim calcmode="lin" valueType="num">
                                      <p:cBhvr additive="base">
                                        <p:cTn id="102"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15700"/>
                            </p:stCondLst>
                            <p:childTnLst>
                              <p:par>
                                <p:cTn id="105" presetID="2" presetClass="entr" presetSubtype="4" fill="hold" grpId="0" nodeType="afterEffect">
                                  <p:stCondLst>
                                    <p:cond delay="30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dvAuto="5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612775" y="1976438"/>
            <a:ext cx="8280400" cy="1752600"/>
          </a:xfrm>
        </p:spPr>
        <p:txBody>
          <a:bodyPr/>
          <a:lstStyle/>
          <a:p>
            <a:pPr eaLnBrk="1" hangingPunct="1">
              <a:defRPr/>
            </a:pPr>
            <a:r>
              <a:rPr lang="en-GB" sz="4400" smtClean="0"/>
              <a:t>Aligning the Business</a:t>
            </a:r>
          </a:p>
        </p:txBody>
      </p:sp>
      <p:sp>
        <p:nvSpPr>
          <p:cNvPr id="33795"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79388" y="381000"/>
            <a:ext cx="8153400" cy="1066800"/>
          </a:xfrm>
        </p:spPr>
        <p:txBody>
          <a:bodyPr/>
          <a:lstStyle/>
          <a:p>
            <a:pPr eaLnBrk="1" hangingPunct="1">
              <a:defRPr/>
            </a:pPr>
            <a:r>
              <a:rPr lang="en-GB" smtClean="0"/>
              <a:t>The Waterfall looks like this:</a:t>
            </a:r>
            <a:endParaRPr lang="en-US" smtClean="0"/>
          </a:p>
        </p:txBody>
      </p:sp>
      <p:sp>
        <p:nvSpPr>
          <p:cNvPr id="34819" name="Content Placeholder 3"/>
          <p:cNvSpPr>
            <a:spLocks noGrp="1"/>
          </p:cNvSpPr>
          <p:nvPr>
            <p:ph idx="4294967295"/>
          </p:nvPr>
        </p:nvSpPr>
        <p:spPr>
          <a:xfrm>
            <a:off x="4857750" y="1447800"/>
            <a:ext cx="3895725" cy="3071813"/>
          </a:xfrm>
        </p:spPr>
        <p:txBody>
          <a:bodyPr/>
          <a:lstStyle/>
          <a:p>
            <a:pPr algn="ctr" eaLnBrk="1" hangingPunct="1">
              <a:buFontTx/>
              <a:buNone/>
            </a:pPr>
            <a:r>
              <a:rPr lang="en-GB" i="1" smtClean="0"/>
              <a:t> The waterfall model is a special case of such rarity in the real software industry as to be of no interest</a:t>
            </a:r>
          </a:p>
        </p:txBody>
      </p:sp>
      <p:pic>
        <p:nvPicPr>
          <p:cNvPr id="34820" name="Picture 4" descr="Escher Waterfall Animated.gif"/>
          <p:cNvPicPr>
            <a:picLocks noChangeAspect="1"/>
          </p:cNvPicPr>
          <p:nvPr/>
        </p:nvPicPr>
        <p:blipFill>
          <a:blip r:embed="rId3"/>
          <a:srcRect/>
          <a:stretch>
            <a:fillRect/>
          </a:stretch>
        </p:blipFill>
        <p:spPr bwMode="auto">
          <a:xfrm>
            <a:off x="785813" y="1214438"/>
            <a:ext cx="4264025" cy="5357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a:lstStyle/>
          <a:p>
            <a:pPr eaLnBrk="1" hangingPunct="1">
              <a:defRPr/>
            </a:pPr>
            <a:r>
              <a:rPr lang="en-GB" smtClean="0"/>
              <a:t>Spirals or Trains</a:t>
            </a:r>
          </a:p>
        </p:txBody>
      </p:sp>
      <p:pic>
        <p:nvPicPr>
          <p:cNvPr id="35843" name="Picture 7" descr="http://newton.cs.concordia.ca/~paquet/wiki/images/e/ea/Spiral_model.gif"/>
          <p:cNvPicPr>
            <a:picLocks noChangeAspect="1" noChangeArrowheads="1"/>
          </p:cNvPicPr>
          <p:nvPr/>
        </p:nvPicPr>
        <p:blipFill>
          <a:blip r:embed="rId2"/>
          <a:srcRect/>
          <a:stretch>
            <a:fillRect/>
          </a:stretch>
        </p:blipFill>
        <p:spPr bwMode="auto">
          <a:xfrm>
            <a:off x="4929188" y="381000"/>
            <a:ext cx="3821112" cy="3852863"/>
          </a:xfrm>
          <a:prstGeom prst="rect">
            <a:avLst/>
          </a:prstGeom>
          <a:noFill/>
          <a:ln w="9525">
            <a:noFill/>
            <a:miter lim="800000"/>
            <a:headEnd/>
            <a:tailEnd/>
          </a:ln>
        </p:spPr>
      </p:pic>
      <p:pic>
        <p:nvPicPr>
          <p:cNvPr id="35844" name="Picture 2" descr="http://images.google.co.uk/url?q=http://www.igniterealtime.org/blog/wp-content/uploads/2007/04/train.png&amp;usg=AFQjCNEFOj47TaFWwShF4QezrPVbwgZF5A"/>
          <p:cNvPicPr>
            <a:picLocks noChangeAspect="1" noChangeArrowheads="1"/>
          </p:cNvPicPr>
          <p:nvPr/>
        </p:nvPicPr>
        <p:blipFill>
          <a:blip r:embed="rId3"/>
          <a:srcRect/>
          <a:stretch>
            <a:fillRect/>
          </a:stretch>
        </p:blipFill>
        <p:spPr bwMode="auto">
          <a:xfrm>
            <a:off x="754063" y="4251325"/>
            <a:ext cx="6410325" cy="2003425"/>
          </a:xfrm>
          <a:prstGeom prst="rect">
            <a:avLst/>
          </a:prstGeom>
          <a:noFill/>
          <a:ln w="9525">
            <a:noFill/>
            <a:miter lim="800000"/>
            <a:headEnd/>
            <a:tailEnd/>
          </a:ln>
        </p:spPr>
      </p:pic>
      <p:sp>
        <p:nvSpPr>
          <p:cNvPr id="35845" name="Text Box 5"/>
          <p:cNvSpPr txBox="1">
            <a:spLocks noChangeArrowheads="1"/>
          </p:cNvSpPr>
          <p:nvPr/>
        </p:nvSpPr>
        <p:spPr bwMode="auto">
          <a:xfrm>
            <a:off x="704850" y="1790700"/>
            <a:ext cx="3898900" cy="1314450"/>
          </a:xfrm>
          <a:prstGeom prst="rect">
            <a:avLst/>
          </a:prstGeom>
          <a:noFill/>
          <a:ln w="9525">
            <a:noFill/>
            <a:miter lim="800000"/>
            <a:headEnd/>
            <a:tailEnd/>
          </a:ln>
        </p:spPr>
        <p:txBody>
          <a:bodyPr>
            <a:spAutoFit/>
          </a:bodyPr>
          <a:lstStyle/>
          <a:p>
            <a:pPr>
              <a:spcBef>
                <a:spcPct val="50000"/>
              </a:spcBef>
            </a:pPr>
            <a:r>
              <a:rPr lang="en-GB"/>
              <a:t>In practice product development will follow either a spiral or release train model. The characteristics are essentially the same but release trains usually have a fixed cadence.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234950" y="354013"/>
            <a:ext cx="8153400" cy="1066800"/>
          </a:xfrm>
        </p:spPr>
        <p:txBody>
          <a:bodyPr/>
          <a:lstStyle/>
          <a:p>
            <a:pPr eaLnBrk="1" hangingPunct="1">
              <a:defRPr/>
            </a:pPr>
            <a:r>
              <a:rPr lang="en-GB" smtClean="0"/>
              <a:t>Product Release Framework</a:t>
            </a:r>
            <a:endParaRPr lang="en-US" smtClean="0"/>
          </a:p>
        </p:txBody>
      </p:sp>
      <p:sp>
        <p:nvSpPr>
          <p:cNvPr id="1748995" name="Rectangle 3"/>
          <p:cNvSpPr>
            <a:spLocks noGrp="1" noChangeArrowheads="1"/>
          </p:cNvSpPr>
          <p:nvPr>
            <p:ph idx="4294967295"/>
          </p:nvPr>
        </p:nvSpPr>
        <p:spPr>
          <a:xfrm>
            <a:off x="173038" y="1482725"/>
            <a:ext cx="8610600" cy="4872038"/>
          </a:xfrm>
        </p:spPr>
        <p:txBody>
          <a:bodyPr/>
          <a:lstStyle/>
          <a:p>
            <a:pPr eaLnBrk="1" hangingPunct="1">
              <a:lnSpc>
                <a:spcPct val="90000"/>
              </a:lnSpc>
              <a:buFont typeface="Wingdings" pitchFamily="2" charset="2"/>
              <a:buChar char="§"/>
            </a:pPr>
            <a:r>
              <a:rPr lang="en-US" sz="2400" smtClean="0"/>
              <a:t>End-to-end product lifecycle planning process.</a:t>
            </a:r>
          </a:p>
          <a:p>
            <a:pPr eaLnBrk="1" hangingPunct="1">
              <a:lnSpc>
                <a:spcPct val="90000"/>
              </a:lnSpc>
              <a:buFont typeface="Wingdings" pitchFamily="2" charset="2"/>
              <a:buChar char="§"/>
            </a:pPr>
            <a:r>
              <a:rPr lang="en-US" sz="2400" smtClean="0"/>
              <a:t>Defines the lifecycle in terms of distinct project phases</a:t>
            </a:r>
          </a:p>
          <a:p>
            <a:pPr eaLnBrk="1" hangingPunct="1">
              <a:lnSpc>
                <a:spcPct val="90000"/>
              </a:lnSpc>
              <a:buFont typeface="Wingdings" pitchFamily="2" charset="2"/>
              <a:buChar char="§"/>
            </a:pPr>
            <a:r>
              <a:rPr lang="en-GB" sz="2400" smtClean="0"/>
              <a:t>Each functional unit in the business is responsible for defined tasks and deliverables in each phase</a:t>
            </a:r>
          </a:p>
          <a:p>
            <a:pPr eaLnBrk="1" hangingPunct="1">
              <a:lnSpc>
                <a:spcPct val="90000"/>
              </a:lnSpc>
              <a:buFont typeface="Wingdings" pitchFamily="2" charset="2"/>
              <a:buChar char="§"/>
            </a:pPr>
            <a:r>
              <a:rPr lang="en-GB" sz="2400" smtClean="0"/>
              <a:t>Governance is provided by a Product Delivery Team (PDT) chaired by Product Management</a:t>
            </a:r>
          </a:p>
          <a:p>
            <a:pPr eaLnBrk="1" hangingPunct="1">
              <a:lnSpc>
                <a:spcPct val="90000"/>
              </a:lnSpc>
              <a:buFont typeface="Wingdings" pitchFamily="2" charset="2"/>
              <a:buChar char="§"/>
            </a:pPr>
            <a:r>
              <a:rPr lang="en-GB" sz="2400" smtClean="0"/>
              <a:t>Each functional group is represented by a Product Delivery Team Member</a:t>
            </a:r>
          </a:p>
          <a:p>
            <a:pPr eaLnBrk="1" hangingPunct="1">
              <a:lnSpc>
                <a:spcPct val="90000"/>
              </a:lnSpc>
              <a:buFont typeface="Wingdings" pitchFamily="2" charset="2"/>
              <a:buChar char="§"/>
            </a:pPr>
            <a:r>
              <a:rPr lang="en-GB" sz="2400" smtClean="0"/>
              <a:t>The PDT is accountable to the overall business leadership (C level execs and key stakeholders)</a:t>
            </a:r>
            <a:endParaRPr lang="en-US" sz="24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8995">
                                            <p:txEl>
                                              <p:pRg st="0" end="0"/>
                                            </p:txEl>
                                          </p:spTgt>
                                        </p:tgtEl>
                                        <p:attrNameLst>
                                          <p:attrName>style.visibility</p:attrName>
                                        </p:attrNameLst>
                                      </p:cBhvr>
                                      <p:to>
                                        <p:strVal val="visible"/>
                                      </p:to>
                                    </p:set>
                                    <p:animEffect transition="in" filter="fade">
                                      <p:cBhvr>
                                        <p:cTn id="7" dur="2000"/>
                                        <p:tgtEl>
                                          <p:spTgt spid="1748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8995">
                                            <p:txEl>
                                              <p:pRg st="1" end="1"/>
                                            </p:txEl>
                                          </p:spTgt>
                                        </p:tgtEl>
                                        <p:attrNameLst>
                                          <p:attrName>style.visibility</p:attrName>
                                        </p:attrNameLst>
                                      </p:cBhvr>
                                      <p:to>
                                        <p:strVal val="visible"/>
                                      </p:to>
                                    </p:set>
                                    <p:animEffect transition="in" filter="fade">
                                      <p:cBhvr>
                                        <p:cTn id="12" dur="2000"/>
                                        <p:tgtEl>
                                          <p:spTgt spid="1748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8995">
                                            <p:txEl>
                                              <p:pRg st="2" end="2"/>
                                            </p:txEl>
                                          </p:spTgt>
                                        </p:tgtEl>
                                        <p:attrNameLst>
                                          <p:attrName>style.visibility</p:attrName>
                                        </p:attrNameLst>
                                      </p:cBhvr>
                                      <p:to>
                                        <p:strVal val="visible"/>
                                      </p:to>
                                    </p:set>
                                    <p:animEffect transition="in" filter="fade">
                                      <p:cBhvr>
                                        <p:cTn id="17" dur="2000"/>
                                        <p:tgtEl>
                                          <p:spTgt spid="1748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8995">
                                            <p:txEl>
                                              <p:pRg st="3" end="3"/>
                                            </p:txEl>
                                          </p:spTgt>
                                        </p:tgtEl>
                                        <p:attrNameLst>
                                          <p:attrName>style.visibility</p:attrName>
                                        </p:attrNameLst>
                                      </p:cBhvr>
                                      <p:to>
                                        <p:strVal val="visible"/>
                                      </p:to>
                                    </p:set>
                                    <p:animEffect transition="in" filter="fade">
                                      <p:cBhvr>
                                        <p:cTn id="22" dur="2000"/>
                                        <p:tgtEl>
                                          <p:spTgt spid="1748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8995">
                                            <p:txEl>
                                              <p:pRg st="4" end="4"/>
                                            </p:txEl>
                                          </p:spTgt>
                                        </p:tgtEl>
                                        <p:attrNameLst>
                                          <p:attrName>style.visibility</p:attrName>
                                        </p:attrNameLst>
                                      </p:cBhvr>
                                      <p:to>
                                        <p:strVal val="visible"/>
                                      </p:to>
                                    </p:set>
                                    <p:animEffect transition="in" filter="fade">
                                      <p:cBhvr>
                                        <p:cTn id="27" dur="2000"/>
                                        <p:tgtEl>
                                          <p:spTgt spid="1748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8995">
                                            <p:txEl>
                                              <p:pRg st="5" end="5"/>
                                            </p:txEl>
                                          </p:spTgt>
                                        </p:tgtEl>
                                        <p:attrNameLst>
                                          <p:attrName>style.visibility</p:attrName>
                                        </p:attrNameLst>
                                      </p:cBhvr>
                                      <p:to>
                                        <p:strVal val="visible"/>
                                      </p:to>
                                    </p:set>
                                    <p:animEffect transition="in" filter="fade">
                                      <p:cBhvr>
                                        <p:cTn id="32" dur="2000"/>
                                        <p:tgtEl>
                                          <p:spTgt spid="1748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431800" y="174625"/>
            <a:ext cx="8153400" cy="1066800"/>
          </a:xfrm>
        </p:spPr>
        <p:txBody>
          <a:bodyPr/>
          <a:lstStyle/>
          <a:p>
            <a:pPr eaLnBrk="1" hangingPunct="1">
              <a:defRPr/>
            </a:pPr>
            <a:r>
              <a:rPr lang="en-GB" smtClean="0"/>
              <a:t>Overview</a:t>
            </a:r>
            <a:endParaRPr lang="en-US" smtClean="0"/>
          </a:p>
        </p:txBody>
      </p:sp>
      <p:grpSp>
        <p:nvGrpSpPr>
          <p:cNvPr id="2" name="Group 180"/>
          <p:cNvGrpSpPr>
            <a:grpSpLocks/>
          </p:cNvGrpSpPr>
          <p:nvPr/>
        </p:nvGrpSpPr>
        <p:grpSpPr bwMode="auto">
          <a:xfrm>
            <a:off x="3411538" y="1092200"/>
            <a:ext cx="4421187" cy="911225"/>
            <a:chOff x="2657" y="375"/>
            <a:chExt cx="2785" cy="574"/>
          </a:xfrm>
        </p:grpSpPr>
        <p:sp>
          <p:nvSpPr>
            <p:cNvPr id="38038" name="Text Box 160"/>
            <p:cNvSpPr txBox="1">
              <a:spLocks noChangeArrowheads="1"/>
            </p:cNvSpPr>
            <p:nvPr/>
          </p:nvSpPr>
          <p:spPr bwMode="auto">
            <a:xfrm>
              <a:off x="2700" y="375"/>
              <a:ext cx="2644" cy="352"/>
            </a:xfrm>
            <a:prstGeom prst="rect">
              <a:avLst/>
            </a:prstGeom>
            <a:noFill/>
            <a:ln w="38100">
              <a:noFill/>
              <a:miter lim="800000"/>
              <a:headEnd type="none" w="sm" len="sm"/>
              <a:tailEnd type="none" w="sm" len="sm"/>
            </a:ln>
          </p:spPr>
          <p:txBody>
            <a:bodyPr lIns="45720" rIns="45720">
              <a:spAutoFit/>
            </a:bodyPr>
            <a:lstStyle/>
            <a:p>
              <a:r>
                <a:rPr lang="en-GB" sz="1800"/>
                <a:t>Distinct phases in the project from concept through to delivery</a:t>
              </a:r>
              <a:endParaRPr lang="en-US" sz="1800"/>
            </a:p>
          </p:txBody>
        </p:sp>
        <p:sp>
          <p:nvSpPr>
            <p:cNvPr id="38039" name="AutoShape 161"/>
            <p:cNvSpPr>
              <a:spLocks/>
            </p:cNvSpPr>
            <p:nvPr/>
          </p:nvSpPr>
          <p:spPr bwMode="auto">
            <a:xfrm rot="5400000">
              <a:off x="3938" y="-556"/>
              <a:ext cx="224" cy="2785"/>
            </a:xfrm>
            <a:prstGeom prst="leftBrace">
              <a:avLst>
                <a:gd name="adj1" fmla="val 103609"/>
                <a:gd name="adj2" fmla="val 50000"/>
              </a:avLst>
            </a:prstGeom>
            <a:noFill/>
            <a:ln w="12700">
              <a:solidFill>
                <a:schemeClr val="tx1"/>
              </a:solidFill>
              <a:round/>
              <a:headEnd type="none" w="sm" len="sm"/>
              <a:tailEnd type="none" w="sm" len="sm"/>
            </a:ln>
          </p:spPr>
          <p:txBody>
            <a:bodyPr wrap="none" lIns="45720" rIns="45720" anchor="ctr"/>
            <a:lstStyle/>
            <a:p>
              <a:endParaRPr lang="en-US" sz="1800"/>
            </a:p>
          </p:txBody>
        </p:sp>
      </p:grpSp>
      <p:grpSp>
        <p:nvGrpSpPr>
          <p:cNvPr id="3" name="Group 177"/>
          <p:cNvGrpSpPr>
            <a:grpSpLocks/>
          </p:cNvGrpSpPr>
          <p:nvPr/>
        </p:nvGrpSpPr>
        <p:grpSpPr bwMode="auto">
          <a:xfrm>
            <a:off x="3629025" y="5308600"/>
            <a:ext cx="4300538" cy="974725"/>
            <a:chOff x="2794" y="3031"/>
            <a:chExt cx="2709" cy="614"/>
          </a:xfrm>
        </p:grpSpPr>
        <p:sp>
          <p:nvSpPr>
            <p:cNvPr id="38032" name="Text Box 162"/>
            <p:cNvSpPr txBox="1">
              <a:spLocks noChangeArrowheads="1"/>
            </p:cNvSpPr>
            <p:nvPr/>
          </p:nvSpPr>
          <p:spPr bwMode="auto">
            <a:xfrm>
              <a:off x="2794" y="3238"/>
              <a:ext cx="2709" cy="407"/>
            </a:xfrm>
            <a:prstGeom prst="rect">
              <a:avLst/>
            </a:prstGeom>
            <a:noFill/>
            <a:ln w="12700" algn="ctr">
              <a:noFill/>
              <a:miter lim="800000"/>
              <a:headEnd type="none" w="sm" len="sm"/>
              <a:tailEnd type="none" w="sm" len="sm"/>
            </a:ln>
          </p:spPr>
          <p:txBody>
            <a:bodyPr lIns="45720" rIns="45720">
              <a:spAutoFit/>
            </a:bodyPr>
            <a:lstStyle/>
            <a:p>
              <a:r>
                <a:rPr lang="en-GB" sz="1800"/>
                <a:t>Phase review points where the project team presents to the Company leaders</a:t>
              </a:r>
            </a:p>
          </p:txBody>
        </p:sp>
        <p:sp>
          <p:nvSpPr>
            <p:cNvPr id="38033" name="Line 163"/>
            <p:cNvSpPr>
              <a:spLocks noChangeShapeType="1"/>
            </p:cNvSpPr>
            <p:nvPr/>
          </p:nvSpPr>
          <p:spPr bwMode="auto">
            <a:xfrm>
              <a:off x="3155" y="3031"/>
              <a:ext cx="0" cy="207"/>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034" name="Line 164"/>
            <p:cNvSpPr>
              <a:spLocks noChangeShapeType="1"/>
            </p:cNvSpPr>
            <p:nvPr/>
          </p:nvSpPr>
          <p:spPr bwMode="auto">
            <a:xfrm>
              <a:off x="3613" y="3031"/>
              <a:ext cx="0" cy="207"/>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035" name="Line 165"/>
            <p:cNvSpPr>
              <a:spLocks noChangeShapeType="1"/>
            </p:cNvSpPr>
            <p:nvPr/>
          </p:nvSpPr>
          <p:spPr bwMode="auto">
            <a:xfrm>
              <a:off x="4499" y="3031"/>
              <a:ext cx="0" cy="207"/>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036" name="Line 166"/>
            <p:cNvSpPr>
              <a:spLocks noChangeShapeType="1"/>
            </p:cNvSpPr>
            <p:nvPr/>
          </p:nvSpPr>
          <p:spPr bwMode="auto">
            <a:xfrm>
              <a:off x="4939" y="3031"/>
              <a:ext cx="0" cy="207"/>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037" name="Line 167"/>
            <p:cNvSpPr>
              <a:spLocks noChangeShapeType="1"/>
            </p:cNvSpPr>
            <p:nvPr/>
          </p:nvSpPr>
          <p:spPr bwMode="auto">
            <a:xfrm>
              <a:off x="5216" y="3031"/>
              <a:ext cx="0" cy="207"/>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grpSp>
      <p:grpSp>
        <p:nvGrpSpPr>
          <p:cNvPr id="4" name="Group 175"/>
          <p:cNvGrpSpPr>
            <a:grpSpLocks/>
          </p:cNvGrpSpPr>
          <p:nvPr/>
        </p:nvGrpSpPr>
        <p:grpSpPr bwMode="auto">
          <a:xfrm>
            <a:off x="2995613" y="1873250"/>
            <a:ext cx="4902200" cy="3392488"/>
            <a:chOff x="2395" y="867"/>
            <a:chExt cx="3088" cy="2137"/>
          </a:xfrm>
        </p:grpSpPr>
        <p:grpSp>
          <p:nvGrpSpPr>
            <p:cNvPr id="37902" name="Group 157"/>
            <p:cNvGrpSpPr>
              <a:grpSpLocks/>
            </p:cNvGrpSpPr>
            <p:nvPr/>
          </p:nvGrpSpPr>
          <p:grpSpPr bwMode="auto">
            <a:xfrm>
              <a:off x="2395" y="1012"/>
              <a:ext cx="3088" cy="1992"/>
              <a:chOff x="42" y="427"/>
              <a:chExt cx="5441" cy="3496"/>
            </a:xfrm>
          </p:grpSpPr>
          <p:sp>
            <p:nvSpPr>
              <p:cNvPr id="37904" name="Rectangle 5"/>
              <p:cNvSpPr>
                <a:spLocks noChangeArrowheads="1"/>
              </p:cNvSpPr>
              <p:nvPr/>
            </p:nvSpPr>
            <p:spPr bwMode="auto">
              <a:xfrm>
                <a:off x="513" y="628"/>
                <a:ext cx="875" cy="3295"/>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37905" name="Rectangle 6"/>
              <p:cNvSpPr>
                <a:spLocks noChangeArrowheads="1"/>
              </p:cNvSpPr>
              <p:nvPr/>
            </p:nvSpPr>
            <p:spPr bwMode="auto">
              <a:xfrm>
                <a:off x="1392" y="626"/>
                <a:ext cx="801" cy="3295"/>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37906" name="Rectangle 7"/>
              <p:cNvSpPr>
                <a:spLocks noChangeArrowheads="1"/>
              </p:cNvSpPr>
              <p:nvPr/>
            </p:nvSpPr>
            <p:spPr bwMode="auto">
              <a:xfrm>
                <a:off x="2196" y="628"/>
                <a:ext cx="1548" cy="3295"/>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7907" name="Rectangle 8"/>
              <p:cNvSpPr>
                <a:spLocks noChangeArrowheads="1"/>
              </p:cNvSpPr>
              <p:nvPr/>
            </p:nvSpPr>
            <p:spPr bwMode="auto">
              <a:xfrm>
                <a:off x="3746" y="619"/>
                <a:ext cx="799" cy="3295"/>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7908" name="Rectangle 9"/>
              <p:cNvSpPr>
                <a:spLocks noChangeArrowheads="1"/>
              </p:cNvSpPr>
              <p:nvPr/>
            </p:nvSpPr>
            <p:spPr bwMode="auto">
              <a:xfrm>
                <a:off x="4536" y="626"/>
                <a:ext cx="943" cy="3295"/>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37909" name="Rectangle 10"/>
              <p:cNvSpPr>
                <a:spLocks noChangeAspect="1" noChangeArrowheads="1"/>
              </p:cNvSpPr>
              <p:nvPr/>
            </p:nvSpPr>
            <p:spPr bwMode="auto">
              <a:xfrm>
                <a:off x="118" y="1550"/>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10" name="Rectangle 11"/>
              <p:cNvSpPr>
                <a:spLocks noChangeAspect="1" noChangeArrowheads="1"/>
              </p:cNvSpPr>
              <p:nvPr/>
            </p:nvSpPr>
            <p:spPr bwMode="auto">
              <a:xfrm>
                <a:off x="110" y="3150"/>
                <a:ext cx="5365" cy="20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11" name="Rectangle 13"/>
              <p:cNvSpPr>
                <a:spLocks noChangeAspect="1" noChangeArrowheads="1"/>
              </p:cNvSpPr>
              <p:nvPr/>
            </p:nvSpPr>
            <p:spPr bwMode="auto">
              <a:xfrm>
                <a:off x="119" y="3630"/>
                <a:ext cx="5356" cy="287"/>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37912" name="Line 14"/>
              <p:cNvSpPr>
                <a:spLocks noChangeShapeType="1"/>
              </p:cNvSpPr>
              <p:nvPr/>
            </p:nvSpPr>
            <p:spPr bwMode="auto">
              <a:xfrm>
                <a:off x="2328" y="528"/>
                <a:ext cx="0" cy="114"/>
              </a:xfrm>
              <a:prstGeom prst="line">
                <a:avLst/>
              </a:prstGeom>
              <a:noFill/>
              <a:ln w="38100">
                <a:noFill/>
                <a:round/>
                <a:headEnd/>
                <a:tailEnd type="none" w="sm" len="med"/>
              </a:ln>
            </p:spPr>
            <p:txBody>
              <a:bodyPr wrap="none" lIns="45720" rIns="45720" anchor="ctr"/>
              <a:lstStyle/>
              <a:p>
                <a:endParaRPr lang="en-GB"/>
              </a:p>
            </p:txBody>
          </p:sp>
          <p:sp>
            <p:nvSpPr>
              <p:cNvPr id="37913" name="Rectangle 15"/>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7914" name="Rectangle 16"/>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7915" name="Rectangle 17"/>
              <p:cNvSpPr>
                <a:spLocks noChangeAspect="1" noChangeArrowheads="1"/>
              </p:cNvSpPr>
              <p:nvPr/>
            </p:nvSpPr>
            <p:spPr bwMode="auto">
              <a:xfrm>
                <a:off x="119" y="2697"/>
                <a:ext cx="5356" cy="453"/>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16" name="Rectangle 18"/>
              <p:cNvSpPr>
                <a:spLocks noChangeAspect="1" noChangeArrowheads="1"/>
              </p:cNvSpPr>
              <p:nvPr/>
            </p:nvSpPr>
            <p:spPr bwMode="auto">
              <a:xfrm>
                <a:off x="108" y="2407"/>
                <a:ext cx="5368" cy="292"/>
              </a:xfrm>
              <a:prstGeom prst="rect">
                <a:avLst/>
              </a:prstGeom>
              <a:noFill/>
              <a:ln w="12700">
                <a:solidFill>
                  <a:schemeClr val="tx1"/>
                </a:solidFill>
                <a:miter lim="800000"/>
                <a:headEnd/>
                <a:tailEnd type="none" w="sm" len="lg"/>
              </a:ln>
            </p:spPr>
            <p:txBody>
              <a:bodyPr wrap="none" anchor="ctr"/>
              <a:lstStyle/>
              <a:p>
                <a:endParaRPr lang="en-US" sz="100"/>
              </a:p>
            </p:txBody>
          </p:sp>
          <p:sp>
            <p:nvSpPr>
              <p:cNvPr id="37917" name="Rectangle 19"/>
              <p:cNvSpPr>
                <a:spLocks noChangeAspect="1" noChangeArrowheads="1"/>
              </p:cNvSpPr>
              <p:nvPr/>
            </p:nvSpPr>
            <p:spPr bwMode="auto">
              <a:xfrm>
                <a:off x="113" y="1207"/>
                <a:ext cx="5364" cy="342"/>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18" name="Rectangle 20"/>
              <p:cNvSpPr>
                <a:spLocks noChangeAspect="1" noChangeArrowheads="1"/>
              </p:cNvSpPr>
              <p:nvPr/>
            </p:nvSpPr>
            <p:spPr bwMode="auto">
              <a:xfrm>
                <a:off x="114" y="628"/>
                <a:ext cx="5367" cy="579"/>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19" name="Rectangle 21"/>
              <p:cNvSpPr>
                <a:spLocks noChangeAspect="1" noChangeArrowheads="1"/>
              </p:cNvSpPr>
              <p:nvPr/>
            </p:nvSpPr>
            <p:spPr bwMode="auto">
              <a:xfrm>
                <a:off x="2158"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7920" name="Rectangle 22"/>
              <p:cNvSpPr>
                <a:spLocks noChangeAspect="1" noChangeArrowheads="1"/>
              </p:cNvSpPr>
              <p:nvPr/>
            </p:nvSpPr>
            <p:spPr bwMode="auto">
              <a:xfrm>
                <a:off x="4976"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7921" name="Rectangle 23"/>
              <p:cNvSpPr>
                <a:spLocks noChangeAspect="1" noChangeArrowheads="1"/>
              </p:cNvSpPr>
              <p:nvPr/>
            </p:nvSpPr>
            <p:spPr bwMode="auto">
              <a:xfrm>
                <a:off x="1341"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7922" name="Rectangle 24"/>
              <p:cNvSpPr>
                <a:spLocks noChangeArrowheads="1"/>
              </p:cNvSpPr>
              <p:nvPr/>
            </p:nvSpPr>
            <p:spPr bwMode="auto">
              <a:xfrm>
                <a:off x="514" y="427"/>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1</a:t>
                </a:r>
              </a:p>
              <a:p>
                <a:pPr defTabSz="692150" eaLnBrk="0" hangingPunct="0"/>
                <a:r>
                  <a:rPr lang="en-US" sz="100" b="1"/>
                  <a:t>Concept</a:t>
                </a:r>
              </a:p>
            </p:txBody>
          </p:sp>
          <p:sp>
            <p:nvSpPr>
              <p:cNvPr id="37923" name="Rectangle 25"/>
              <p:cNvSpPr>
                <a:spLocks noChangeAspect="1" noChangeArrowheads="1"/>
              </p:cNvSpPr>
              <p:nvPr/>
            </p:nvSpPr>
            <p:spPr bwMode="auto">
              <a:xfrm>
                <a:off x="1018" y="3396"/>
                <a:ext cx="476" cy="106"/>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Formed</a:t>
                </a:r>
              </a:p>
            </p:txBody>
          </p:sp>
          <p:sp>
            <p:nvSpPr>
              <p:cNvPr id="37924" name="Rectangle 28"/>
              <p:cNvSpPr>
                <a:spLocks noChangeAspect="1" noChangeArrowheads="1"/>
              </p:cNvSpPr>
              <p:nvPr/>
            </p:nvSpPr>
            <p:spPr bwMode="auto">
              <a:xfrm>
                <a:off x="4131" y="634"/>
                <a:ext cx="538" cy="131"/>
              </a:xfrm>
              <a:prstGeom prst="rect">
                <a:avLst/>
              </a:prstGeom>
              <a:noFill/>
              <a:ln w="9525">
                <a:noFill/>
                <a:miter lim="800000"/>
                <a:headEnd/>
                <a:tailEnd/>
              </a:ln>
            </p:spPr>
            <p:txBody>
              <a:bodyPr wrap="none" anchor="ctr"/>
              <a:lstStyle/>
              <a:p>
                <a:endParaRPr lang="en-US" sz="1800"/>
              </a:p>
            </p:txBody>
          </p:sp>
          <p:sp>
            <p:nvSpPr>
              <p:cNvPr id="37925" name="Rectangle 29"/>
              <p:cNvSpPr>
                <a:spLocks noChangeAspect="1" noChangeArrowheads="1"/>
              </p:cNvSpPr>
              <p:nvPr/>
            </p:nvSpPr>
            <p:spPr bwMode="auto">
              <a:xfrm>
                <a:off x="4476" y="742"/>
                <a:ext cx="539" cy="131"/>
              </a:xfrm>
              <a:prstGeom prst="rect">
                <a:avLst/>
              </a:prstGeom>
              <a:noFill/>
              <a:ln w="9525">
                <a:noFill/>
                <a:miter lim="800000"/>
                <a:headEnd/>
                <a:tailEnd/>
              </a:ln>
            </p:spPr>
            <p:txBody>
              <a:bodyPr wrap="none" anchor="ctr"/>
              <a:lstStyle/>
              <a:p>
                <a:endParaRPr lang="en-US" sz="1800"/>
              </a:p>
            </p:txBody>
          </p:sp>
          <p:sp>
            <p:nvSpPr>
              <p:cNvPr id="37926" name="Rectangle 30"/>
              <p:cNvSpPr>
                <a:spLocks noChangeAspect="1" noChangeArrowheads="1"/>
              </p:cNvSpPr>
              <p:nvPr/>
            </p:nvSpPr>
            <p:spPr bwMode="auto">
              <a:xfrm>
                <a:off x="4586" y="3454"/>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Post Launch</a:t>
                </a:r>
              </a:p>
              <a:p>
                <a:pPr defTabSz="692150" eaLnBrk="0" hangingPunct="0"/>
                <a:r>
                  <a:rPr lang="en-US" sz="100" b="1"/>
                  <a:t>Review</a:t>
                </a:r>
              </a:p>
            </p:txBody>
          </p:sp>
          <p:sp>
            <p:nvSpPr>
              <p:cNvPr id="37927" name="Rectangle 31"/>
              <p:cNvSpPr>
                <a:spLocks noChangeAspect="1" noChangeArrowheads="1"/>
              </p:cNvSpPr>
              <p:nvPr/>
            </p:nvSpPr>
            <p:spPr bwMode="auto">
              <a:xfrm>
                <a:off x="1406" y="706"/>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Release </a:t>
                </a:r>
              </a:p>
              <a:p>
                <a:pPr defTabSz="692150" eaLnBrk="0" hangingPunct="0"/>
                <a:r>
                  <a:rPr lang="en-US" sz="100" b="1"/>
                  <a:t>Requirements</a:t>
                </a:r>
              </a:p>
            </p:txBody>
          </p:sp>
          <p:sp>
            <p:nvSpPr>
              <p:cNvPr id="37928" name="Rectangle 32"/>
              <p:cNvSpPr>
                <a:spLocks noChangeAspect="1" noChangeArrowheads="1"/>
              </p:cNvSpPr>
              <p:nvPr/>
            </p:nvSpPr>
            <p:spPr bwMode="auto">
              <a:xfrm>
                <a:off x="2381" y="1960"/>
                <a:ext cx="1325"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Installation &amp; Integration Test </a:t>
                </a:r>
              </a:p>
            </p:txBody>
          </p:sp>
          <p:sp>
            <p:nvSpPr>
              <p:cNvPr id="37929" name="Rectangle 33"/>
              <p:cNvSpPr>
                <a:spLocks noChangeArrowheads="1"/>
              </p:cNvSpPr>
              <p:nvPr/>
            </p:nvSpPr>
            <p:spPr bwMode="auto">
              <a:xfrm>
                <a:off x="1391" y="427"/>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2</a:t>
                </a:r>
              </a:p>
              <a:p>
                <a:pPr defTabSz="692150" eaLnBrk="0" hangingPunct="0"/>
                <a:r>
                  <a:rPr lang="en-US" sz="100" b="1"/>
                  <a:t>Definition &amp; Planning</a:t>
                </a:r>
              </a:p>
            </p:txBody>
          </p:sp>
          <p:sp>
            <p:nvSpPr>
              <p:cNvPr id="37930" name="Rectangle 34"/>
              <p:cNvSpPr>
                <a:spLocks noChangeArrowheads="1"/>
              </p:cNvSpPr>
              <p:nvPr/>
            </p:nvSpPr>
            <p:spPr bwMode="auto">
              <a:xfrm>
                <a:off x="2195" y="427"/>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3</a:t>
                </a:r>
              </a:p>
              <a:p>
                <a:pPr defTabSz="692150" eaLnBrk="0" hangingPunct="0"/>
                <a:r>
                  <a:rPr lang="en-US" sz="100" b="1"/>
                  <a:t>Development</a:t>
                </a:r>
              </a:p>
            </p:txBody>
          </p:sp>
          <p:sp>
            <p:nvSpPr>
              <p:cNvPr id="37931" name="Rectangle 35"/>
              <p:cNvSpPr>
                <a:spLocks noChangeArrowheads="1"/>
              </p:cNvSpPr>
              <p:nvPr/>
            </p:nvSpPr>
            <p:spPr bwMode="auto">
              <a:xfrm>
                <a:off x="3747" y="427"/>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4</a:t>
                </a:r>
              </a:p>
              <a:p>
                <a:pPr defTabSz="692150" eaLnBrk="0" hangingPunct="0"/>
                <a:r>
                  <a:rPr lang="en-US" sz="100" b="1"/>
                  <a:t>Readiness</a:t>
                </a:r>
              </a:p>
            </p:txBody>
          </p:sp>
          <p:sp>
            <p:nvSpPr>
              <p:cNvPr id="37932" name="Rectangle 36"/>
              <p:cNvSpPr>
                <a:spLocks noChangeAspect="1" noChangeArrowheads="1"/>
              </p:cNvSpPr>
              <p:nvPr/>
            </p:nvSpPr>
            <p:spPr bwMode="auto">
              <a:xfrm>
                <a:off x="4540" y="427"/>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5</a:t>
                </a:r>
              </a:p>
              <a:p>
                <a:pPr defTabSz="692150" eaLnBrk="0" hangingPunct="0"/>
                <a:r>
                  <a:rPr lang="en-US" sz="100" b="1"/>
                  <a:t>Launch</a:t>
                </a:r>
              </a:p>
            </p:txBody>
          </p:sp>
          <p:sp>
            <p:nvSpPr>
              <p:cNvPr id="37933" name="Rectangle 37"/>
              <p:cNvSpPr>
                <a:spLocks noChangeAspect="1" noChangeArrowheads="1"/>
              </p:cNvSpPr>
              <p:nvPr/>
            </p:nvSpPr>
            <p:spPr bwMode="auto">
              <a:xfrm>
                <a:off x="3742" y="1914"/>
                <a:ext cx="420" cy="105"/>
              </a:xfrm>
              <a:prstGeom prst="rect">
                <a:avLst/>
              </a:prstGeom>
              <a:noFill/>
              <a:ln w="9525">
                <a:noFill/>
                <a:miter lim="800000"/>
                <a:headEnd/>
                <a:tailEnd/>
              </a:ln>
            </p:spPr>
            <p:txBody>
              <a:bodyPr lIns="78259" tIns="39128" rIns="78259" bIns="39128">
                <a:spAutoFit/>
              </a:bodyPr>
              <a:lstStyle/>
              <a:p>
                <a:pPr defTabSz="674688" eaLnBrk="0" hangingPunct="0"/>
                <a:r>
                  <a:rPr lang="en-US" sz="100" b="1" i="1"/>
                  <a:t>Integration Complete</a:t>
                </a:r>
              </a:p>
            </p:txBody>
          </p:sp>
          <p:sp>
            <p:nvSpPr>
              <p:cNvPr id="37934" name="Rectangle 38"/>
              <p:cNvSpPr>
                <a:spLocks noChangeAspect="1" noChangeArrowheads="1"/>
              </p:cNvSpPr>
              <p:nvPr/>
            </p:nvSpPr>
            <p:spPr bwMode="auto">
              <a:xfrm>
                <a:off x="2851" y="1552"/>
                <a:ext cx="375"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Design</a:t>
                </a:r>
              </a:p>
              <a:p>
                <a:pPr defTabSz="674688" eaLnBrk="0" hangingPunct="0"/>
                <a:r>
                  <a:rPr lang="en-US" sz="100" b="1" i="1"/>
                  <a:t>Complete</a:t>
                </a:r>
              </a:p>
            </p:txBody>
          </p:sp>
          <p:sp>
            <p:nvSpPr>
              <p:cNvPr id="37935" name="AutoShape 39"/>
              <p:cNvSpPr>
                <a:spLocks noChangeAspect="1" noChangeArrowheads="1"/>
              </p:cNvSpPr>
              <p:nvPr/>
            </p:nvSpPr>
            <p:spPr bwMode="auto">
              <a:xfrm>
                <a:off x="2827" y="1614"/>
                <a:ext cx="61" cy="61"/>
              </a:xfrm>
              <a:prstGeom prst="diamond">
                <a:avLst/>
              </a:prstGeom>
              <a:solidFill>
                <a:schemeClr val="hlink"/>
              </a:solidFill>
              <a:ln w="9525">
                <a:noFill/>
                <a:miter lim="800000"/>
                <a:headEnd/>
                <a:tailEnd/>
              </a:ln>
            </p:spPr>
            <p:txBody>
              <a:bodyPr wrap="none" anchor="ctr"/>
              <a:lstStyle/>
              <a:p>
                <a:endParaRPr lang="en-US" sz="1800"/>
              </a:p>
            </p:txBody>
          </p:sp>
          <p:sp>
            <p:nvSpPr>
              <p:cNvPr id="37936" name="AutoShape 40"/>
              <p:cNvSpPr>
                <a:spLocks noChangeAspect="1" noChangeArrowheads="1"/>
              </p:cNvSpPr>
              <p:nvPr/>
            </p:nvSpPr>
            <p:spPr bwMode="auto">
              <a:xfrm>
                <a:off x="3456" y="1801"/>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7937" name="Text Box 41"/>
              <p:cNvSpPr txBox="1">
                <a:spLocks noChangeAspect="1" noChangeArrowheads="1"/>
              </p:cNvSpPr>
              <p:nvPr/>
            </p:nvSpPr>
            <p:spPr bwMode="auto">
              <a:xfrm>
                <a:off x="61" y="1348"/>
                <a:ext cx="273" cy="116"/>
              </a:xfrm>
              <a:prstGeom prst="rect">
                <a:avLst/>
              </a:prstGeom>
              <a:noFill/>
              <a:ln w="12700">
                <a:noFill/>
                <a:miter lim="800000"/>
                <a:headEnd/>
                <a:tailEnd type="none" w="sm" len="lg"/>
              </a:ln>
            </p:spPr>
            <p:txBody>
              <a:bodyPr wrap="none">
                <a:spAutoFit/>
              </a:bodyPr>
              <a:lstStyle/>
              <a:p>
                <a:pPr eaLnBrk="0" hangingPunct="0">
                  <a:lnSpc>
                    <a:spcPct val="80000"/>
                  </a:lnSpc>
                </a:pPr>
                <a:r>
                  <a:rPr lang="en-US" sz="100" b="1" i="1"/>
                  <a:t>Marketing </a:t>
                </a:r>
              </a:p>
            </p:txBody>
          </p:sp>
          <p:sp>
            <p:nvSpPr>
              <p:cNvPr id="37938" name="Text Box 42"/>
              <p:cNvSpPr txBox="1">
                <a:spLocks noChangeAspect="1" noChangeArrowheads="1"/>
              </p:cNvSpPr>
              <p:nvPr/>
            </p:nvSpPr>
            <p:spPr bwMode="auto">
              <a:xfrm>
                <a:off x="61" y="1780"/>
                <a:ext cx="291" cy="119"/>
              </a:xfrm>
              <a:prstGeom prst="rect">
                <a:avLst/>
              </a:prstGeom>
              <a:noFill/>
              <a:ln w="12700">
                <a:noFill/>
                <a:miter lim="800000"/>
                <a:headEnd/>
                <a:tailEnd type="none" w="sm" len="lg"/>
              </a:ln>
            </p:spPr>
            <p:txBody>
              <a:bodyPr wrap="none">
                <a:spAutoFit/>
              </a:bodyPr>
              <a:lstStyle/>
              <a:p>
                <a:pPr eaLnBrk="0" hangingPunct="0"/>
                <a:r>
                  <a:rPr lang="en-US" sz="100" b="1" i="1"/>
                  <a:t>Development</a:t>
                </a:r>
              </a:p>
            </p:txBody>
          </p:sp>
          <p:sp>
            <p:nvSpPr>
              <p:cNvPr id="37939" name="Text Box 43"/>
              <p:cNvSpPr txBox="1">
                <a:spLocks noChangeAspect="1" noChangeArrowheads="1"/>
              </p:cNvSpPr>
              <p:nvPr/>
            </p:nvSpPr>
            <p:spPr bwMode="auto">
              <a:xfrm>
                <a:off x="42" y="2498"/>
                <a:ext cx="233" cy="119"/>
              </a:xfrm>
              <a:prstGeom prst="rect">
                <a:avLst/>
              </a:prstGeom>
              <a:noFill/>
              <a:ln w="12700">
                <a:noFill/>
                <a:miter lim="800000"/>
                <a:headEnd/>
                <a:tailEnd type="none" w="sm" len="lg"/>
              </a:ln>
            </p:spPr>
            <p:txBody>
              <a:bodyPr wrap="none">
                <a:spAutoFit/>
              </a:bodyPr>
              <a:lstStyle/>
              <a:p>
                <a:pPr eaLnBrk="0" hangingPunct="0"/>
                <a:r>
                  <a:rPr lang="en-US" sz="100" b="1" i="1"/>
                  <a:t>Test</a:t>
                </a:r>
              </a:p>
            </p:txBody>
          </p:sp>
          <p:sp>
            <p:nvSpPr>
              <p:cNvPr id="37940" name="Text Box 44"/>
              <p:cNvSpPr txBox="1">
                <a:spLocks noChangeAspect="1" noChangeArrowheads="1"/>
              </p:cNvSpPr>
              <p:nvPr/>
            </p:nvSpPr>
            <p:spPr bwMode="auto">
              <a:xfrm>
                <a:off x="55" y="2856"/>
                <a:ext cx="287" cy="137"/>
              </a:xfrm>
              <a:prstGeom prst="rect">
                <a:avLst/>
              </a:prstGeom>
              <a:noFill/>
              <a:ln w="12700">
                <a:noFill/>
                <a:miter lim="800000"/>
                <a:headEnd/>
                <a:tailEnd type="none" w="sm" len="lg"/>
              </a:ln>
            </p:spPr>
            <p:txBody>
              <a:bodyPr wrap="none">
                <a:spAutoFit/>
              </a:bodyPr>
              <a:lstStyle/>
              <a:p>
                <a:pPr eaLnBrk="0" hangingPunct="0"/>
                <a:r>
                  <a:rPr lang="en-US" sz="100" b="1" i="1"/>
                  <a:t>Maintenance</a:t>
                </a:r>
              </a:p>
              <a:p>
                <a:pPr eaLnBrk="0" hangingPunct="0"/>
                <a:r>
                  <a:rPr lang="en-GB" sz="100" b="1" i="1"/>
                  <a:t>&amp; Support</a:t>
                </a:r>
                <a:endParaRPr lang="en-US" sz="100" b="1" i="1"/>
              </a:p>
            </p:txBody>
          </p:sp>
          <p:sp>
            <p:nvSpPr>
              <p:cNvPr id="37941" name="Rectangle 45"/>
              <p:cNvSpPr>
                <a:spLocks noChangeAspect="1" noChangeArrowheads="1"/>
              </p:cNvSpPr>
              <p:nvPr/>
            </p:nvSpPr>
            <p:spPr bwMode="auto">
              <a:xfrm>
                <a:off x="1530" y="3416"/>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Integrated Project Plan</a:t>
                </a:r>
              </a:p>
            </p:txBody>
          </p:sp>
          <p:sp>
            <p:nvSpPr>
              <p:cNvPr id="37942" name="Rectangle 46"/>
              <p:cNvSpPr>
                <a:spLocks noChangeAspect="1" noChangeArrowheads="1"/>
              </p:cNvSpPr>
              <p:nvPr/>
            </p:nvSpPr>
            <p:spPr bwMode="auto">
              <a:xfrm>
                <a:off x="941" y="737"/>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Business Case </a:t>
                </a:r>
              </a:p>
            </p:txBody>
          </p:sp>
          <p:sp>
            <p:nvSpPr>
              <p:cNvPr id="37943" name="Rectangle 47"/>
              <p:cNvSpPr>
                <a:spLocks noChangeAspect="1" noChangeArrowheads="1"/>
              </p:cNvSpPr>
              <p:nvPr/>
            </p:nvSpPr>
            <p:spPr bwMode="auto">
              <a:xfrm>
                <a:off x="945" y="1451"/>
                <a:ext cx="409" cy="60"/>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Sales Validation</a:t>
                </a:r>
              </a:p>
            </p:txBody>
          </p:sp>
          <p:sp>
            <p:nvSpPr>
              <p:cNvPr id="37944" name="Rectangle 48"/>
              <p:cNvSpPr>
                <a:spLocks noChangeAspect="1" noChangeArrowheads="1"/>
              </p:cNvSpPr>
              <p:nvPr/>
            </p:nvSpPr>
            <p:spPr bwMode="auto">
              <a:xfrm>
                <a:off x="963" y="1232"/>
                <a:ext cx="379" cy="1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Sales</a:t>
                </a:r>
              </a:p>
              <a:p>
                <a:pPr defTabSz="692150" eaLnBrk="0" hangingPunct="0"/>
                <a:r>
                  <a:rPr lang="en-US" sz="100" b="1"/>
                  <a:t> Validation</a:t>
                </a:r>
              </a:p>
              <a:p>
                <a:pPr defTabSz="692150" eaLnBrk="0" hangingPunct="0"/>
                <a:r>
                  <a:rPr lang="en-US" sz="100" b="1"/>
                  <a:t>Package</a:t>
                </a:r>
              </a:p>
            </p:txBody>
          </p:sp>
          <p:sp>
            <p:nvSpPr>
              <p:cNvPr id="37945" name="Rectangle 49"/>
              <p:cNvSpPr>
                <a:spLocks noChangeAspect="1" noChangeArrowheads="1"/>
              </p:cNvSpPr>
              <p:nvPr/>
            </p:nvSpPr>
            <p:spPr bwMode="auto">
              <a:xfrm>
                <a:off x="1624" y="1234"/>
                <a:ext cx="504" cy="12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Go-To-Market</a:t>
                </a:r>
              </a:p>
              <a:p>
                <a:pPr defTabSz="692150" eaLnBrk="0" hangingPunct="0"/>
                <a:r>
                  <a:rPr lang="en-US" sz="100" b="1"/>
                  <a:t>Strategy</a:t>
                </a:r>
              </a:p>
            </p:txBody>
          </p:sp>
          <p:sp>
            <p:nvSpPr>
              <p:cNvPr id="37946" name="Rectangle 50"/>
              <p:cNvSpPr>
                <a:spLocks noChangeAspect="1" noChangeArrowheads="1"/>
              </p:cNvSpPr>
              <p:nvPr/>
            </p:nvSpPr>
            <p:spPr bwMode="auto">
              <a:xfrm>
                <a:off x="2239" y="1380"/>
                <a:ext cx="623"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Go-To-Market Plan</a:t>
                </a:r>
              </a:p>
            </p:txBody>
          </p:sp>
          <p:sp>
            <p:nvSpPr>
              <p:cNvPr id="37947" name="Rectangle 51"/>
              <p:cNvSpPr>
                <a:spLocks noChangeAspect="1" noChangeArrowheads="1"/>
              </p:cNvSpPr>
              <p:nvPr/>
            </p:nvSpPr>
            <p:spPr bwMode="auto">
              <a:xfrm>
                <a:off x="2211" y="912"/>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Secure Field Trial Customer</a:t>
                </a:r>
              </a:p>
            </p:txBody>
          </p:sp>
          <p:sp>
            <p:nvSpPr>
              <p:cNvPr id="37948" name="Rectangle 52"/>
              <p:cNvSpPr>
                <a:spLocks noChangeAspect="1" noChangeArrowheads="1"/>
              </p:cNvSpPr>
              <p:nvPr/>
            </p:nvSpPr>
            <p:spPr bwMode="auto">
              <a:xfrm>
                <a:off x="1701" y="1771"/>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 Product Architecture </a:t>
                </a:r>
              </a:p>
              <a:p>
                <a:pPr defTabSz="692150" eaLnBrk="0" hangingPunct="0"/>
                <a:r>
                  <a:rPr lang="en-US" sz="100" b="1"/>
                  <a:t>Document</a:t>
                </a:r>
              </a:p>
            </p:txBody>
          </p:sp>
          <p:sp>
            <p:nvSpPr>
              <p:cNvPr id="37949" name="Rectangle 53"/>
              <p:cNvSpPr>
                <a:spLocks noChangeAspect="1" noChangeArrowheads="1"/>
              </p:cNvSpPr>
              <p:nvPr/>
            </p:nvSpPr>
            <p:spPr bwMode="auto">
              <a:xfrm>
                <a:off x="2207" y="1780"/>
                <a:ext cx="1233" cy="10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Construction and Unit Test</a:t>
                </a:r>
              </a:p>
            </p:txBody>
          </p:sp>
          <p:sp>
            <p:nvSpPr>
              <p:cNvPr id="37950" name="Rectangle 54"/>
              <p:cNvSpPr>
                <a:spLocks noChangeAspect="1" noChangeArrowheads="1"/>
              </p:cNvSpPr>
              <p:nvPr/>
            </p:nvSpPr>
            <p:spPr bwMode="auto">
              <a:xfrm>
                <a:off x="1399" y="1745"/>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System</a:t>
                </a:r>
              </a:p>
              <a:p>
                <a:pPr defTabSz="692150" eaLnBrk="0" hangingPunct="0"/>
                <a:r>
                  <a:rPr lang="en-US" sz="100" b="1"/>
                  <a:t>Architecture</a:t>
                </a:r>
              </a:p>
              <a:p>
                <a:pPr defTabSz="692150" eaLnBrk="0" hangingPunct="0"/>
                <a:r>
                  <a:rPr lang="en-US" sz="100" b="1"/>
                  <a:t>Analysis</a:t>
                </a:r>
              </a:p>
            </p:txBody>
          </p:sp>
          <p:sp>
            <p:nvSpPr>
              <p:cNvPr id="37951" name="Rectangle 56"/>
              <p:cNvSpPr>
                <a:spLocks noChangeAspect="1" noChangeArrowheads="1"/>
              </p:cNvSpPr>
              <p:nvPr/>
            </p:nvSpPr>
            <p:spPr bwMode="auto">
              <a:xfrm>
                <a:off x="2396" y="725"/>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Draft </a:t>
                </a:r>
              </a:p>
              <a:p>
                <a:pPr defTabSz="692150" eaLnBrk="0" hangingPunct="0"/>
                <a:r>
                  <a:rPr lang="en-US" sz="100" b="1"/>
                  <a:t>Product Description</a:t>
                </a:r>
              </a:p>
            </p:txBody>
          </p:sp>
          <p:sp>
            <p:nvSpPr>
              <p:cNvPr id="37952" name="Rectangle 57"/>
              <p:cNvSpPr>
                <a:spLocks noChangeArrowheads="1"/>
              </p:cNvSpPr>
              <p:nvPr/>
            </p:nvSpPr>
            <p:spPr bwMode="auto">
              <a:xfrm>
                <a:off x="85" y="824"/>
                <a:ext cx="555" cy="115"/>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100" b="1" i="1"/>
                  <a:t>Product Management</a:t>
                </a:r>
              </a:p>
            </p:txBody>
          </p:sp>
          <p:sp>
            <p:nvSpPr>
              <p:cNvPr id="37953" name="Rectangle 58"/>
              <p:cNvSpPr>
                <a:spLocks noChangeArrowheads="1"/>
              </p:cNvSpPr>
              <p:nvPr/>
            </p:nvSpPr>
            <p:spPr bwMode="auto">
              <a:xfrm>
                <a:off x="2201" y="3372"/>
                <a:ext cx="479" cy="119"/>
              </a:xfrm>
              <a:prstGeom prst="rect">
                <a:avLst/>
              </a:prstGeom>
              <a:noFill/>
              <a:ln w="9525">
                <a:noFill/>
                <a:miter lim="800000"/>
                <a:headEnd/>
                <a:tailEnd type="none" w="sm" len="med"/>
              </a:ln>
            </p:spPr>
            <p:txBody>
              <a:bodyPr>
                <a:spAutoFit/>
              </a:bodyPr>
              <a:lstStyle/>
              <a:p>
                <a:pPr eaLnBrk="0" hangingPunct="0">
                  <a:spcBef>
                    <a:spcPct val="50000"/>
                  </a:spcBef>
                </a:pPr>
                <a:r>
                  <a:rPr lang="en-US" sz="100" b="1" i="1"/>
                  <a:t>Project Plan Baselined</a:t>
                </a:r>
              </a:p>
            </p:txBody>
          </p:sp>
          <p:sp>
            <p:nvSpPr>
              <p:cNvPr id="37954" name="Rectangle 59"/>
              <p:cNvSpPr>
                <a:spLocks noChangeAspect="1" noChangeArrowheads="1"/>
              </p:cNvSpPr>
              <p:nvPr/>
            </p:nvSpPr>
            <p:spPr bwMode="auto">
              <a:xfrm>
                <a:off x="2220" y="2436"/>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Test Plan and Test Design</a:t>
                </a:r>
              </a:p>
            </p:txBody>
          </p:sp>
          <p:sp>
            <p:nvSpPr>
              <p:cNvPr id="37955" name="Rectangle 60"/>
              <p:cNvSpPr>
                <a:spLocks noChangeAspect="1" noChangeArrowheads="1"/>
              </p:cNvSpPr>
              <p:nvPr/>
            </p:nvSpPr>
            <p:spPr bwMode="auto">
              <a:xfrm>
                <a:off x="2841" y="2580"/>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Field Trial Plan</a:t>
                </a:r>
              </a:p>
            </p:txBody>
          </p:sp>
          <p:sp>
            <p:nvSpPr>
              <p:cNvPr id="37956" name="Rectangle 61"/>
              <p:cNvSpPr>
                <a:spLocks noChangeAspect="1" noChangeArrowheads="1"/>
              </p:cNvSpPr>
              <p:nvPr/>
            </p:nvSpPr>
            <p:spPr bwMode="auto">
              <a:xfrm>
                <a:off x="1587" y="2433"/>
                <a:ext cx="493" cy="10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Analysis</a:t>
                </a:r>
              </a:p>
            </p:txBody>
          </p:sp>
          <p:sp>
            <p:nvSpPr>
              <p:cNvPr id="37957" name="Rectangle 62"/>
              <p:cNvSpPr>
                <a:spLocks noChangeAspect="1" noChangeArrowheads="1"/>
              </p:cNvSpPr>
              <p:nvPr/>
            </p:nvSpPr>
            <p:spPr bwMode="auto">
              <a:xfrm>
                <a:off x="4014" y="716"/>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Final </a:t>
                </a:r>
              </a:p>
              <a:p>
                <a:pPr defTabSz="692150" eaLnBrk="0" hangingPunct="0"/>
                <a:r>
                  <a:rPr lang="en-US" sz="100" b="1"/>
                  <a:t>Product Description</a:t>
                </a:r>
              </a:p>
            </p:txBody>
          </p:sp>
          <p:sp>
            <p:nvSpPr>
              <p:cNvPr id="37958" name="AutoShape 63"/>
              <p:cNvSpPr>
                <a:spLocks noChangeAspect="1" noChangeArrowheads="1"/>
              </p:cNvSpPr>
              <p:nvPr/>
            </p:nvSpPr>
            <p:spPr bwMode="auto">
              <a:xfrm>
                <a:off x="4418" y="246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7959" name="Text Box 64"/>
              <p:cNvSpPr txBox="1">
                <a:spLocks noChangeAspect="1" noChangeArrowheads="1"/>
              </p:cNvSpPr>
              <p:nvPr/>
            </p:nvSpPr>
            <p:spPr bwMode="auto">
              <a:xfrm>
                <a:off x="76" y="3367"/>
                <a:ext cx="484" cy="130"/>
              </a:xfrm>
              <a:prstGeom prst="rect">
                <a:avLst/>
              </a:prstGeom>
              <a:noFill/>
              <a:ln w="12700">
                <a:noFill/>
                <a:miter lim="800000"/>
                <a:headEnd/>
                <a:tailEnd type="none" w="sm" len="lg"/>
              </a:ln>
            </p:spPr>
            <p:txBody>
              <a:bodyPr>
                <a:spAutoFit/>
              </a:bodyPr>
              <a:lstStyle/>
              <a:p>
                <a:pPr eaLnBrk="0" hangingPunct="0">
                  <a:lnSpc>
                    <a:spcPct val="80000"/>
                  </a:lnSpc>
                </a:pPr>
                <a:r>
                  <a:rPr lang="en-US" sz="100" b="1" i="1"/>
                  <a:t>Product Delivery Team Leader </a:t>
                </a:r>
              </a:p>
              <a:p>
                <a:pPr eaLnBrk="0" hangingPunct="0">
                  <a:lnSpc>
                    <a:spcPct val="80000"/>
                  </a:lnSpc>
                </a:pPr>
                <a:r>
                  <a:rPr lang="en-US" sz="100" b="1" i="1"/>
                  <a:t>and </a:t>
                </a:r>
                <a:r>
                  <a:rPr lang="en-GB" sz="100" b="1" i="1"/>
                  <a:t>Project Mgmt</a:t>
                </a:r>
                <a:endParaRPr lang="en-US" sz="100" b="1" i="1"/>
              </a:p>
            </p:txBody>
          </p:sp>
          <p:sp>
            <p:nvSpPr>
              <p:cNvPr id="37960" name="Rectangle 65"/>
              <p:cNvSpPr>
                <a:spLocks noChangeAspect="1" noChangeArrowheads="1"/>
              </p:cNvSpPr>
              <p:nvPr/>
            </p:nvSpPr>
            <p:spPr bwMode="auto">
              <a:xfrm>
                <a:off x="2209" y="1579"/>
                <a:ext cx="545" cy="13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Design Specification</a:t>
                </a:r>
              </a:p>
            </p:txBody>
          </p:sp>
          <p:sp>
            <p:nvSpPr>
              <p:cNvPr id="37961" name="Rectangle 70"/>
              <p:cNvSpPr>
                <a:spLocks noChangeAspect="1" noChangeArrowheads="1"/>
              </p:cNvSpPr>
              <p:nvPr/>
            </p:nvSpPr>
            <p:spPr bwMode="auto">
              <a:xfrm>
                <a:off x="119" y="2132"/>
                <a:ext cx="5358" cy="274"/>
              </a:xfrm>
              <a:prstGeom prst="rect">
                <a:avLst/>
              </a:prstGeom>
              <a:noFill/>
              <a:ln w="12700">
                <a:solidFill>
                  <a:schemeClr val="tx1"/>
                </a:solidFill>
                <a:miter lim="800000"/>
                <a:headEnd/>
                <a:tailEnd type="none" w="sm" len="lg"/>
              </a:ln>
            </p:spPr>
            <p:txBody>
              <a:bodyPr wrap="none" anchor="ctr"/>
              <a:lstStyle/>
              <a:p>
                <a:endParaRPr lang="en-US" sz="1800"/>
              </a:p>
            </p:txBody>
          </p:sp>
          <p:sp>
            <p:nvSpPr>
              <p:cNvPr id="37962" name="Text Box 71"/>
              <p:cNvSpPr txBox="1">
                <a:spLocks noChangeAspect="1" noChangeArrowheads="1"/>
              </p:cNvSpPr>
              <p:nvPr/>
            </p:nvSpPr>
            <p:spPr bwMode="auto">
              <a:xfrm>
                <a:off x="65" y="2186"/>
                <a:ext cx="307" cy="136"/>
              </a:xfrm>
              <a:prstGeom prst="rect">
                <a:avLst/>
              </a:prstGeom>
              <a:noFill/>
              <a:ln w="12700">
                <a:noFill/>
                <a:miter lim="800000"/>
                <a:headEnd/>
                <a:tailEnd type="none" w="sm" len="lg"/>
              </a:ln>
            </p:spPr>
            <p:txBody>
              <a:bodyPr wrap="none">
                <a:spAutoFit/>
              </a:bodyPr>
              <a:lstStyle/>
              <a:p>
                <a:pPr eaLnBrk="0" hangingPunct="0"/>
                <a:r>
                  <a:rPr lang="en-US" sz="100" b="1" i="1"/>
                  <a:t>Training and</a:t>
                </a:r>
              </a:p>
              <a:p>
                <a:pPr eaLnBrk="0" hangingPunct="0"/>
                <a:r>
                  <a:rPr lang="en-GB" sz="100" b="1" i="1"/>
                  <a:t>Documentation</a:t>
                </a:r>
                <a:endParaRPr lang="en-US" sz="100" b="1" i="1"/>
              </a:p>
            </p:txBody>
          </p:sp>
          <p:sp>
            <p:nvSpPr>
              <p:cNvPr id="37963" name="Rectangle 72"/>
              <p:cNvSpPr>
                <a:spLocks noChangeAspect="1" noChangeArrowheads="1"/>
              </p:cNvSpPr>
              <p:nvPr/>
            </p:nvSpPr>
            <p:spPr bwMode="auto">
              <a:xfrm>
                <a:off x="3745" y="630"/>
                <a:ext cx="795" cy="3289"/>
              </a:xfrm>
              <a:prstGeom prst="rect">
                <a:avLst/>
              </a:prstGeom>
              <a:noFill/>
              <a:ln w="12700">
                <a:solidFill>
                  <a:schemeClr val="accent2"/>
                </a:solidFill>
                <a:miter lim="800000"/>
                <a:headEnd/>
                <a:tailEnd/>
              </a:ln>
            </p:spPr>
            <p:txBody>
              <a:bodyPr wrap="none" anchor="ctr"/>
              <a:lstStyle/>
              <a:p>
                <a:endParaRPr lang="en-US" sz="1800"/>
              </a:p>
            </p:txBody>
          </p:sp>
          <p:sp>
            <p:nvSpPr>
              <p:cNvPr id="37964" name="Rectangle 73"/>
              <p:cNvSpPr>
                <a:spLocks noChangeAspect="1" noChangeArrowheads="1"/>
              </p:cNvSpPr>
              <p:nvPr/>
            </p:nvSpPr>
            <p:spPr bwMode="auto">
              <a:xfrm>
                <a:off x="1392" y="623"/>
                <a:ext cx="803" cy="3295"/>
              </a:xfrm>
              <a:prstGeom prst="rect">
                <a:avLst/>
              </a:prstGeom>
              <a:noFill/>
              <a:ln w="12700">
                <a:solidFill>
                  <a:schemeClr val="accent2"/>
                </a:solidFill>
                <a:miter lim="800000"/>
                <a:headEnd/>
                <a:tailEnd/>
              </a:ln>
            </p:spPr>
            <p:txBody>
              <a:bodyPr wrap="none" anchor="ctr"/>
              <a:lstStyle/>
              <a:p>
                <a:endParaRPr lang="en-US" sz="1800"/>
              </a:p>
            </p:txBody>
          </p:sp>
          <p:sp>
            <p:nvSpPr>
              <p:cNvPr id="37965" name="AutoShape 74"/>
              <p:cNvSpPr>
                <a:spLocks noChangeAspect="1" noChangeArrowheads="1"/>
              </p:cNvSpPr>
              <p:nvPr/>
            </p:nvSpPr>
            <p:spPr bwMode="auto">
              <a:xfrm>
                <a:off x="3714" y="198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7966" name="Rectangle 75"/>
              <p:cNvSpPr>
                <a:spLocks noChangeAspect="1" noChangeArrowheads="1"/>
              </p:cNvSpPr>
              <p:nvPr/>
            </p:nvSpPr>
            <p:spPr bwMode="auto">
              <a:xfrm>
                <a:off x="2904" y="1376"/>
                <a:ext cx="1618" cy="12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Go-To-Market Execution</a:t>
                </a:r>
              </a:p>
            </p:txBody>
          </p:sp>
          <p:grpSp>
            <p:nvGrpSpPr>
              <p:cNvPr id="37967" name="Group 76"/>
              <p:cNvGrpSpPr>
                <a:grpSpLocks noChangeAspect="1"/>
              </p:cNvGrpSpPr>
              <p:nvPr/>
            </p:nvGrpSpPr>
            <p:grpSpPr bwMode="auto">
              <a:xfrm>
                <a:off x="1324" y="3408"/>
                <a:ext cx="135" cy="136"/>
                <a:chOff x="1415" y="3641"/>
                <a:chExt cx="138" cy="139"/>
              </a:xfrm>
            </p:grpSpPr>
            <p:sp>
              <p:nvSpPr>
                <p:cNvPr id="38026" name="Oval 77"/>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38027" name="Oval 78"/>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38028" name="Line 79"/>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38029" name="Line 80"/>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38030" name="Line 81"/>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38031" name="Oval 82"/>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37968" name="Rectangle 83"/>
              <p:cNvSpPr>
                <a:spLocks noChangeAspect="1" noChangeArrowheads="1"/>
              </p:cNvSpPr>
              <p:nvPr/>
            </p:nvSpPr>
            <p:spPr bwMode="auto">
              <a:xfrm>
                <a:off x="2721" y="1236"/>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Sales Planning and Account Targeting</a:t>
                </a:r>
              </a:p>
            </p:txBody>
          </p:sp>
          <p:sp>
            <p:nvSpPr>
              <p:cNvPr id="37969" name="AutoShape 84"/>
              <p:cNvSpPr>
                <a:spLocks noChangeAspect="1" noChangeArrowheads="1"/>
              </p:cNvSpPr>
              <p:nvPr/>
            </p:nvSpPr>
            <p:spPr bwMode="auto">
              <a:xfrm>
                <a:off x="2162" y="3445"/>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37970" name="Rectangle 89"/>
              <p:cNvSpPr>
                <a:spLocks noChangeAspect="1" noChangeArrowheads="1"/>
              </p:cNvSpPr>
              <p:nvPr/>
            </p:nvSpPr>
            <p:spPr bwMode="auto">
              <a:xfrm>
                <a:off x="3775" y="1759"/>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Software</a:t>
                </a:r>
              </a:p>
            </p:txBody>
          </p:sp>
          <p:sp>
            <p:nvSpPr>
              <p:cNvPr id="37971" name="Rectangle 90"/>
              <p:cNvSpPr>
                <a:spLocks noChangeAspect="1" noChangeArrowheads="1"/>
              </p:cNvSpPr>
              <p:nvPr/>
            </p:nvSpPr>
            <p:spPr bwMode="auto">
              <a:xfrm>
                <a:off x="3799" y="2160"/>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Documentation</a:t>
                </a:r>
              </a:p>
            </p:txBody>
          </p:sp>
          <p:sp>
            <p:nvSpPr>
              <p:cNvPr id="37972" name="Rectangle 91"/>
              <p:cNvSpPr>
                <a:spLocks noChangeAspect="1" noChangeArrowheads="1"/>
              </p:cNvSpPr>
              <p:nvPr/>
            </p:nvSpPr>
            <p:spPr bwMode="auto">
              <a:xfrm>
                <a:off x="3497" y="1740"/>
                <a:ext cx="351"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Code</a:t>
                </a:r>
              </a:p>
              <a:p>
                <a:pPr defTabSz="674688" eaLnBrk="0" hangingPunct="0"/>
                <a:r>
                  <a:rPr lang="en-US" sz="100" b="1" i="1"/>
                  <a:t>Complete</a:t>
                </a:r>
              </a:p>
            </p:txBody>
          </p:sp>
          <p:sp>
            <p:nvSpPr>
              <p:cNvPr id="37973" name="Rectangle 92"/>
              <p:cNvSpPr>
                <a:spLocks noChangeAspect="1" noChangeArrowheads="1"/>
              </p:cNvSpPr>
              <p:nvPr/>
            </p:nvSpPr>
            <p:spPr bwMode="auto">
              <a:xfrm>
                <a:off x="1405" y="3054"/>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Add M&amp;S Requirements to PRD</a:t>
                </a:r>
              </a:p>
            </p:txBody>
          </p:sp>
          <p:sp>
            <p:nvSpPr>
              <p:cNvPr id="37974" name="Rectangle 93"/>
              <p:cNvSpPr>
                <a:spLocks noChangeArrowheads="1"/>
              </p:cNvSpPr>
              <p:nvPr/>
            </p:nvSpPr>
            <p:spPr bwMode="auto">
              <a:xfrm>
                <a:off x="4294" y="2561"/>
                <a:ext cx="204" cy="137"/>
              </a:xfrm>
              <a:prstGeom prst="rect">
                <a:avLst/>
              </a:prstGeom>
              <a:noFill/>
              <a:ln w="9525">
                <a:noFill/>
                <a:miter lim="800000"/>
                <a:headEnd/>
                <a:tailEnd type="none" w="sm" len="med"/>
              </a:ln>
            </p:spPr>
            <p:txBody>
              <a:bodyPr>
                <a:spAutoFit/>
              </a:bodyPr>
              <a:lstStyle/>
              <a:p>
                <a:pPr eaLnBrk="0" hangingPunct="0"/>
                <a:r>
                  <a:rPr lang="en-US" sz="100" b="1" i="1"/>
                  <a:t>EA</a:t>
                </a:r>
              </a:p>
            </p:txBody>
          </p:sp>
          <p:sp>
            <p:nvSpPr>
              <p:cNvPr id="37975" name="Rectangle 94"/>
              <p:cNvSpPr>
                <a:spLocks noChangeAspect="1" noChangeArrowheads="1"/>
              </p:cNvSpPr>
              <p:nvPr/>
            </p:nvSpPr>
            <p:spPr bwMode="auto">
              <a:xfrm>
                <a:off x="4551" y="258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Field Trial</a:t>
                </a:r>
              </a:p>
            </p:txBody>
          </p:sp>
          <p:sp>
            <p:nvSpPr>
              <p:cNvPr id="37976" name="Rectangle 95"/>
              <p:cNvSpPr>
                <a:spLocks noChangeAspect="1" noChangeArrowheads="1"/>
              </p:cNvSpPr>
              <p:nvPr/>
            </p:nvSpPr>
            <p:spPr bwMode="auto">
              <a:xfrm>
                <a:off x="1988" y="762"/>
                <a:ext cx="419"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Requirements </a:t>
                </a:r>
              </a:p>
              <a:p>
                <a:pPr defTabSz="674688" eaLnBrk="0" hangingPunct="0"/>
                <a:r>
                  <a:rPr lang="en-US" sz="100" b="1" i="1"/>
                  <a:t>Baselined</a:t>
                </a:r>
              </a:p>
            </p:txBody>
          </p:sp>
          <p:sp>
            <p:nvSpPr>
              <p:cNvPr id="37977" name="Rectangle 96"/>
              <p:cNvSpPr>
                <a:spLocks noChangeAspect="1" noChangeArrowheads="1"/>
              </p:cNvSpPr>
              <p:nvPr/>
            </p:nvSpPr>
            <p:spPr bwMode="auto">
              <a:xfrm>
                <a:off x="2210" y="2160"/>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Product Documentation Development</a:t>
                </a:r>
              </a:p>
            </p:txBody>
          </p:sp>
          <p:sp>
            <p:nvSpPr>
              <p:cNvPr id="37978" name="Rectangle 97"/>
              <p:cNvSpPr>
                <a:spLocks noChangeAspect="1" noChangeArrowheads="1"/>
              </p:cNvSpPr>
              <p:nvPr/>
            </p:nvSpPr>
            <p:spPr bwMode="auto">
              <a:xfrm>
                <a:off x="1558" y="228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Training Plan</a:t>
                </a:r>
              </a:p>
            </p:txBody>
          </p:sp>
          <p:sp>
            <p:nvSpPr>
              <p:cNvPr id="37979" name="Rectangle 98"/>
              <p:cNvSpPr>
                <a:spLocks noChangeAspect="1" noChangeArrowheads="1"/>
              </p:cNvSpPr>
              <p:nvPr/>
            </p:nvSpPr>
            <p:spPr bwMode="auto">
              <a:xfrm>
                <a:off x="3758" y="2280"/>
                <a:ext cx="124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Execution</a:t>
                </a:r>
              </a:p>
            </p:txBody>
          </p:sp>
          <p:sp>
            <p:nvSpPr>
              <p:cNvPr id="37980" name="Rectangle 99"/>
              <p:cNvSpPr>
                <a:spLocks noChangeAspect="1" noChangeArrowheads="1"/>
              </p:cNvSpPr>
              <p:nvPr/>
            </p:nvSpPr>
            <p:spPr bwMode="auto">
              <a:xfrm>
                <a:off x="2504" y="2280"/>
                <a:ext cx="1226"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Development</a:t>
                </a:r>
              </a:p>
            </p:txBody>
          </p:sp>
          <p:sp>
            <p:nvSpPr>
              <p:cNvPr id="37981" name="Rectangle 100"/>
              <p:cNvSpPr>
                <a:spLocks noChangeArrowheads="1"/>
              </p:cNvSpPr>
              <p:nvPr/>
            </p:nvSpPr>
            <p:spPr bwMode="auto">
              <a:xfrm>
                <a:off x="3402" y="2436"/>
                <a:ext cx="1011"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Execution</a:t>
                </a:r>
              </a:p>
            </p:txBody>
          </p:sp>
          <p:sp>
            <p:nvSpPr>
              <p:cNvPr id="37982" name="Text Box 101"/>
              <p:cNvSpPr txBox="1">
                <a:spLocks noChangeAspect="1" noChangeArrowheads="1"/>
              </p:cNvSpPr>
              <p:nvPr/>
            </p:nvSpPr>
            <p:spPr bwMode="auto">
              <a:xfrm>
                <a:off x="81" y="3674"/>
                <a:ext cx="453" cy="116"/>
              </a:xfrm>
              <a:prstGeom prst="rect">
                <a:avLst/>
              </a:prstGeom>
              <a:noFill/>
              <a:ln w="12700">
                <a:noFill/>
                <a:miter lim="800000"/>
                <a:headEnd/>
                <a:tailEnd type="none" w="sm" len="lg"/>
              </a:ln>
            </p:spPr>
            <p:txBody>
              <a:bodyPr>
                <a:spAutoFit/>
              </a:bodyPr>
              <a:lstStyle/>
              <a:p>
                <a:pPr eaLnBrk="0" hangingPunct="0">
                  <a:lnSpc>
                    <a:spcPct val="80000"/>
                  </a:lnSpc>
                </a:pPr>
                <a:r>
                  <a:rPr lang="en-US" sz="100" b="1" u="sng"/>
                  <a:t>Phase Review</a:t>
                </a:r>
              </a:p>
            </p:txBody>
          </p:sp>
          <p:sp>
            <p:nvSpPr>
              <p:cNvPr id="37983" name="Rectangle 103"/>
              <p:cNvSpPr>
                <a:spLocks noChangeAspect="1" noChangeArrowheads="1"/>
              </p:cNvSpPr>
              <p:nvPr/>
            </p:nvSpPr>
            <p:spPr bwMode="auto">
              <a:xfrm>
                <a:off x="1669" y="1584"/>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100" b="1"/>
                  <a:t>Functional Specification</a:t>
                </a:r>
              </a:p>
            </p:txBody>
          </p:sp>
          <p:sp>
            <p:nvSpPr>
              <p:cNvPr id="37984" name="Rectangle 104"/>
              <p:cNvSpPr>
                <a:spLocks noChangeAspect="1" noChangeArrowheads="1"/>
              </p:cNvSpPr>
              <p:nvPr/>
            </p:nvSpPr>
            <p:spPr bwMode="auto">
              <a:xfrm>
                <a:off x="2950" y="3200"/>
                <a:ext cx="768"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Install and Deployment Plan</a:t>
                </a:r>
              </a:p>
            </p:txBody>
          </p:sp>
          <p:sp>
            <p:nvSpPr>
              <p:cNvPr id="37985" name="Rectangle 105"/>
              <p:cNvSpPr>
                <a:spLocks noChangeAspect="1" noChangeArrowheads="1"/>
              </p:cNvSpPr>
              <p:nvPr/>
            </p:nvSpPr>
            <p:spPr bwMode="auto">
              <a:xfrm>
                <a:off x="4197" y="2875"/>
                <a:ext cx="730" cy="119"/>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TPS Release Evaluation and Feedback</a:t>
                </a:r>
              </a:p>
            </p:txBody>
          </p:sp>
          <p:sp>
            <p:nvSpPr>
              <p:cNvPr id="37986" name="AutoShape 106"/>
              <p:cNvSpPr>
                <a:spLocks noChangeArrowheads="1"/>
              </p:cNvSpPr>
              <p:nvPr/>
            </p:nvSpPr>
            <p:spPr bwMode="auto">
              <a:xfrm>
                <a:off x="1359"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7987" name="AutoShape 107"/>
              <p:cNvSpPr>
                <a:spLocks noChangeArrowheads="1"/>
              </p:cNvSpPr>
              <p:nvPr/>
            </p:nvSpPr>
            <p:spPr bwMode="auto">
              <a:xfrm>
                <a:off x="216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7988" name="AutoShape 108"/>
              <p:cNvSpPr>
                <a:spLocks noChangeArrowheads="1"/>
              </p:cNvSpPr>
              <p:nvPr/>
            </p:nvSpPr>
            <p:spPr bwMode="auto">
              <a:xfrm>
                <a:off x="2857" y="3602"/>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37989" name="AutoShape 109"/>
              <p:cNvSpPr>
                <a:spLocks noChangeAspect="1" noChangeArrowheads="1"/>
              </p:cNvSpPr>
              <p:nvPr/>
            </p:nvSpPr>
            <p:spPr bwMode="auto">
              <a:xfrm>
                <a:off x="4290"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7990" name="AutoShape 110"/>
              <p:cNvSpPr>
                <a:spLocks noChangeAspect="1" noChangeArrowheads="1"/>
              </p:cNvSpPr>
              <p:nvPr/>
            </p:nvSpPr>
            <p:spPr bwMode="auto">
              <a:xfrm>
                <a:off x="4512" y="2511"/>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7991" name="AutoShape 111"/>
              <p:cNvSpPr>
                <a:spLocks noChangeArrowheads="1"/>
              </p:cNvSpPr>
              <p:nvPr/>
            </p:nvSpPr>
            <p:spPr bwMode="auto">
              <a:xfrm>
                <a:off x="371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7992" name="AutoShape 112"/>
              <p:cNvSpPr>
                <a:spLocks noChangeArrowheads="1"/>
              </p:cNvSpPr>
              <p:nvPr/>
            </p:nvSpPr>
            <p:spPr bwMode="auto">
              <a:xfrm>
                <a:off x="4506"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7993" name="Rectangle 113"/>
              <p:cNvSpPr>
                <a:spLocks noChangeAspect="1" noChangeArrowheads="1"/>
              </p:cNvSpPr>
              <p:nvPr/>
            </p:nvSpPr>
            <p:spPr bwMode="auto">
              <a:xfrm>
                <a:off x="1701" y="1952"/>
                <a:ext cx="490" cy="11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Interface Control</a:t>
                </a:r>
              </a:p>
              <a:p>
                <a:pPr defTabSz="692150" eaLnBrk="0" hangingPunct="0"/>
                <a:r>
                  <a:rPr lang="en-US" sz="100" b="1"/>
                  <a:t>Document</a:t>
                </a:r>
              </a:p>
            </p:txBody>
          </p:sp>
          <p:sp>
            <p:nvSpPr>
              <p:cNvPr id="37994" name="Line 114"/>
              <p:cNvSpPr>
                <a:spLocks noChangeShapeType="1"/>
              </p:cNvSpPr>
              <p:nvPr/>
            </p:nvSpPr>
            <p:spPr bwMode="auto">
              <a:xfrm>
                <a:off x="5084" y="447"/>
                <a:ext cx="29" cy="0"/>
              </a:xfrm>
              <a:prstGeom prst="line">
                <a:avLst/>
              </a:prstGeom>
              <a:noFill/>
              <a:ln w="6350">
                <a:solidFill>
                  <a:schemeClr val="tx1"/>
                </a:solidFill>
                <a:round/>
                <a:headEnd type="none" w="sm" len="sm"/>
                <a:tailEnd type="none" w="sm" len="sm"/>
              </a:ln>
            </p:spPr>
            <p:txBody>
              <a:bodyPr/>
              <a:lstStyle/>
              <a:p>
                <a:endParaRPr lang="en-GB"/>
              </a:p>
            </p:txBody>
          </p:sp>
          <p:sp>
            <p:nvSpPr>
              <p:cNvPr id="37995" name="Line 116"/>
              <p:cNvSpPr>
                <a:spLocks noChangeShapeType="1"/>
              </p:cNvSpPr>
              <p:nvPr/>
            </p:nvSpPr>
            <p:spPr bwMode="auto">
              <a:xfrm>
                <a:off x="5084" y="447"/>
                <a:ext cx="30" cy="0"/>
              </a:xfrm>
              <a:prstGeom prst="line">
                <a:avLst/>
              </a:prstGeom>
              <a:noFill/>
              <a:ln w="6350">
                <a:solidFill>
                  <a:schemeClr val="tx1"/>
                </a:solidFill>
                <a:round/>
                <a:headEnd type="none" w="sm" len="sm"/>
                <a:tailEnd type="none" w="sm" len="sm"/>
              </a:ln>
            </p:spPr>
            <p:txBody>
              <a:bodyPr/>
              <a:lstStyle/>
              <a:p>
                <a:endParaRPr lang="en-GB"/>
              </a:p>
            </p:txBody>
          </p:sp>
          <p:sp>
            <p:nvSpPr>
              <p:cNvPr id="37996" name="Rectangle 118"/>
              <p:cNvSpPr>
                <a:spLocks noChangeAspect="1" noChangeArrowheads="1"/>
              </p:cNvSpPr>
              <p:nvPr/>
            </p:nvSpPr>
            <p:spPr bwMode="auto">
              <a:xfrm>
                <a:off x="4428" y="2398"/>
                <a:ext cx="172"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TC</a:t>
                </a:r>
              </a:p>
            </p:txBody>
          </p:sp>
          <p:sp>
            <p:nvSpPr>
              <p:cNvPr id="37997" name="Rectangle 119"/>
              <p:cNvSpPr>
                <a:spLocks noChangeAspect="1" noChangeArrowheads="1"/>
              </p:cNvSpPr>
              <p:nvPr/>
            </p:nvSpPr>
            <p:spPr bwMode="auto">
              <a:xfrm>
                <a:off x="5108" y="3312"/>
                <a:ext cx="363"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Dissolved</a:t>
                </a:r>
              </a:p>
            </p:txBody>
          </p:sp>
          <p:sp>
            <p:nvSpPr>
              <p:cNvPr id="37998" name="Rectangle 120"/>
              <p:cNvSpPr>
                <a:spLocks noChangeAspect="1" noChangeArrowheads="1"/>
              </p:cNvSpPr>
              <p:nvPr/>
            </p:nvSpPr>
            <p:spPr bwMode="auto">
              <a:xfrm>
                <a:off x="5043" y="2554"/>
                <a:ext cx="177" cy="166"/>
              </a:xfrm>
              <a:prstGeom prst="rect">
                <a:avLst/>
              </a:prstGeom>
              <a:noFill/>
              <a:ln w="12700" algn="ctr">
                <a:noFill/>
                <a:miter lim="800000"/>
                <a:headEnd/>
                <a:tailEnd/>
              </a:ln>
            </p:spPr>
            <p:txBody>
              <a:bodyPr wrap="none" anchor="ctr"/>
              <a:lstStyle/>
              <a:p>
                <a:pPr defTabSz="674688" eaLnBrk="0" hangingPunct="0"/>
                <a:r>
                  <a:rPr lang="en-US" sz="100" b="1" i="1"/>
                  <a:t>GA</a:t>
                </a:r>
              </a:p>
            </p:txBody>
          </p:sp>
          <p:sp>
            <p:nvSpPr>
              <p:cNvPr id="37999" name="Rectangle 121"/>
              <p:cNvSpPr>
                <a:spLocks noChangeArrowheads="1"/>
              </p:cNvSpPr>
              <p:nvPr/>
            </p:nvSpPr>
            <p:spPr bwMode="auto">
              <a:xfrm>
                <a:off x="4523" y="2461"/>
                <a:ext cx="204" cy="137"/>
              </a:xfrm>
              <a:prstGeom prst="rect">
                <a:avLst/>
              </a:prstGeom>
              <a:noFill/>
              <a:ln w="9525">
                <a:noFill/>
                <a:miter lim="800000"/>
                <a:headEnd/>
                <a:tailEnd type="none" w="sm" len="med"/>
              </a:ln>
            </p:spPr>
            <p:txBody>
              <a:bodyPr>
                <a:spAutoFit/>
              </a:bodyPr>
              <a:lstStyle/>
              <a:p>
                <a:pPr eaLnBrk="0" hangingPunct="0"/>
                <a:r>
                  <a:rPr lang="en-US" sz="100" b="1" i="1"/>
                  <a:t>CR</a:t>
                </a:r>
              </a:p>
            </p:txBody>
          </p:sp>
          <p:sp>
            <p:nvSpPr>
              <p:cNvPr id="38000" name="AutoShape 122"/>
              <p:cNvSpPr>
                <a:spLocks noChangeAspect="1" noChangeArrowheads="1"/>
              </p:cNvSpPr>
              <p:nvPr/>
            </p:nvSpPr>
            <p:spPr bwMode="auto">
              <a:xfrm>
                <a:off x="5031"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8001" name="AutoShape 123"/>
              <p:cNvSpPr>
                <a:spLocks noChangeArrowheads="1"/>
              </p:cNvSpPr>
              <p:nvPr/>
            </p:nvSpPr>
            <p:spPr bwMode="auto">
              <a:xfrm>
                <a:off x="4978"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38002" name="Group 124"/>
              <p:cNvGrpSpPr>
                <a:grpSpLocks noChangeAspect="1"/>
              </p:cNvGrpSpPr>
              <p:nvPr/>
            </p:nvGrpSpPr>
            <p:grpSpPr bwMode="auto">
              <a:xfrm>
                <a:off x="4997" y="3441"/>
                <a:ext cx="135" cy="136"/>
                <a:chOff x="1415" y="3641"/>
                <a:chExt cx="138" cy="139"/>
              </a:xfrm>
            </p:grpSpPr>
            <p:sp>
              <p:nvSpPr>
                <p:cNvPr id="38020" name="Oval 125"/>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38021" name="Oval 126"/>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38022" name="Line 127"/>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38023" name="Line 128"/>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38024" name="Line 129"/>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38025" name="Oval 130"/>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38003" name="Rectangle 131"/>
              <p:cNvSpPr>
                <a:spLocks noChangeAspect="1" noChangeArrowheads="1"/>
              </p:cNvSpPr>
              <p:nvPr/>
            </p:nvSpPr>
            <p:spPr bwMode="auto">
              <a:xfrm>
                <a:off x="1272" y="1578"/>
                <a:ext cx="324" cy="133"/>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Technology</a:t>
                </a:r>
              </a:p>
              <a:p>
                <a:pPr defTabSz="692150" eaLnBrk="0" hangingPunct="0"/>
                <a:r>
                  <a:rPr lang="en-US" sz="100" b="1"/>
                  <a:t>Evaluation</a:t>
                </a:r>
              </a:p>
            </p:txBody>
          </p:sp>
          <p:sp>
            <p:nvSpPr>
              <p:cNvPr id="38004" name="Rectangle 132"/>
              <p:cNvSpPr>
                <a:spLocks noChangeAspect="1" noChangeArrowheads="1"/>
              </p:cNvSpPr>
              <p:nvPr/>
            </p:nvSpPr>
            <p:spPr bwMode="auto">
              <a:xfrm>
                <a:off x="1558" y="216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Documentation Plan</a:t>
                </a:r>
              </a:p>
            </p:txBody>
          </p:sp>
          <p:sp>
            <p:nvSpPr>
              <p:cNvPr id="38005" name="Line 133"/>
              <p:cNvSpPr>
                <a:spLocks noChangeShapeType="1"/>
              </p:cNvSpPr>
              <p:nvPr/>
            </p:nvSpPr>
            <p:spPr bwMode="auto">
              <a:xfrm>
                <a:off x="513" y="632"/>
                <a:ext cx="3" cy="3281"/>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38006" name="Rectangle 134"/>
              <p:cNvSpPr>
                <a:spLocks noChangeAspect="1" noChangeArrowheads="1"/>
              </p:cNvSpPr>
              <p:nvPr/>
            </p:nvSpPr>
            <p:spPr bwMode="auto">
              <a:xfrm>
                <a:off x="1443" y="2722"/>
                <a:ext cx="1457"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Design Documentation Review</a:t>
                </a:r>
              </a:p>
            </p:txBody>
          </p:sp>
          <p:sp>
            <p:nvSpPr>
              <p:cNvPr id="38007" name="Rectangle 135"/>
              <p:cNvSpPr>
                <a:spLocks noChangeArrowheads="1"/>
              </p:cNvSpPr>
              <p:nvPr/>
            </p:nvSpPr>
            <p:spPr bwMode="auto">
              <a:xfrm>
                <a:off x="1430" y="2833"/>
                <a:ext cx="704"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CE Acceptance Criteria</a:t>
                </a:r>
              </a:p>
            </p:txBody>
          </p:sp>
          <p:sp>
            <p:nvSpPr>
              <p:cNvPr id="38008" name="Text Box 145"/>
              <p:cNvSpPr txBox="1">
                <a:spLocks noChangeAspect="1" noChangeArrowheads="1"/>
              </p:cNvSpPr>
              <p:nvPr/>
            </p:nvSpPr>
            <p:spPr bwMode="auto">
              <a:xfrm>
                <a:off x="46" y="3179"/>
                <a:ext cx="257" cy="137"/>
              </a:xfrm>
              <a:prstGeom prst="rect">
                <a:avLst/>
              </a:prstGeom>
              <a:noFill/>
              <a:ln w="12700">
                <a:noFill/>
                <a:miter lim="800000"/>
                <a:headEnd/>
                <a:tailEnd type="none" w="sm" len="lg"/>
              </a:ln>
            </p:spPr>
            <p:txBody>
              <a:bodyPr wrap="none">
                <a:spAutoFit/>
              </a:bodyPr>
              <a:lstStyle/>
              <a:p>
                <a:pPr eaLnBrk="0" hangingPunct="0"/>
                <a:r>
                  <a:rPr lang="en-US" sz="100" b="1" i="1"/>
                  <a:t>Global</a:t>
                </a:r>
              </a:p>
              <a:p>
                <a:pPr eaLnBrk="0" hangingPunct="0"/>
                <a:r>
                  <a:rPr lang="en-GB" sz="100" b="1" i="1"/>
                  <a:t>Services</a:t>
                </a:r>
                <a:endParaRPr lang="en-US" sz="100" b="1" i="1"/>
              </a:p>
            </p:txBody>
          </p:sp>
          <p:sp>
            <p:nvSpPr>
              <p:cNvPr id="38009" name="Rectangle 146"/>
              <p:cNvSpPr>
                <a:spLocks noChangeArrowheads="1"/>
              </p:cNvSpPr>
              <p:nvPr/>
            </p:nvSpPr>
            <p:spPr bwMode="auto">
              <a:xfrm>
                <a:off x="3078" y="2894"/>
                <a:ext cx="848" cy="8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TPS User Documentation Review</a:t>
                </a:r>
              </a:p>
            </p:txBody>
          </p:sp>
          <p:sp>
            <p:nvSpPr>
              <p:cNvPr id="38010" name="Rectangle 147"/>
              <p:cNvSpPr>
                <a:spLocks noChangeArrowheads="1"/>
              </p:cNvSpPr>
              <p:nvPr/>
            </p:nvSpPr>
            <p:spPr bwMode="auto">
              <a:xfrm>
                <a:off x="4515" y="3200"/>
                <a:ext cx="811" cy="9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Install &amp; Deploy</a:t>
                </a:r>
              </a:p>
            </p:txBody>
          </p:sp>
          <p:sp>
            <p:nvSpPr>
              <p:cNvPr id="38011" name="Rectangle 148"/>
              <p:cNvSpPr>
                <a:spLocks noChangeAspect="1" noChangeArrowheads="1"/>
              </p:cNvSpPr>
              <p:nvPr/>
            </p:nvSpPr>
            <p:spPr bwMode="auto">
              <a:xfrm>
                <a:off x="5181" y="2868"/>
                <a:ext cx="275" cy="13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Transition</a:t>
                </a:r>
              </a:p>
              <a:p>
                <a:pPr defTabSz="692150" eaLnBrk="0" hangingPunct="0"/>
                <a:r>
                  <a:rPr lang="en-US" sz="100" b="1"/>
                  <a:t>to CE</a:t>
                </a:r>
              </a:p>
            </p:txBody>
          </p:sp>
          <p:sp>
            <p:nvSpPr>
              <p:cNvPr id="38012" name="Rectangle 149"/>
              <p:cNvSpPr>
                <a:spLocks noChangeAspect="1" noChangeArrowheads="1"/>
              </p:cNvSpPr>
              <p:nvPr/>
            </p:nvSpPr>
            <p:spPr bwMode="auto">
              <a:xfrm>
                <a:off x="1406" y="873"/>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PRD (Product </a:t>
                </a:r>
              </a:p>
              <a:p>
                <a:pPr defTabSz="692150" eaLnBrk="0" hangingPunct="0"/>
                <a:r>
                  <a:rPr lang="en-US" sz="100" b="1"/>
                  <a:t>Requirements</a:t>
                </a:r>
              </a:p>
              <a:p>
                <a:pPr defTabSz="692150" eaLnBrk="0" hangingPunct="0"/>
                <a:r>
                  <a:rPr lang="en-US" sz="100" b="1"/>
                  <a:t>Document)</a:t>
                </a:r>
              </a:p>
            </p:txBody>
          </p:sp>
          <p:sp>
            <p:nvSpPr>
              <p:cNvPr id="38013" name="Rectangle 150"/>
              <p:cNvSpPr>
                <a:spLocks noChangeAspect="1" noChangeArrowheads="1"/>
              </p:cNvSpPr>
              <p:nvPr/>
            </p:nvSpPr>
            <p:spPr bwMode="auto">
              <a:xfrm>
                <a:off x="1406" y="1062"/>
                <a:ext cx="433" cy="89"/>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Strategy</a:t>
                </a:r>
              </a:p>
            </p:txBody>
          </p:sp>
          <p:sp>
            <p:nvSpPr>
              <p:cNvPr id="38014" name="Rectangle 151"/>
              <p:cNvSpPr>
                <a:spLocks noChangeAspect="1" noChangeArrowheads="1"/>
              </p:cNvSpPr>
              <p:nvPr/>
            </p:nvSpPr>
            <p:spPr bwMode="auto">
              <a:xfrm>
                <a:off x="1862" y="1061"/>
                <a:ext cx="853" cy="8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Development</a:t>
                </a:r>
              </a:p>
            </p:txBody>
          </p:sp>
          <p:sp>
            <p:nvSpPr>
              <p:cNvPr id="38015" name="Rectangle 152"/>
              <p:cNvSpPr>
                <a:spLocks noChangeArrowheads="1"/>
              </p:cNvSpPr>
              <p:nvPr/>
            </p:nvSpPr>
            <p:spPr bwMode="auto">
              <a:xfrm>
                <a:off x="112" y="427"/>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Role</a:t>
                </a:r>
              </a:p>
            </p:txBody>
          </p:sp>
          <p:sp>
            <p:nvSpPr>
              <p:cNvPr id="38016" name="Rectangle 153"/>
              <p:cNvSpPr>
                <a:spLocks noChangeAspect="1" noChangeArrowheads="1"/>
              </p:cNvSpPr>
              <p:nvPr/>
            </p:nvSpPr>
            <p:spPr bwMode="auto">
              <a:xfrm>
                <a:off x="550" y="672"/>
                <a:ext cx="330" cy="21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Project</a:t>
                </a:r>
              </a:p>
              <a:p>
                <a:pPr defTabSz="692150" eaLnBrk="0" hangingPunct="0"/>
                <a:r>
                  <a:rPr lang="en-GB" sz="100" b="1"/>
                  <a:t>Mandate</a:t>
                </a:r>
                <a:endParaRPr lang="en-US" sz="100" b="1"/>
              </a:p>
            </p:txBody>
          </p:sp>
          <p:sp>
            <p:nvSpPr>
              <p:cNvPr id="38017" name="Rectangle 154"/>
              <p:cNvSpPr>
                <a:spLocks noChangeAspect="1" noChangeArrowheads="1"/>
              </p:cNvSpPr>
              <p:nvPr/>
            </p:nvSpPr>
            <p:spPr bwMode="auto">
              <a:xfrm>
                <a:off x="113" y="630"/>
                <a:ext cx="5366" cy="3291"/>
              </a:xfrm>
              <a:prstGeom prst="rect">
                <a:avLst/>
              </a:prstGeom>
              <a:noFill/>
              <a:ln w="28575">
                <a:solidFill>
                  <a:schemeClr val="tx1"/>
                </a:solidFill>
                <a:miter lim="800000"/>
                <a:headEnd/>
                <a:tailEnd/>
              </a:ln>
            </p:spPr>
            <p:txBody>
              <a:bodyPr wrap="none" anchor="ctr"/>
              <a:lstStyle/>
              <a:p>
                <a:endParaRPr lang="en-US" sz="1800"/>
              </a:p>
            </p:txBody>
          </p:sp>
          <p:sp>
            <p:nvSpPr>
              <p:cNvPr id="38018" name="Rectangle 155"/>
              <p:cNvSpPr>
                <a:spLocks noChangeAspect="1" noChangeArrowheads="1"/>
              </p:cNvSpPr>
              <p:nvPr/>
            </p:nvSpPr>
            <p:spPr bwMode="auto">
              <a:xfrm>
                <a:off x="1399" y="2945"/>
                <a:ext cx="785" cy="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TPS Operational Impact Statement</a:t>
                </a:r>
              </a:p>
            </p:txBody>
          </p:sp>
          <p:sp>
            <p:nvSpPr>
              <p:cNvPr id="38019" name="AutoShape 156"/>
              <p:cNvSpPr>
                <a:spLocks noChangeAspect="1" noChangeArrowheads="1"/>
              </p:cNvSpPr>
              <p:nvPr/>
            </p:nvSpPr>
            <p:spPr bwMode="auto">
              <a:xfrm>
                <a:off x="2163" y="721"/>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sp>
          <p:nvSpPr>
            <p:cNvPr id="37903" name="Text Box 170"/>
            <p:cNvSpPr txBox="1">
              <a:spLocks noChangeArrowheads="1"/>
            </p:cNvSpPr>
            <p:nvPr/>
          </p:nvSpPr>
          <p:spPr bwMode="auto">
            <a:xfrm>
              <a:off x="3429" y="867"/>
              <a:ext cx="920" cy="194"/>
            </a:xfrm>
            <a:prstGeom prst="rect">
              <a:avLst/>
            </a:prstGeom>
            <a:noFill/>
            <a:ln w="12700" algn="ctr">
              <a:noFill/>
              <a:miter lim="800000"/>
              <a:headEnd type="none" w="sm" len="sm"/>
              <a:tailEnd type="none" w="sm" len="sm"/>
            </a:ln>
          </p:spPr>
          <p:txBody>
            <a:bodyPr wrap="none" lIns="45720" rIns="45720">
              <a:spAutoFit/>
            </a:bodyPr>
            <a:lstStyle/>
            <a:p>
              <a:r>
                <a:rPr lang="en-GB" sz="1400" b="1"/>
                <a:t>Workflow Model</a:t>
              </a:r>
              <a:endParaRPr lang="en-US" sz="1400" b="1"/>
            </a:p>
          </p:txBody>
        </p:sp>
      </p:grpSp>
      <p:grpSp>
        <p:nvGrpSpPr>
          <p:cNvPr id="8" name="Group 182"/>
          <p:cNvGrpSpPr>
            <a:grpSpLocks/>
          </p:cNvGrpSpPr>
          <p:nvPr/>
        </p:nvGrpSpPr>
        <p:grpSpPr bwMode="auto">
          <a:xfrm>
            <a:off x="258763" y="2316163"/>
            <a:ext cx="2722562" cy="2416175"/>
            <a:chOff x="163" y="1459"/>
            <a:chExt cx="1715" cy="1522"/>
          </a:xfrm>
        </p:grpSpPr>
        <p:grpSp>
          <p:nvGrpSpPr>
            <p:cNvPr id="37898" name="Group 176"/>
            <p:cNvGrpSpPr>
              <a:grpSpLocks/>
            </p:cNvGrpSpPr>
            <p:nvPr/>
          </p:nvGrpSpPr>
          <p:grpSpPr bwMode="auto">
            <a:xfrm>
              <a:off x="163" y="1459"/>
              <a:ext cx="1715" cy="1522"/>
              <a:chOff x="808" y="1152"/>
              <a:chExt cx="1565" cy="1522"/>
            </a:xfrm>
          </p:grpSpPr>
          <p:sp>
            <p:nvSpPr>
              <p:cNvPr id="37900" name="Text Box 158"/>
              <p:cNvSpPr txBox="1">
                <a:spLocks noChangeArrowheads="1"/>
              </p:cNvSpPr>
              <p:nvPr/>
            </p:nvSpPr>
            <p:spPr bwMode="auto">
              <a:xfrm>
                <a:off x="808" y="1503"/>
                <a:ext cx="1063" cy="793"/>
              </a:xfrm>
              <a:prstGeom prst="rect">
                <a:avLst/>
              </a:prstGeom>
              <a:noFill/>
              <a:ln w="38100">
                <a:noFill/>
                <a:miter lim="800000"/>
                <a:headEnd type="none" w="sm" len="sm"/>
                <a:tailEnd type="none" w="sm" len="sm"/>
              </a:ln>
            </p:spPr>
            <p:txBody>
              <a:bodyPr lIns="45720" rIns="45720">
                <a:spAutoFit/>
              </a:bodyPr>
              <a:lstStyle/>
              <a:p>
                <a:r>
                  <a:rPr lang="en-GB" sz="1800"/>
                  <a:t>Functional groups represented by a Product Delivery Team Member</a:t>
                </a:r>
                <a:endParaRPr lang="en-US" sz="1800"/>
              </a:p>
            </p:txBody>
          </p:sp>
          <p:sp>
            <p:nvSpPr>
              <p:cNvPr id="37901" name="AutoShape 159"/>
              <p:cNvSpPr>
                <a:spLocks/>
              </p:cNvSpPr>
              <p:nvPr/>
            </p:nvSpPr>
            <p:spPr bwMode="auto">
              <a:xfrm>
                <a:off x="2149" y="1152"/>
                <a:ext cx="224" cy="1522"/>
              </a:xfrm>
              <a:prstGeom prst="leftBrace">
                <a:avLst>
                  <a:gd name="adj1" fmla="val 56622"/>
                  <a:gd name="adj2" fmla="val 50000"/>
                </a:avLst>
              </a:prstGeom>
              <a:noFill/>
              <a:ln w="12700">
                <a:solidFill>
                  <a:schemeClr val="tx1"/>
                </a:solidFill>
                <a:round/>
                <a:headEnd type="none" w="sm" len="sm"/>
                <a:tailEnd type="none" w="sm" len="sm"/>
              </a:ln>
            </p:spPr>
            <p:txBody>
              <a:bodyPr wrap="none" lIns="45720" rIns="45720" anchor="ctr"/>
              <a:lstStyle/>
              <a:p>
                <a:endParaRPr lang="en-US" sz="1800"/>
              </a:p>
            </p:txBody>
          </p:sp>
        </p:grpSp>
        <p:cxnSp>
          <p:nvCxnSpPr>
            <p:cNvPr id="37899" name="AutoShape 178"/>
            <p:cNvCxnSpPr>
              <a:cxnSpLocks noChangeShapeType="1"/>
              <a:stCxn id="37901" idx="1"/>
              <a:endCxn id="37900" idx="3"/>
            </p:cNvCxnSpPr>
            <p:nvPr/>
          </p:nvCxnSpPr>
          <p:spPr bwMode="auto">
            <a:xfrm flipH="1" flipV="1">
              <a:off x="1328" y="2207"/>
              <a:ext cx="305" cy="13"/>
            </a:xfrm>
            <a:prstGeom prst="straightConnector1">
              <a:avLst/>
            </a:prstGeom>
            <a:noFill/>
            <a:ln w="12700">
              <a:solidFill>
                <a:schemeClr val="tx1"/>
              </a:solidFill>
              <a:round/>
              <a:headEnd type="none" w="sm" len="sm"/>
              <a:tailEnd type="none" w="sm" len="sm"/>
            </a:ln>
          </p:spPr>
        </p:cxnSp>
      </p:grpSp>
      <p:grpSp>
        <p:nvGrpSpPr>
          <p:cNvPr id="10" name="Group 183"/>
          <p:cNvGrpSpPr>
            <a:grpSpLocks/>
          </p:cNvGrpSpPr>
          <p:nvPr/>
        </p:nvGrpSpPr>
        <p:grpSpPr bwMode="auto">
          <a:xfrm>
            <a:off x="257175" y="4427538"/>
            <a:ext cx="2744788" cy="923925"/>
            <a:chOff x="162" y="2789"/>
            <a:chExt cx="1729" cy="582"/>
          </a:xfrm>
        </p:grpSpPr>
        <p:sp>
          <p:nvSpPr>
            <p:cNvPr id="37896" name="AutoShape 169"/>
            <p:cNvSpPr>
              <a:spLocks noChangeArrowheads="1"/>
            </p:cNvSpPr>
            <p:nvPr/>
          </p:nvSpPr>
          <p:spPr bwMode="auto">
            <a:xfrm>
              <a:off x="1332" y="2951"/>
              <a:ext cx="559" cy="144"/>
            </a:xfrm>
            <a:prstGeom prst="rightArrow">
              <a:avLst>
                <a:gd name="adj1" fmla="val 50000"/>
                <a:gd name="adj2" fmla="val 97049"/>
              </a:avLst>
            </a:prstGeom>
            <a:solidFill>
              <a:schemeClr val="accent1"/>
            </a:solidFill>
            <a:ln w="12700" algn="ctr">
              <a:solidFill>
                <a:schemeClr val="tx1"/>
              </a:solidFill>
              <a:miter lim="800000"/>
              <a:headEnd type="none" w="sm" len="sm"/>
              <a:tailEnd type="none" w="sm" len="sm"/>
            </a:ln>
          </p:spPr>
          <p:txBody>
            <a:bodyPr wrap="none" lIns="45720" rIns="45720" anchor="ctr"/>
            <a:lstStyle/>
            <a:p>
              <a:endParaRPr lang="en-US" sz="1800"/>
            </a:p>
          </p:txBody>
        </p:sp>
        <p:sp>
          <p:nvSpPr>
            <p:cNvPr id="37897" name="Text Box 168"/>
            <p:cNvSpPr txBox="1">
              <a:spLocks noChangeArrowheads="1"/>
            </p:cNvSpPr>
            <p:nvPr/>
          </p:nvSpPr>
          <p:spPr bwMode="auto">
            <a:xfrm>
              <a:off x="162" y="2789"/>
              <a:ext cx="1195" cy="582"/>
            </a:xfrm>
            <a:prstGeom prst="rect">
              <a:avLst/>
            </a:prstGeom>
            <a:noFill/>
            <a:ln w="38100">
              <a:noFill/>
              <a:miter lim="800000"/>
              <a:headEnd type="none" w="sm" len="sm"/>
              <a:tailEnd type="none" w="sm" len="sm"/>
            </a:ln>
          </p:spPr>
          <p:txBody>
            <a:bodyPr lIns="45720" rIns="45720">
              <a:spAutoFit/>
            </a:bodyPr>
            <a:lstStyle/>
            <a:p>
              <a:r>
                <a:rPr lang="en-GB" sz="1800"/>
                <a:t>Project activities coordinated by a Product Manager</a:t>
              </a:r>
              <a:endParaRPr lang="en-US" sz="18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7"/>
          <p:cNvGrpSpPr>
            <a:grpSpLocks/>
          </p:cNvGrpSpPr>
          <p:nvPr/>
        </p:nvGrpSpPr>
        <p:grpSpPr bwMode="auto">
          <a:xfrm>
            <a:off x="204788" y="1068388"/>
            <a:ext cx="8451850" cy="1528762"/>
            <a:chOff x="204788" y="1068746"/>
            <a:chExt cx="8451056" cy="1528046"/>
          </a:xfrm>
        </p:grpSpPr>
        <p:cxnSp>
          <p:nvCxnSpPr>
            <p:cNvPr id="39055" name="AutoShape 156"/>
            <p:cNvCxnSpPr>
              <a:cxnSpLocks noChangeShapeType="1"/>
              <a:stCxn id="39057" idx="1"/>
              <a:endCxn id="1754264" idx="3"/>
            </p:cNvCxnSpPr>
            <p:nvPr/>
          </p:nvCxnSpPr>
          <p:spPr bwMode="auto">
            <a:xfrm rot="16200000" flipV="1">
              <a:off x="4976813" y="580232"/>
              <a:ext cx="215900" cy="2720974"/>
            </a:xfrm>
            <a:prstGeom prst="bentConnector4">
              <a:avLst>
                <a:gd name="adj1" fmla="val 105884"/>
                <a:gd name="adj2" fmla="val 100523"/>
              </a:avLst>
            </a:prstGeom>
            <a:noFill/>
            <a:ln w="12700">
              <a:solidFill>
                <a:schemeClr val="tx1"/>
              </a:solidFill>
              <a:miter lim="800000"/>
              <a:headEnd type="triangle" w="med" len="med"/>
              <a:tailEnd/>
            </a:ln>
          </p:spPr>
        </p:cxnSp>
        <p:sp>
          <p:nvSpPr>
            <p:cNvPr id="1754264" name="Text Box 152"/>
            <p:cNvSpPr txBox="1">
              <a:spLocks noChangeArrowheads="1"/>
            </p:cNvSpPr>
            <p:nvPr/>
          </p:nvSpPr>
          <p:spPr bwMode="auto">
            <a:xfrm>
              <a:off x="204788" y="1068746"/>
              <a:ext cx="3519156" cy="1528046"/>
            </a:xfrm>
            <a:prstGeom prst="rect">
              <a:avLst/>
            </a:prstGeom>
            <a:solidFill>
              <a:srgbClr val="DDDDDD"/>
            </a:solidFill>
            <a:ln w="12700" algn="ctr">
              <a:noFill/>
              <a:miter lim="800000"/>
              <a:headEnd type="none" w="sm" len="sm"/>
              <a:tailEnd type="none" w="sm" len="sm"/>
            </a:ln>
            <a:effectLst>
              <a:outerShdw dist="107763" dir="2700000" algn="ctr" rotWithShape="0">
                <a:schemeClr val="bg2">
                  <a:alpha val="50000"/>
                </a:schemeClr>
              </a:outerShdw>
            </a:effectLst>
          </p:spPr>
          <p:txBody>
            <a:bodyPr lIns="45720" rIns="45720">
              <a:spAutoFit/>
            </a:bodyPr>
            <a:lstStyle/>
            <a:p>
              <a:pPr marL="1077913" indent="-1077913">
                <a:defRPr/>
              </a:pPr>
              <a:r>
                <a:rPr lang="en-GB" sz="1800" dirty="0"/>
                <a:t>Phase 1.	Concept</a:t>
              </a:r>
            </a:p>
            <a:p>
              <a:pPr marL="1077913" indent="-1077913">
                <a:defRPr/>
              </a:pPr>
              <a:r>
                <a:rPr lang="en-GB" sz="1800" dirty="0"/>
                <a:t>Phase 2.	Definition and Planning</a:t>
              </a:r>
            </a:p>
            <a:p>
              <a:pPr marL="1077913" indent="-1077913">
                <a:defRPr/>
              </a:pPr>
              <a:r>
                <a:rPr lang="en-GB" sz="1800" dirty="0"/>
                <a:t>Phase 3.	Development</a:t>
              </a:r>
            </a:p>
            <a:p>
              <a:pPr marL="1077913" indent="-1077913">
                <a:defRPr/>
              </a:pPr>
              <a:r>
                <a:rPr lang="en-GB" sz="1800" dirty="0"/>
                <a:t>Phase 4.	Readiness</a:t>
              </a:r>
            </a:p>
            <a:p>
              <a:pPr marL="1077913" indent="-1077913">
                <a:defRPr/>
              </a:pPr>
              <a:r>
                <a:rPr lang="en-GB" sz="1800" dirty="0"/>
                <a:t>Phase 5.	Release</a:t>
              </a:r>
              <a:endParaRPr lang="en-US" sz="1800" dirty="0"/>
            </a:p>
          </p:txBody>
        </p:sp>
        <p:sp>
          <p:nvSpPr>
            <p:cNvPr id="39057" name="AutoShape 155"/>
            <p:cNvSpPr>
              <a:spLocks/>
            </p:cNvSpPr>
            <p:nvPr/>
          </p:nvSpPr>
          <p:spPr bwMode="auto">
            <a:xfrm rot="5400000">
              <a:off x="6267450" y="15875"/>
              <a:ext cx="355600" cy="4421188"/>
            </a:xfrm>
            <a:prstGeom prst="leftBrace">
              <a:avLst>
                <a:gd name="adj1" fmla="val 103609"/>
                <a:gd name="adj2" fmla="val 50000"/>
              </a:avLst>
            </a:prstGeom>
            <a:noFill/>
            <a:ln w="12700">
              <a:solidFill>
                <a:schemeClr val="tx1"/>
              </a:solidFill>
              <a:round/>
              <a:headEnd type="none" w="sm" len="sm"/>
              <a:tailEnd type="none" w="sm" len="sm"/>
            </a:ln>
          </p:spPr>
          <p:txBody>
            <a:bodyPr wrap="none" lIns="45720" rIns="45720" anchor="ctr"/>
            <a:lstStyle/>
            <a:p>
              <a:endParaRPr lang="en-US" sz="1800"/>
            </a:p>
          </p:txBody>
        </p:sp>
      </p:grpSp>
      <p:sp>
        <p:nvSpPr>
          <p:cNvPr id="187398" name="Rectangle 2"/>
          <p:cNvSpPr>
            <a:spLocks noGrp="1" noChangeArrowheads="1"/>
          </p:cNvSpPr>
          <p:nvPr>
            <p:ph type="title" idx="4294967295"/>
          </p:nvPr>
        </p:nvSpPr>
        <p:spPr>
          <a:xfrm>
            <a:off x="268288" y="214313"/>
            <a:ext cx="8153400" cy="1066800"/>
          </a:xfrm>
        </p:spPr>
        <p:txBody>
          <a:bodyPr/>
          <a:lstStyle/>
          <a:p>
            <a:pPr eaLnBrk="1" hangingPunct="1">
              <a:defRPr/>
            </a:pPr>
            <a:r>
              <a:rPr lang="en-GB" smtClean="0"/>
              <a:t>Project Phases</a:t>
            </a:r>
            <a:endParaRPr lang="en-US" smtClean="0"/>
          </a:p>
        </p:txBody>
      </p:sp>
      <p:grpSp>
        <p:nvGrpSpPr>
          <p:cNvPr id="3" name="Group 16"/>
          <p:cNvGrpSpPr>
            <a:grpSpLocks/>
          </p:cNvGrpSpPr>
          <p:nvPr/>
        </p:nvGrpSpPr>
        <p:grpSpPr bwMode="auto">
          <a:xfrm>
            <a:off x="3802063" y="2366963"/>
            <a:ext cx="4902200" cy="3392487"/>
            <a:chOff x="2395" y="867"/>
            <a:chExt cx="3088" cy="2137"/>
          </a:xfrm>
        </p:grpSpPr>
        <p:grpSp>
          <p:nvGrpSpPr>
            <p:cNvPr id="38925" name="Group 17"/>
            <p:cNvGrpSpPr>
              <a:grpSpLocks/>
            </p:cNvGrpSpPr>
            <p:nvPr/>
          </p:nvGrpSpPr>
          <p:grpSpPr bwMode="auto">
            <a:xfrm>
              <a:off x="2395" y="1012"/>
              <a:ext cx="3088" cy="1992"/>
              <a:chOff x="42" y="427"/>
              <a:chExt cx="5441" cy="3496"/>
            </a:xfrm>
          </p:grpSpPr>
          <p:sp>
            <p:nvSpPr>
              <p:cNvPr id="38927" name="Rectangle 18"/>
              <p:cNvSpPr>
                <a:spLocks noChangeArrowheads="1"/>
              </p:cNvSpPr>
              <p:nvPr/>
            </p:nvSpPr>
            <p:spPr bwMode="auto">
              <a:xfrm>
                <a:off x="513" y="628"/>
                <a:ext cx="875" cy="3295"/>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38928" name="Rectangle 19"/>
              <p:cNvSpPr>
                <a:spLocks noChangeArrowheads="1"/>
              </p:cNvSpPr>
              <p:nvPr/>
            </p:nvSpPr>
            <p:spPr bwMode="auto">
              <a:xfrm>
                <a:off x="1392" y="626"/>
                <a:ext cx="801" cy="3295"/>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38929" name="Rectangle 20"/>
              <p:cNvSpPr>
                <a:spLocks noChangeArrowheads="1"/>
              </p:cNvSpPr>
              <p:nvPr/>
            </p:nvSpPr>
            <p:spPr bwMode="auto">
              <a:xfrm>
                <a:off x="2196" y="628"/>
                <a:ext cx="1548" cy="3295"/>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8930" name="Rectangle 21"/>
              <p:cNvSpPr>
                <a:spLocks noChangeArrowheads="1"/>
              </p:cNvSpPr>
              <p:nvPr/>
            </p:nvSpPr>
            <p:spPr bwMode="auto">
              <a:xfrm>
                <a:off x="3746" y="619"/>
                <a:ext cx="799" cy="3295"/>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8931" name="Rectangle 22"/>
              <p:cNvSpPr>
                <a:spLocks noChangeArrowheads="1"/>
              </p:cNvSpPr>
              <p:nvPr/>
            </p:nvSpPr>
            <p:spPr bwMode="auto">
              <a:xfrm>
                <a:off x="4536" y="626"/>
                <a:ext cx="943" cy="3295"/>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38932" name="Rectangle 23"/>
              <p:cNvSpPr>
                <a:spLocks noChangeAspect="1" noChangeArrowheads="1"/>
              </p:cNvSpPr>
              <p:nvPr/>
            </p:nvSpPr>
            <p:spPr bwMode="auto">
              <a:xfrm>
                <a:off x="118" y="1550"/>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33" name="Rectangle 24"/>
              <p:cNvSpPr>
                <a:spLocks noChangeAspect="1" noChangeArrowheads="1"/>
              </p:cNvSpPr>
              <p:nvPr/>
            </p:nvSpPr>
            <p:spPr bwMode="auto">
              <a:xfrm>
                <a:off x="110" y="3150"/>
                <a:ext cx="5365" cy="20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34" name="Rectangle 25"/>
              <p:cNvSpPr>
                <a:spLocks noChangeAspect="1" noChangeArrowheads="1"/>
              </p:cNvSpPr>
              <p:nvPr/>
            </p:nvSpPr>
            <p:spPr bwMode="auto">
              <a:xfrm>
                <a:off x="119" y="3630"/>
                <a:ext cx="5356" cy="287"/>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38935" name="Line 26"/>
              <p:cNvSpPr>
                <a:spLocks noChangeShapeType="1"/>
              </p:cNvSpPr>
              <p:nvPr/>
            </p:nvSpPr>
            <p:spPr bwMode="auto">
              <a:xfrm>
                <a:off x="2328" y="528"/>
                <a:ext cx="0" cy="114"/>
              </a:xfrm>
              <a:prstGeom prst="line">
                <a:avLst/>
              </a:prstGeom>
              <a:noFill/>
              <a:ln w="38100">
                <a:noFill/>
                <a:round/>
                <a:headEnd/>
                <a:tailEnd type="none" w="sm" len="med"/>
              </a:ln>
            </p:spPr>
            <p:txBody>
              <a:bodyPr wrap="none" lIns="45720" rIns="45720" anchor="ctr"/>
              <a:lstStyle/>
              <a:p>
                <a:endParaRPr lang="en-GB"/>
              </a:p>
            </p:txBody>
          </p:sp>
          <p:sp>
            <p:nvSpPr>
              <p:cNvPr id="38936" name="Rectangle 27"/>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8937" name="Rectangle 28"/>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8938" name="Rectangle 29"/>
              <p:cNvSpPr>
                <a:spLocks noChangeAspect="1" noChangeArrowheads="1"/>
              </p:cNvSpPr>
              <p:nvPr/>
            </p:nvSpPr>
            <p:spPr bwMode="auto">
              <a:xfrm>
                <a:off x="119" y="2697"/>
                <a:ext cx="5356" cy="453"/>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39" name="Rectangle 30"/>
              <p:cNvSpPr>
                <a:spLocks noChangeAspect="1" noChangeArrowheads="1"/>
              </p:cNvSpPr>
              <p:nvPr/>
            </p:nvSpPr>
            <p:spPr bwMode="auto">
              <a:xfrm>
                <a:off x="108" y="2407"/>
                <a:ext cx="5368" cy="292"/>
              </a:xfrm>
              <a:prstGeom prst="rect">
                <a:avLst/>
              </a:prstGeom>
              <a:noFill/>
              <a:ln w="12700">
                <a:solidFill>
                  <a:schemeClr val="tx1"/>
                </a:solidFill>
                <a:miter lim="800000"/>
                <a:headEnd/>
                <a:tailEnd type="none" w="sm" len="lg"/>
              </a:ln>
            </p:spPr>
            <p:txBody>
              <a:bodyPr wrap="none" anchor="ctr"/>
              <a:lstStyle/>
              <a:p>
                <a:endParaRPr lang="en-US" sz="100"/>
              </a:p>
            </p:txBody>
          </p:sp>
          <p:sp>
            <p:nvSpPr>
              <p:cNvPr id="38940" name="Rectangle 31"/>
              <p:cNvSpPr>
                <a:spLocks noChangeAspect="1" noChangeArrowheads="1"/>
              </p:cNvSpPr>
              <p:nvPr/>
            </p:nvSpPr>
            <p:spPr bwMode="auto">
              <a:xfrm>
                <a:off x="113" y="1207"/>
                <a:ext cx="5364" cy="342"/>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41" name="Rectangle 32"/>
              <p:cNvSpPr>
                <a:spLocks noChangeAspect="1" noChangeArrowheads="1"/>
              </p:cNvSpPr>
              <p:nvPr/>
            </p:nvSpPr>
            <p:spPr bwMode="auto">
              <a:xfrm>
                <a:off x="114" y="628"/>
                <a:ext cx="5367" cy="579"/>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42" name="Rectangle 33"/>
              <p:cNvSpPr>
                <a:spLocks noChangeAspect="1" noChangeArrowheads="1"/>
              </p:cNvSpPr>
              <p:nvPr/>
            </p:nvSpPr>
            <p:spPr bwMode="auto">
              <a:xfrm>
                <a:off x="2158"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8943" name="Rectangle 34"/>
              <p:cNvSpPr>
                <a:spLocks noChangeAspect="1" noChangeArrowheads="1"/>
              </p:cNvSpPr>
              <p:nvPr/>
            </p:nvSpPr>
            <p:spPr bwMode="auto">
              <a:xfrm>
                <a:off x="4976"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8944" name="Rectangle 35"/>
              <p:cNvSpPr>
                <a:spLocks noChangeAspect="1" noChangeArrowheads="1"/>
              </p:cNvSpPr>
              <p:nvPr/>
            </p:nvSpPr>
            <p:spPr bwMode="auto">
              <a:xfrm>
                <a:off x="1341"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8945" name="Rectangle 36"/>
              <p:cNvSpPr>
                <a:spLocks noChangeArrowheads="1"/>
              </p:cNvSpPr>
              <p:nvPr/>
            </p:nvSpPr>
            <p:spPr bwMode="auto">
              <a:xfrm>
                <a:off x="514" y="427"/>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1</a:t>
                </a:r>
              </a:p>
              <a:p>
                <a:pPr defTabSz="692150" eaLnBrk="0" hangingPunct="0"/>
                <a:r>
                  <a:rPr lang="en-US" sz="100" b="1"/>
                  <a:t>Concept</a:t>
                </a:r>
              </a:p>
            </p:txBody>
          </p:sp>
          <p:sp>
            <p:nvSpPr>
              <p:cNvPr id="38946" name="Rectangle 37"/>
              <p:cNvSpPr>
                <a:spLocks noChangeAspect="1" noChangeArrowheads="1"/>
              </p:cNvSpPr>
              <p:nvPr/>
            </p:nvSpPr>
            <p:spPr bwMode="auto">
              <a:xfrm>
                <a:off x="1018" y="3396"/>
                <a:ext cx="476" cy="106"/>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Formed</a:t>
                </a:r>
              </a:p>
            </p:txBody>
          </p:sp>
          <p:sp>
            <p:nvSpPr>
              <p:cNvPr id="38947" name="Rectangle 38"/>
              <p:cNvSpPr>
                <a:spLocks noChangeAspect="1" noChangeArrowheads="1"/>
              </p:cNvSpPr>
              <p:nvPr/>
            </p:nvSpPr>
            <p:spPr bwMode="auto">
              <a:xfrm>
                <a:off x="4131" y="634"/>
                <a:ext cx="538" cy="131"/>
              </a:xfrm>
              <a:prstGeom prst="rect">
                <a:avLst/>
              </a:prstGeom>
              <a:noFill/>
              <a:ln w="9525">
                <a:noFill/>
                <a:miter lim="800000"/>
                <a:headEnd/>
                <a:tailEnd/>
              </a:ln>
            </p:spPr>
            <p:txBody>
              <a:bodyPr wrap="none" anchor="ctr"/>
              <a:lstStyle/>
              <a:p>
                <a:endParaRPr lang="en-US" sz="1800"/>
              </a:p>
            </p:txBody>
          </p:sp>
          <p:sp>
            <p:nvSpPr>
              <p:cNvPr id="38948" name="Rectangle 39"/>
              <p:cNvSpPr>
                <a:spLocks noChangeAspect="1" noChangeArrowheads="1"/>
              </p:cNvSpPr>
              <p:nvPr/>
            </p:nvSpPr>
            <p:spPr bwMode="auto">
              <a:xfrm>
                <a:off x="4476" y="742"/>
                <a:ext cx="539" cy="131"/>
              </a:xfrm>
              <a:prstGeom prst="rect">
                <a:avLst/>
              </a:prstGeom>
              <a:noFill/>
              <a:ln w="9525">
                <a:noFill/>
                <a:miter lim="800000"/>
                <a:headEnd/>
                <a:tailEnd/>
              </a:ln>
            </p:spPr>
            <p:txBody>
              <a:bodyPr wrap="none" anchor="ctr"/>
              <a:lstStyle/>
              <a:p>
                <a:endParaRPr lang="en-US" sz="1800"/>
              </a:p>
            </p:txBody>
          </p:sp>
          <p:sp>
            <p:nvSpPr>
              <p:cNvPr id="38949" name="Rectangle 40"/>
              <p:cNvSpPr>
                <a:spLocks noChangeAspect="1" noChangeArrowheads="1"/>
              </p:cNvSpPr>
              <p:nvPr/>
            </p:nvSpPr>
            <p:spPr bwMode="auto">
              <a:xfrm>
                <a:off x="4586" y="3454"/>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Post Launch</a:t>
                </a:r>
              </a:p>
              <a:p>
                <a:pPr defTabSz="692150" eaLnBrk="0" hangingPunct="0"/>
                <a:r>
                  <a:rPr lang="en-US" sz="100" b="1"/>
                  <a:t>Review</a:t>
                </a:r>
              </a:p>
            </p:txBody>
          </p:sp>
          <p:sp>
            <p:nvSpPr>
              <p:cNvPr id="38950" name="Rectangle 41"/>
              <p:cNvSpPr>
                <a:spLocks noChangeAspect="1" noChangeArrowheads="1"/>
              </p:cNvSpPr>
              <p:nvPr/>
            </p:nvSpPr>
            <p:spPr bwMode="auto">
              <a:xfrm>
                <a:off x="1406" y="706"/>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Release </a:t>
                </a:r>
              </a:p>
              <a:p>
                <a:pPr defTabSz="692150" eaLnBrk="0" hangingPunct="0"/>
                <a:r>
                  <a:rPr lang="en-US" sz="100" b="1"/>
                  <a:t>Requirements</a:t>
                </a:r>
              </a:p>
            </p:txBody>
          </p:sp>
          <p:sp>
            <p:nvSpPr>
              <p:cNvPr id="38951" name="Rectangle 42"/>
              <p:cNvSpPr>
                <a:spLocks noChangeAspect="1" noChangeArrowheads="1"/>
              </p:cNvSpPr>
              <p:nvPr/>
            </p:nvSpPr>
            <p:spPr bwMode="auto">
              <a:xfrm>
                <a:off x="2381" y="1960"/>
                <a:ext cx="1325"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Installation &amp; Integration Test </a:t>
                </a:r>
              </a:p>
            </p:txBody>
          </p:sp>
          <p:sp>
            <p:nvSpPr>
              <p:cNvPr id="38952" name="Rectangle 43"/>
              <p:cNvSpPr>
                <a:spLocks noChangeArrowheads="1"/>
              </p:cNvSpPr>
              <p:nvPr/>
            </p:nvSpPr>
            <p:spPr bwMode="auto">
              <a:xfrm>
                <a:off x="1391" y="427"/>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2</a:t>
                </a:r>
              </a:p>
              <a:p>
                <a:pPr defTabSz="692150" eaLnBrk="0" hangingPunct="0"/>
                <a:r>
                  <a:rPr lang="en-US" sz="100" b="1"/>
                  <a:t>Definition &amp; Planning</a:t>
                </a:r>
              </a:p>
            </p:txBody>
          </p:sp>
          <p:sp>
            <p:nvSpPr>
              <p:cNvPr id="38953" name="Rectangle 44"/>
              <p:cNvSpPr>
                <a:spLocks noChangeArrowheads="1"/>
              </p:cNvSpPr>
              <p:nvPr/>
            </p:nvSpPr>
            <p:spPr bwMode="auto">
              <a:xfrm>
                <a:off x="2195" y="427"/>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3</a:t>
                </a:r>
              </a:p>
              <a:p>
                <a:pPr defTabSz="692150" eaLnBrk="0" hangingPunct="0"/>
                <a:r>
                  <a:rPr lang="en-US" sz="100" b="1"/>
                  <a:t>Development</a:t>
                </a:r>
              </a:p>
            </p:txBody>
          </p:sp>
          <p:sp>
            <p:nvSpPr>
              <p:cNvPr id="38954" name="Rectangle 45"/>
              <p:cNvSpPr>
                <a:spLocks noChangeArrowheads="1"/>
              </p:cNvSpPr>
              <p:nvPr/>
            </p:nvSpPr>
            <p:spPr bwMode="auto">
              <a:xfrm>
                <a:off x="3747" y="427"/>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4</a:t>
                </a:r>
              </a:p>
              <a:p>
                <a:pPr defTabSz="692150" eaLnBrk="0" hangingPunct="0"/>
                <a:r>
                  <a:rPr lang="en-US" sz="100" b="1"/>
                  <a:t>Readiness</a:t>
                </a:r>
              </a:p>
            </p:txBody>
          </p:sp>
          <p:sp>
            <p:nvSpPr>
              <p:cNvPr id="38955" name="Rectangle 46"/>
              <p:cNvSpPr>
                <a:spLocks noChangeAspect="1" noChangeArrowheads="1"/>
              </p:cNvSpPr>
              <p:nvPr/>
            </p:nvSpPr>
            <p:spPr bwMode="auto">
              <a:xfrm>
                <a:off x="4540" y="427"/>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5</a:t>
                </a:r>
              </a:p>
              <a:p>
                <a:pPr defTabSz="692150" eaLnBrk="0" hangingPunct="0"/>
                <a:r>
                  <a:rPr lang="en-US" sz="100" b="1"/>
                  <a:t>Launch</a:t>
                </a:r>
              </a:p>
            </p:txBody>
          </p:sp>
          <p:sp>
            <p:nvSpPr>
              <p:cNvPr id="38956" name="Rectangle 47"/>
              <p:cNvSpPr>
                <a:spLocks noChangeAspect="1" noChangeArrowheads="1"/>
              </p:cNvSpPr>
              <p:nvPr/>
            </p:nvSpPr>
            <p:spPr bwMode="auto">
              <a:xfrm>
                <a:off x="3742" y="1914"/>
                <a:ext cx="420" cy="105"/>
              </a:xfrm>
              <a:prstGeom prst="rect">
                <a:avLst/>
              </a:prstGeom>
              <a:noFill/>
              <a:ln w="9525">
                <a:noFill/>
                <a:miter lim="800000"/>
                <a:headEnd/>
                <a:tailEnd/>
              </a:ln>
            </p:spPr>
            <p:txBody>
              <a:bodyPr lIns="78259" tIns="39128" rIns="78259" bIns="39128">
                <a:spAutoFit/>
              </a:bodyPr>
              <a:lstStyle/>
              <a:p>
                <a:pPr defTabSz="674688" eaLnBrk="0" hangingPunct="0"/>
                <a:r>
                  <a:rPr lang="en-US" sz="100" b="1" i="1"/>
                  <a:t>Integration Complete</a:t>
                </a:r>
              </a:p>
            </p:txBody>
          </p:sp>
          <p:sp>
            <p:nvSpPr>
              <p:cNvPr id="38957" name="Rectangle 48"/>
              <p:cNvSpPr>
                <a:spLocks noChangeAspect="1" noChangeArrowheads="1"/>
              </p:cNvSpPr>
              <p:nvPr/>
            </p:nvSpPr>
            <p:spPr bwMode="auto">
              <a:xfrm>
                <a:off x="2851" y="1552"/>
                <a:ext cx="375"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Design</a:t>
                </a:r>
              </a:p>
              <a:p>
                <a:pPr defTabSz="674688" eaLnBrk="0" hangingPunct="0"/>
                <a:r>
                  <a:rPr lang="en-US" sz="100" b="1" i="1"/>
                  <a:t>Complete</a:t>
                </a:r>
              </a:p>
            </p:txBody>
          </p:sp>
          <p:sp>
            <p:nvSpPr>
              <p:cNvPr id="38958" name="AutoShape 49"/>
              <p:cNvSpPr>
                <a:spLocks noChangeAspect="1" noChangeArrowheads="1"/>
              </p:cNvSpPr>
              <p:nvPr/>
            </p:nvSpPr>
            <p:spPr bwMode="auto">
              <a:xfrm>
                <a:off x="2827" y="1614"/>
                <a:ext cx="61" cy="61"/>
              </a:xfrm>
              <a:prstGeom prst="diamond">
                <a:avLst/>
              </a:prstGeom>
              <a:solidFill>
                <a:schemeClr val="hlink"/>
              </a:solidFill>
              <a:ln w="9525">
                <a:noFill/>
                <a:miter lim="800000"/>
                <a:headEnd/>
                <a:tailEnd/>
              </a:ln>
            </p:spPr>
            <p:txBody>
              <a:bodyPr wrap="none" anchor="ctr"/>
              <a:lstStyle/>
              <a:p>
                <a:endParaRPr lang="en-US" sz="1800"/>
              </a:p>
            </p:txBody>
          </p:sp>
          <p:sp>
            <p:nvSpPr>
              <p:cNvPr id="38959" name="AutoShape 50"/>
              <p:cNvSpPr>
                <a:spLocks noChangeAspect="1" noChangeArrowheads="1"/>
              </p:cNvSpPr>
              <p:nvPr/>
            </p:nvSpPr>
            <p:spPr bwMode="auto">
              <a:xfrm>
                <a:off x="3456" y="1801"/>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8960" name="Text Box 51"/>
              <p:cNvSpPr txBox="1">
                <a:spLocks noChangeAspect="1" noChangeArrowheads="1"/>
              </p:cNvSpPr>
              <p:nvPr/>
            </p:nvSpPr>
            <p:spPr bwMode="auto">
              <a:xfrm>
                <a:off x="61" y="1348"/>
                <a:ext cx="273" cy="116"/>
              </a:xfrm>
              <a:prstGeom prst="rect">
                <a:avLst/>
              </a:prstGeom>
              <a:noFill/>
              <a:ln w="12700">
                <a:noFill/>
                <a:miter lim="800000"/>
                <a:headEnd/>
                <a:tailEnd type="none" w="sm" len="lg"/>
              </a:ln>
            </p:spPr>
            <p:txBody>
              <a:bodyPr wrap="none">
                <a:spAutoFit/>
              </a:bodyPr>
              <a:lstStyle/>
              <a:p>
                <a:pPr eaLnBrk="0" hangingPunct="0">
                  <a:lnSpc>
                    <a:spcPct val="80000"/>
                  </a:lnSpc>
                </a:pPr>
                <a:r>
                  <a:rPr lang="en-US" sz="100" b="1" i="1"/>
                  <a:t>Marketing </a:t>
                </a:r>
              </a:p>
            </p:txBody>
          </p:sp>
          <p:sp>
            <p:nvSpPr>
              <p:cNvPr id="38961" name="Text Box 52"/>
              <p:cNvSpPr txBox="1">
                <a:spLocks noChangeAspect="1" noChangeArrowheads="1"/>
              </p:cNvSpPr>
              <p:nvPr/>
            </p:nvSpPr>
            <p:spPr bwMode="auto">
              <a:xfrm>
                <a:off x="61" y="1780"/>
                <a:ext cx="291" cy="119"/>
              </a:xfrm>
              <a:prstGeom prst="rect">
                <a:avLst/>
              </a:prstGeom>
              <a:noFill/>
              <a:ln w="12700">
                <a:noFill/>
                <a:miter lim="800000"/>
                <a:headEnd/>
                <a:tailEnd type="none" w="sm" len="lg"/>
              </a:ln>
            </p:spPr>
            <p:txBody>
              <a:bodyPr wrap="none">
                <a:spAutoFit/>
              </a:bodyPr>
              <a:lstStyle/>
              <a:p>
                <a:pPr eaLnBrk="0" hangingPunct="0"/>
                <a:r>
                  <a:rPr lang="en-US" sz="100" b="1" i="1"/>
                  <a:t>Development</a:t>
                </a:r>
              </a:p>
            </p:txBody>
          </p:sp>
          <p:sp>
            <p:nvSpPr>
              <p:cNvPr id="38962" name="Text Box 53"/>
              <p:cNvSpPr txBox="1">
                <a:spLocks noChangeAspect="1" noChangeArrowheads="1"/>
              </p:cNvSpPr>
              <p:nvPr/>
            </p:nvSpPr>
            <p:spPr bwMode="auto">
              <a:xfrm>
                <a:off x="42" y="2498"/>
                <a:ext cx="233" cy="119"/>
              </a:xfrm>
              <a:prstGeom prst="rect">
                <a:avLst/>
              </a:prstGeom>
              <a:noFill/>
              <a:ln w="12700">
                <a:noFill/>
                <a:miter lim="800000"/>
                <a:headEnd/>
                <a:tailEnd type="none" w="sm" len="lg"/>
              </a:ln>
            </p:spPr>
            <p:txBody>
              <a:bodyPr wrap="none">
                <a:spAutoFit/>
              </a:bodyPr>
              <a:lstStyle/>
              <a:p>
                <a:pPr eaLnBrk="0" hangingPunct="0"/>
                <a:r>
                  <a:rPr lang="en-US" sz="100" b="1" i="1"/>
                  <a:t>Test</a:t>
                </a:r>
              </a:p>
            </p:txBody>
          </p:sp>
          <p:sp>
            <p:nvSpPr>
              <p:cNvPr id="38963" name="Text Box 54"/>
              <p:cNvSpPr txBox="1">
                <a:spLocks noChangeAspect="1" noChangeArrowheads="1"/>
              </p:cNvSpPr>
              <p:nvPr/>
            </p:nvSpPr>
            <p:spPr bwMode="auto">
              <a:xfrm>
                <a:off x="55" y="2856"/>
                <a:ext cx="287" cy="137"/>
              </a:xfrm>
              <a:prstGeom prst="rect">
                <a:avLst/>
              </a:prstGeom>
              <a:noFill/>
              <a:ln w="12700">
                <a:noFill/>
                <a:miter lim="800000"/>
                <a:headEnd/>
                <a:tailEnd type="none" w="sm" len="lg"/>
              </a:ln>
            </p:spPr>
            <p:txBody>
              <a:bodyPr wrap="none">
                <a:spAutoFit/>
              </a:bodyPr>
              <a:lstStyle/>
              <a:p>
                <a:pPr eaLnBrk="0" hangingPunct="0"/>
                <a:r>
                  <a:rPr lang="en-US" sz="100" b="1" i="1"/>
                  <a:t>Maintenance</a:t>
                </a:r>
              </a:p>
              <a:p>
                <a:pPr eaLnBrk="0" hangingPunct="0"/>
                <a:r>
                  <a:rPr lang="en-GB" sz="100" b="1" i="1"/>
                  <a:t>&amp; Support</a:t>
                </a:r>
                <a:endParaRPr lang="en-US" sz="100" b="1" i="1"/>
              </a:p>
            </p:txBody>
          </p:sp>
          <p:sp>
            <p:nvSpPr>
              <p:cNvPr id="38964" name="Rectangle 55"/>
              <p:cNvSpPr>
                <a:spLocks noChangeAspect="1" noChangeArrowheads="1"/>
              </p:cNvSpPr>
              <p:nvPr/>
            </p:nvSpPr>
            <p:spPr bwMode="auto">
              <a:xfrm>
                <a:off x="1530" y="3416"/>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Integrated Project Plan</a:t>
                </a:r>
              </a:p>
            </p:txBody>
          </p:sp>
          <p:sp>
            <p:nvSpPr>
              <p:cNvPr id="38965" name="Rectangle 56"/>
              <p:cNvSpPr>
                <a:spLocks noChangeAspect="1" noChangeArrowheads="1"/>
              </p:cNvSpPr>
              <p:nvPr/>
            </p:nvSpPr>
            <p:spPr bwMode="auto">
              <a:xfrm>
                <a:off x="941" y="737"/>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Business Case </a:t>
                </a:r>
              </a:p>
            </p:txBody>
          </p:sp>
          <p:sp>
            <p:nvSpPr>
              <p:cNvPr id="38966" name="Rectangle 57"/>
              <p:cNvSpPr>
                <a:spLocks noChangeAspect="1" noChangeArrowheads="1"/>
              </p:cNvSpPr>
              <p:nvPr/>
            </p:nvSpPr>
            <p:spPr bwMode="auto">
              <a:xfrm>
                <a:off x="945" y="1451"/>
                <a:ext cx="409" cy="60"/>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Sales Validation</a:t>
                </a:r>
              </a:p>
            </p:txBody>
          </p:sp>
          <p:sp>
            <p:nvSpPr>
              <p:cNvPr id="38967" name="Rectangle 58"/>
              <p:cNvSpPr>
                <a:spLocks noChangeAspect="1" noChangeArrowheads="1"/>
              </p:cNvSpPr>
              <p:nvPr/>
            </p:nvSpPr>
            <p:spPr bwMode="auto">
              <a:xfrm>
                <a:off x="963" y="1232"/>
                <a:ext cx="379" cy="1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Sales</a:t>
                </a:r>
              </a:p>
              <a:p>
                <a:pPr defTabSz="692150" eaLnBrk="0" hangingPunct="0"/>
                <a:r>
                  <a:rPr lang="en-US" sz="100" b="1"/>
                  <a:t> Validation</a:t>
                </a:r>
              </a:p>
              <a:p>
                <a:pPr defTabSz="692150" eaLnBrk="0" hangingPunct="0"/>
                <a:r>
                  <a:rPr lang="en-US" sz="100" b="1"/>
                  <a:t>Package</a:t>
                </a:r>
              </a:p>
            </p:txBody>
          </p:sp>
          <p:sp>
            <p:nvSpPr>
              <p:cNvPr id="38968" name="Rectangle 59"/>
              <p:cNvSpPr>
                <a:spLocks noChangeAspect="1" noChangeArrowheads="1"/>
              </p:cNvSpPr>
              <p:nvPr/>
            </p:nvSpPr>
            <p:spPr bwMode="auto">
              <a:xfrm>
                <a:off x="1624" y="1234"/>
                <a:ext cx="504" cy="12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Go-To-Market</a:t>
                </a:r>
              </a:p>
              <a:p>
                <a:pPr defTabSz="692150" eaLnBrk="0" hangingPunct="0"/>
                <a:r>
                  <a:rPr lang="en-US" sz="100" b="1"/>
                  <a:t>Strategy</a:t>
                </a:r>
              </a:p>
            </p:txBody>
          </p:sp>
          <p:sp>
            <p:nvSpPr>
              <p:cNvPr id="38969" name="Rectangle 60"/>
              <p:cNvSpPr>
                <a:spLocks noChangeAspect="1" noChangeArrowheads="1"/>
              </p:cNvSpPr>
              <p:nvPr/>
            </p:nvSpPr>
            <p:spPr bwMode="auto">
              <a:xfrm>
                <a:off x="2239" y="1380"/>
                <a:ext cx="623"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Go-To-Market Plan</a:t>
                </a:r>
              </a:p>
            </p:txBody>
          </p:sp>
          <p:sp>
            <p:nvSpPr>
              <p:cNvPr id="38970" name="Rectangle 61"/>
              <p:cNvSpPr>
                <a:spLocks noChangeAspect="1" noChangeArrowheads="1"/>
              </p:cNvSpPr>
              <p:nvPr/>
            </p:nvSpPr>
            <p:spPr bwMode="auto">
              <a:xfrm>
                <a:off x="2211" y="912"/>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Secure Field Trial Customer</a:t>
                </a:r>
              </a:p>
            </p:txBody>
          </p:sp>
          <p:sp>
            <p:nvSpPr>
              <p:cNvPr id="38971" name="Rectangle 62"/>
              <p:cNvSpPr>
                <a:spLocks noChangeAspect="1" noChangeArrowheads="1"/>
              </p:cNvSpPr>
              <p:nvPr/>
            </p:nvSpPr>
            <p:spPr bwMode="auto">
              <a:xfrm>
                <a:off x="1701" y="1771"/>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 Product Architecture </a:t>
                </a:r>
              </a:p>
              <a:p>
                <a:pPr defTabSz="692150" eaLnBrk="0" hangingPunct="0"/>
                <a:r>
                  <a:rPr lang="en-US" sz="100" b="1"/>
                  <a:t>Document</a:t>
                </a:r>
              </a:p>
            </p:txBody>
          </p:sp>
          <p:sp>
            <p:nvSpPr>
              <p:cNvPr id="38972" name="Rectangle 63"/>
              <p:cNvSpPr>
                <a:spLocks noChangeAspect="1" noChangeArrowheads="1"/>
              </p:cNvSpPr>
              <p:nvPr/>
            </p:nvSpPr>
            <p:spPr bwMode="auto">
              <a:xfrm>
                <a:off x="2207" y="1780"/>
                <a:ext cx="1233" cy="10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Construction and Unit Test</a:t>
                </a:r>
              </a:p>
            </p:txBody>
          </p:sp>
          <p:sp>
            <p:nvSpPr>
              <p:cNvPr id="38973" name="Rectangle 64"/>
              <p:cNvSpPr>
                <a:spLocks noChangeAspect="1" noChangeArrowheads="1"/>
              </p:cNvSpPr>
              <p:nvPr/>
            </p:nvSpPr>
            <p:spPr bwMode="auto">
              <a:xfrm>
                <a:off x="1399" y="1745"/>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System</a:t>
                </a:r>
              </a:p>
              <a:p>
                <a:pPr defTabSz="692150" eaLnBrk="0" hangingPunct="0"/>
                <a:r>
                  <a:rPr lang="en-US" sz="100" b="1"/>
                  <a:t>Architecture</a:t>
                </a:r>
              </a:p>
              <a:p>
                <a:pPr defTabSz="692150" eaLnBrk="0" hangingPunct="0"/>
                <a:r>
                  <a:rPr lang="en-US" sz="100" b="1"/>
                  <a:t>Analysis</a:t>
                </a:r>
              </a:p>
            </p:txBody>
          </p:sp>
          <p:sp>
            <p:nvSpPr>
              <p:cNvPr id="38974" name="Rectangle 65"/>
              <p:cNvSpPr>
                <a:spLocks noChangeAspect="1" noChangeArrowheads="1"/>
              </p:cNvSpPr>
              <p:nvPr/>
            </p:nvSpPr>
            <p:spPr bwMode="auto">
              <a:xfrm>
                <a:off x="2396" y="725"/>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Draft </a:t>
                </a:r>
              </a:p>
              <a:p>
                <a:pPr defTabSz="692150" eaLnBrk="0" hangingPunct="0"/>
                <a:r>
                  <a:rPr lang="en-US" sz="100" b="1"/>
                  <a:t>Product Description</a:t>
                </a:r>
              </a:p>
            </p:txBody>
          </p:sp>
          <p:sp>
            <p:nvSpPr>
              <p:cNvPr id="38975" name="Rectangle 66"/>
              <p:cNvSpPr>
                <a:spLocks noChangeArrowheads="1"/>
              </p:cNvSpPr>
              <p:nvPr/>
            </p:nvSpPr>
            <p:spPr bwMode="auto">
              <a:xfrm>
                <a:off x="85" y="824"/>
                <a:ext cx="555" cy="115"/>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100" b="1" i="1"/>
                  <a:t>Product Management</a:t>
                </a:r>
              </a:p>
            </p:txBody>
          </p:sp>
          <p:sp>
            <p:nvSpPr>
              <p:cNvPr id="38976" name="Rectangle 67"/>
              <p:cNvSpPr>
                <a:spLocks noChangeArrowheads="1"/>
              </p:cNvSpPr>
              <p:nvPr/>
            </p:nvSpPr>
            <p:spPr bwMode="auto">
              <a:xfrm>
                <a:off x="2201" y="3372"/>
                <a:ext cx="479" cy="119"/>
              </a:xfrm>
              <a:prstGeom prst="rect">
                <a:avLst/>
              </a:prstGeom>
              <a:noFill/>
              <a:ln w="9525">
                <a:noFill/>
                <a:miter lim="800000"/>
                <a:headEnd/>
                <a:tailEnd type="none" w="sm" len="med"/>
              </a:ln>
            </p:spPr>
            <p:txBody>
              <a:bodyPr>
                <a:spAutoFit/>
              </a:bodyPr>
              <a:lstStyle/>
              <a:p>
                <a:pPr eaLnBrk="0" hangingPunct="0">
                  <a:spcBef>
                    <a:spcPct val="50000"/>
                  </a:spcBef>
                </a:pPr>
                <a:r>
                  <a:rPr lang="en-US" sz="100" b="1" i="1"/>
                  <a:t>Project Plan Baselined</a:t>
                </a:r>
              </a:p>
            </p:txBody>
          </p:sp>
          <p:sp>
            <p:nvSpPr>
              <p:cNvPr id="38977" name="Rectangle 68"/>
              <p:cNvSpPr>
                <a:spLocks noChangeAspect="1" noChangeArrowheads="1"/>
              </p:cNvSpPr>
              <p:nvPr/>
            </p:nvSpPr>
            <p:spPr bwMode="auto">
              <a:xfrm>
                <a:off x="2220" y="2436"/>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Test Plan and Test Design</a:t>
                </a:r>
              </a:p>
            </p:txBody>
          </p:sp>
          <p:sp>
            <p:nvSpPr>
              <p:cNvPr id="38978" name="Rectangle 69"/>
              <p:cNvSpPr>
                <a:spLocks noChangeAspect="1" noChangeArrowheads="1"/>
              </p:cNvSpPr>
              <p:nvPr/>
            </p:nvSpPr>
            <p:spPr bwMode="auto">
              <a:xfrm>
                <a:off x="2841" y="2580"/>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Field Trial Plan</a:t>
                </a:r>
              </a:p>
            </p:txBody>
          </p:sp>
          <p:sp>
            <p:nvSpPr>
              <p:cNvPr id="38979" name="Rectangle 70"/>
              <p:cNvSpPr>
                <a:spLocks noChangeAspect="1" noChangeArrowheads="1"/>
              </p:cNvSpPr>
              <p:nvPr/>
            </p:nvSpPr>
            <p:spPr bwMode="auto">
              <a:xfrm>
                <a:off x="1587" y="2433"/>
                <a:ext cx="493" cy="10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Analysis</a:t>
                </a:r>
              </a:p>
            </p:txBody>
          </p:sp>
          <p:sp>
            <p:nvSpPr>
              <p:cNvPr id="38980" name="Rectangle 71"/>
              <p:cNvSpPr>
                <a:spLocks noChangeAspect="1" noChangeArrowheads="1"/>
              </p:cNvSpPr>
              <p:nvPr/>
            </p:nvSpPr>
            <p:spPr bwMode="auto">
              <a:xfrm>
                <a:off x="4014" y="716"/>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Final </a:t>
                </a:r>
              </a:p>
              <a:p>
                <a:pPr defTabSz="692150" eaLnBrk="0" hangingPunct="0"/>
                <a:r>
                  <a:rPr lang="en-US" sz="100" b="1"/>
                  <a:t>Product Description</a:t>
                </a:r>
              </a:p>
            </p:txBody>
          </p:sp>
          <p:sp>
            <p:nvSpPr>
              <p:cNvPr id="38981" name="AutoShape 72"/>
              <p:cNvSpPr>
                <a:spLocks noChangeAspect="1" noChangeArrowheads="1"/>
              </p:cNvSpPr>
              <p:nvPr/>
            </p:nvSpPr>
            <p:spPr bwMode="auto">
              <a:xfrm>
                <a:off x="4418" y="246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8982" name="Text Box 73"/>
              <p:cNvSpPr txBox="1">
                <a:spLocks noChangeAspect="1" noChangeArrowheads="1"/>
              </p:cNvSpPr>
              <p:nvPr/>
            </p:nvSpPr>
            <p:spPr bwMode="auto">
              <a:xfrm>
                <a:off x="76" y="3367"/>
                <a:ext cx="484" cy="130"/>
              </a:xfrm>
              <a:prstGeom prst="rect">
                <a:avLst/>
              </a:prstGeom>
              <a:noFill/>
              <a:ln w="12700">
                <a:noFill/>
                <a:miter lim="800000"/>
                <a:headEnd/>
                <a:tailEnd type="none" w="sm" len="lg"/>
              </a:ln>
            </p:spPr>
            <p:txBody>
              <a:bodyPr>
                <a:spAutoFit/>
              </a:bodyPr>
              <a:lstStyle/>
              <a:p>
                <a:pPr eaLnBrk="0" hangingPunct="0">
                  <a:lnSpc>
                    <a:spcPct val="80000"/>
                  </a:lnSpc>
                </a:pPr>
                <a:r>
                  <a:rPr lang="en-US" sz="100" b="1" i="1"/>
                  <a:t>Product Delivery Team Leader </a:t>
                </a:r>
              </a:p>
              <a:p>
                <a:pPr eaLnBrk="0" hangingPunct="0">
                  <a:lnSpc>
                    <a:spcPct val="80000"/>
                  </a:lnSpc>
                </a:pPr>
                <a:r>
                  <a:rPr lang="en-US" sz="100" b="1" i="1"/>
                  <a:t>and </a:t>
                </a:r>
                <a:r>
                  <a:rPr lang="en-GB" sz="100" b="1" i="1"/>
                  <a:t>Project Mgmt</a:t>
                </a:r>
                <a:endParaRPr lang="en-US" sz="100" b="1" i="1"/>
              </a:p>
            </p:txBody>
          </p:sp>
          <p:sp>
            <p:nvSpPr>
              <p:cNvPr id="38983" name="Rectangle 74"/>
              <p:cNvSpPr>
                <a:spLocks noChangeAspect="1" noChangeArrowheads="1"/>
              </p:cNvSpPr>
              <p:nvPr/>
            </p:nvSpPr>
            <p:spPr bwMode="auto">
              <a:xfrm>
                <a:off x="2209" y="1579"/>
                <a:ext cx="545" cy="13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Design Specification</a:t>
                </a:r>
              </a:p>
            </p:txBody>
          </p:sp>
          <p:sp>
            <p:nvSpPr>
              <p:cNvPr id="38984" name="Rectangle 75"/>
              <p:cNvSpPr>
                <a:spLocks noChangeAspect="1" noChangeArrowheads="1"/>
              </p:cNvSpPr>
              <p:nvPr/>
            </p:nvSpPr>
            <p:spPr bwMode="auto">
              <a:xfrm>
                <a:off x="119" y="2132"/>
                <a:ext cx="5358" cy="274"/>
              </a:xfrm>
              <a:prstGeom prst="rect">
                <a:avLst/>
              </a:prstGeom>
              <a:noFill/>
              <a:ln w="12700">
                <a:solidFill>
                  <a:schemeClr val="tx1"/>
                </a:solidFill>
                <a:miter lim="800000"/>
                <a:headEnd/>
                <a:tailEnd type="none" w="sm" len="lg"/>
              </a:ln>
            </p:spPr>
            <p:txBody>
              <a:bodyPr wrap="none" anchor="ctr"/>
              <a:lstStyle/>
              <a:p>
                <a:endParaRPr lang="en-US" sz="1800"/>
              </a:p>
            </p:txBody>
          </p:sp>
          <p:sp>
            <p:nvSpPr>
              <p:cNvPr id="38985" name="Text Box 76"/>
              <p:cNvSpPr txBox="1">
                <a:spLocks noChangeAspect="1" noChangeArrowheads="1"/>
              </p:cNvSpPr>
              <p:nvPr/>
            </p:nvSpPr>
            <p:spPr bwMode="auto">
              <a:xfrm>
                <a:off x="65" y="2186"/>
                <a:ext cx="307" cy="136"/>
              </a:xfrm>
              <a:prstGeom prst="rect">
                <a:avLst/>
              </a:prstGeom>
              <a:noFill/>
              <a:ln w="12700">
                <a:noFill/>
                <a:miter lim="800000"/>
                <a:headEnd/>
                <a:tailEnd type="none" w="sm" len="lg"/>
              </a:ln>
            </p:spPr>
            <p:txBody>
              <a:bodyPr wrap="none">
                <a:spAutoFit/>
              </a:bodyPr>
              <a:lstStyle/>
              <a:p>
                <a:pPr eaLnBrk="0" hangingPunct="0"/>
                <a:r>
                  <a:rPr lang="en-US" sz="100" b="1" i="1"/>
                  <a:t>Training and</a:t>
                </a:r>
              </a:p>
              <a:p>
                <a:pPr eaLnBrk="0" hangingPunct="0"/>
                <a:r>
                  <a:rPr lang="en-GB" sz="100" b="1" i="1"/>
                  <a:t>Documentation</a:t>
                </a:r>
                <a:endParaRPr lang="en-US" sz="100" b="1" i="1"/>
              </a:p>
            </p:txBody>
          </p:sp>
          <p:sp>
            <p:nvSpPr>
              <p:cNvPr id="38986" name="Rectangle 77"/>
              <p:cNvSpPr>
                <a:spLocks noChangeAspect="1" noChangeArrowheads="1"/>
              </p:cNvSpPr>
              <p:nvPr/>
            </p:nvSpPr>
            <p:spPr bwMode="auto">
              <a:xfrm>
                <a:off x="3745" y="630"/>
                <a:ext cx="795" cy="3289"/>
              </a:xfrm>
              <a:prstGeom prst="rect">
                <a:avLst/>
              </a:prstGeom>
              <a:noFill/>
              <a:ln w="12700">
                <a:solidFill>
                  <a:schemeClr val="accent2"/>
                </a:solidFill>
                <a:miter lim="800000"/>
                <a:headEnd/>
                <a:tailEnd/>
              </a:ln>
            </p:spPr>
            <p:txBody>
              <a:bodyPr wrap="none" anchor="ctr"/>
              <a:lstStyle/>
              <a:p>
                <a:endParaRPr lang="en-US" sz="1800"/>
              </a:p>
            </p:txBody>
          </p:sp>
          <p:sp>
            <p:nvSpPr>
              <p:cNvPr id="38987" name="Rectangle 78"/>
              <p:cNvSpPr>
                <a:spLocks noChangeAspect="1" noChangeArrowheads="1"/>
              </p:cNvSpPr>
              <p:nvPr/>
            </p:nvSpPr>
            <p:spPr bwMode="auto">
              <a:xfrm>
                <a:off x="1392" y="623"/>
                <a:ext cx="803" cy="3295"/>
              </a:xfrm>
              <a:prstGeom prst="rect">
                <a:avLst/>
              </a:prstGeom>
              <a:noFill/>
              <a:ln w="12700">
                <a:solidFill>
                  <a:schemeClr val="accent2"/>
                </a:solidFill>
                <a:miter lim="800000"/>
                <a:headEnd/>
                <a:tailEnd/>
              </a:ln>
            </p:spPr>
            <p:txBody>
              <a:bodyPr wrap="none" anchor="ctr"/>
              <a:lstStyle/>
              <a:p>
                <a:endParaRPr lang="en-US" sz="1800"/>
              </a:p>
            </p:txBody>
          </p:sp>
          <p:sp>
            <p:nvSpPr>
              <p:cNvPr id="38988" name="AutoShape 79"/>
              <p:cNvSpPr>
                <a:spLocks noChangeAspect="1" noChangeArrowheads="1"/>
              </p:cNvSpPr>
              <p:nvPr/>
            </p:nvSpPr>
            <p:spPr bwMode="auto">
              <a:xfrm>
                <a:off x="3714" y="198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8989" name="Rectangle 80"/>
              <p:cNvSpPr>
                <a:spLocks noChangeAspect="1" noChangeArrowheads="1"/>
              </p:cNvSpPr>
              <p:nvPr/>
            </p:nvSpPr>
            <p:spPr bwMode="auto">
              <a:xfrm>
                <a:off x="2904" y="1376"/>
                <a:ext cx="1618" cy="12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Go-To-Market Execution</a:t>
                </a:r>
              </a:p>
            </p:txBody>
          </p:sp>
          <p:grpSp>
            <p:nvGrpSpPr>
              <p:cNvPr id="38990" name="Group 81"/>
              <p:cNvGrpSpPr>
                <a:grpSpLocks noChangeAspect="1"/>
              </p:cNvGrpSpPr>
              <p:nvPr/>
            </p:nvGrpSpPr>
            <p:grpSpPr bwMode="auto">
              <a:xfrm>
                <a:off x="1324" y="3408"/>
                <a:ext cx="135" cy="136"/>
                <a:chOff x="1415" y="3641"/>
                <a:chExt cx="138" cy="139"/>
              </a:xfrm>
            </p:grpSpPr>
            <p:sp>
              <p:nvSpPr>
                <p:cNvPr id="39049" name="Oval 82"/>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39050" name="Oval 83"/>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39051" name="Line 84"/>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39052" name="Line 85"/>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39053" name="Line 86"/>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39054" name="Oval 87"/>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38991" name="Rectangle 88"/>
              <p:cNvSpPr>
                <a:spLocks noChangeAspect="1" noChangeArrowheads="1"/>
              </p:cNvSpPr>
              <p:nvPr/>
            </p:nvSpPr>
            <p:spPr bwMode="auto">
              <a:xfrm>
                <a:off x="2721" y="1236"/>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Sales Planning and Account Targeting</a:t>
                </a:r>
              </a:p>
            </p:txBody>
          </p:sp>
          <p:sp>
            <p:nvSpPr>
              <p:cNvPr id="38992" name="AutoShape 89"/>
              <p:cNvSpPr>
                <a:spLocks noChangeAspect="1" noChangeArrowheads="1"/>
              </p:cNvSpPr>
              <p:nvPr/>
            </p:nvSpPr>
            <p:spPr bwMode="auto">
              <a:xfrm>
                <a:off x="2162" y="3445"/>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38993" name="Rectangle 90"/>
              <p:cNvSpPr>
                <a:spLocks noChangeAspect="1" noChangeArrowheads="1"/>
              </p:cNvSpPr>
              <p:nvPr/>
            </p:nvSpPr>
            <p:spPr bwMode="auto">
              <a:xfrm>
                <a:off x="3775" y="1759"/>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Software</a:t>
                </a:r>
              </a:p>
            </p:txBody>
          </p:sp>
          <p:sp>
            <p:nvSpPr>
              <p:cNvPr id="38994" name="Rectangle 91"/>
              <p:cNvSpPr>
                <a:spLocks noChangeAspect="1" noChangeArrowheads="1"/>
              </p:cNvSpPr>
              <p:nvPr/>
            </p:nvSpPr>
            <p:spPr bwMode="auto">
              <a:xfrm>
                <a:off x="3799" y="2160"/>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Documentation</a:t>
                </a:r>
              </a:p>
            </p:txBody>
          </p:sp>
          <p:sp>
            <p:nvSpPr>
              <p:cNvPr id="38995" name="Rectangle 92"/>
              <p:cNvSpPr>
                <a:spLocks noChangeAspect="1" noChangeArrowheads="1"/>
              </p:cNvSpPr>
              <p:nvPr/>
            </p:nvSpPr>
            <p:spPr bwMode="auto">
              <a:xfrm>
                <a:off x="3497" y="1740"/>
                <a:ext cx="351"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Code</a:t>
                </a:r>
              </a:p>
              <a:p>
                <a:pPr defTabSz="674688" eaLnBrk="0" hangingPunct="0"/>
                <a:r>
                  <a:rPr lang="en-US" sz="100" b="1" i="1"/>
                  <a:t>Complete</a:t>
                </a:r>
              </a:p>
            </p:txBody>
          </p:sp>
          <p:sp>
            <p:nvSpPr>
              <p:cNvPr id="38996" name="Rectangle 93"/>
              <p:cNvSpPr>
                <a:spLocks noChangeAspect="1" noChangeArrowheads="1"/>
              </p:cNvSpPr>
              <p:nvPr/>
            </p:nvSpPr>
            <p:spPr bwMode="auto">
              <a:xfrm>
                <a:off x="1405" y="3054"/>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Add M&amp;S Requirements to PRD</a:t>
                </a:r>
              </a:p>
            </p:txBody>
          </p:sp>
          <p:sp>
            <p:nvSpPr>
              <p:cNvPr id="38997" name="Rectangle 94"/>
              <p:cNvSpPr>
                <a:spLocks noChangeArrowheads="1"/>
              </p:cNvSpPr>
              <p:nvPr/>
            </p:nvSpPr>
            <p:spPr bwMode="auto">
              <a:xfrm>
                <a:off x="4294" y="2561"/>
                <a:ext cx="204" cy="137"/>
              </a:xfrm>
              <a:prstGeom prst="rect">
                <a:avLst/>
              </a:prstGeom>
              <a:noFill/>
              <a:ln w="9525">
                <a:noFill/>
                <a:miter lim="800000"/>
                <a:headEnd/>
                <a:tailEnd type="none" w="sm" len="med"/>
              </a:ln>
            </p:spPr>
            <p:txBody>
              <a:bodyPr>
                <a:spAutoFit/>
              </a:bodyPr>
              <a:lstStyle/>
              <a:p>
                <a:pPr eaLnBrk="0" hangingPunct="0"/>
                <a:r>
                  <a:rPr lang="en-US" sz="100" b="1" i="1"/>
                  <a:t>EA</a:t>
                </a:r>
              </a:p>
            </p:txBody>
          </p:sp>
          <p:sp>
            <p:nvSpPr>
              <p:cNvPr id="38998" name="Rectangle 95"/>
              <p:cNvSpPr>
                <a:spLocks noChangeAspect="1" noChangeArrowheads="1"/>
              </p:cNvSpPr>
              <p:nvPr/>
            </p:nvSpPr>
            <p:spPr bwMode="auto">
              <a:xfrm>
                <a:off x="4551" y="258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Field Trial</a:t>
                </a:r>
              </a:p>
            </p:txBody>
          </p:sp>
          <p:sp>
            <p:nvSpPr>
              <p:cNvPr id="38999" name="Rectangle 96"/>
              <p:cNvSpPr>
                <a:spLocks noChangeAspect="1" noChangeArrowheads="1"/>
              </p:cNvSpPr>
              <p:nvPr/>
            </p:nvSpPr>
            <p:spPr bwMode="auto">
              <a:xfrm>
                <a:off x="1988" y="762"/>
                <a:ext cx="419"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Requirements </a:t>
                </a:r>
              </a:p>
              <a:p>
                <a:pPr defTabSz="674688" eaLnBrk="0" hangingPunct="0"/>
                <a:r>
                  <a:rPr lang="en-US" sz="100" b="1" i="1"/>
                  <a:t>Baselined</a:t>
                </a:r>
              </a:p>
            </p:txBody>
          </p:sp>
          <p:sp>
            <p:nvSpPr>
              <p:cNvPr id="39000" name="Rectangle 97"/>
              <p:cNvSpPr>
                <a:spLocks noChangeAspect="1" noChangeArrowheads="1"/>
              </p:cNvSpPr>
              <p:nvPr/>
            </p:nvSpPr>
            <p:spPr bwMode="auto">
              <a:xfrm>
                <a:off x="2210" y="2160"/>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Product Documentation Development</a:t>
                </a:r>
              </a:p>
            </p:txBody>
          </p:sp>
          <p:sp>
            <p:nvSpPr>
              <p:cNvPr id="39001" name="Rectangle 98"/>
              <p:cNvSpPr>
                <a:spLocks noChangeAspect="1" noChangeArrowheads="1"/>
              </p:cNvSpPr>
              <p:nvPr/>
            </p:nvSpPr>
            <p:spPr bwMode="auto">
              <a:xfrm>
                <a:off x="1558" y="228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Training Plan</a:t>
                </a:r>
              </a:p>
            </p:txBody>
          </p:sp>
          <p:sp>
            <p:nvSpPr>
              <p:cNvPr id="39002" name="Rectangle 99"/>
              <p:cNvSpPr>
                <a:spLocks noChangeAspect="1" noChangeArrowheads="1"/>
              </p:cNvSpPr>
              <p:nvPr/>
            </p:nvSpPr>
            <p:spPr bwMode="auto">
              <a:xfrm>
                <a:off x="3758" y="2280"/>
                <a:ext cx="124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Execution</a:t>
                </a:r>
              </a:p>
            </p:txBody>
          </p:sp>
          <p:sp>
            <p:nvSpPr>
              <p:cNvPr id="39003" name="Rectangle 100"/>
              <p:cNvSpPr>
                <a:spLocks noChangeAspect="1" noChangeArrowheads="1"/>
              </p:cNvSpPr>
              <p:nvPr/>
            </p:nvSpPr>
            <p:spPr bwMode="auto">
              <a:xfrm>
                <a:off x="2504" y="2280"/>
                <a:ext cx="1226"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Development</a:t>
                </a:r>
              </a:p>
            </p:txBody>
          </p:sp>
          <p:sp>
            <p:nvSpPr>
              <p:cNvPr id="39004" name="Rectangle 101"/>
              <p:cNvSpPr>
                <a:spLocks noChangeArrowheads="1"/>
              </p:cNvSpPr>
              <p:nvPr/>
            </p:nvSpPr>
            <p:spPr bwMode="auto">
              <a:xfrm>
                <a:off x="3402" y="2436"/>
                <a:ext cx="1011"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Execution</a:t>
                </a:r>
              </a:p>
            </p:txBody>
          </p:sp>
          <p:sp>
            <p:nvSpPr>
              <p:cNvPr id="39005" name="Text Box 102"/>
              <p:cNvSpPr txBox="1">
                <a:spLocks noChangeAspect="1" noChangeArrowheads="1"/>
              </p:cNvSpPr>
              <p:nvPr/>
            </p:nvSpPr>
            <p:spPr bwMode="auto">
              <a:xfrm>
                <a:off x="81" y="3674"/>
                <a:ext cx="453" cy="116"/>
              </a:xfrm>
              <a:prstGeom prst="rect">
                <a:avLst/>
              </a:prstGeom>
              <a:noFill/>
              <a:ln w="12700">
                <a:noFill/>
                <a:miter lim="800000"/>
                <a:headEnd/>
                <a:tailEnd type="none" w="sm" len="lg"/>
              </a:ln>
            </p:spPr>
            <p:txBody>
              <a:bodyPr>
                <a:spAutoFit/>
              </a:bodyPr>
              <a:lstStyle/>
              <a:p>
                <a:pPr eaLnBrk="0" hangingPunct="0">
                  <a:lnSpc>
                    <a:spcPct val="80000"/>
                  </a:lnSpc>
                </a:pPr>
                <a:r>
                  <a:rPr lang="en-US" sz="100" b="1" u="sng"/>
                  <a:t>Phase Review</a:t>
                </a:r>
              </a:p>
            </p:txBody>
          </p:sp>
          <p:sp>
            <p:nvSpPr>
              <p:cNvPr id="39006" name="Rectangle 103"/>
              <p:cNvSpPr>
                <a:spLocks noChangeAspect="1" noChangeArrowheads="1"/>
              </p:cNvSpPr>
              <p:nvPr/>
            </p:nvSpPr>
            <p:spPr bwMode="auto">
              <a:xfrm>
                <a:off x="1669" y="1584"/>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100" b="1"/>
                  <a:t>Functional Specification</a:t>
                </a:r>
              </a:p>
            </p:txBody>
          </p:sp>
          <p:sp>
            <p:nvSpPr>
              <p:cNvPr id="39007" name="Rectangle 104"/>
              <p:cNvSpPr>
                <a:spLocks noChangeAspect="1" noChangeArrowheads="1"/>
              </p:cNvSpPr>
              <p:nvPr/>
            </p:nvSpPr>
            <p:spPr bwMode="auto">
              <a:xfrm>
                <a:off x="2950" y="3200"/>
                <a:ext cx="768"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Install and Deployment Plan</a:t>
                </a:r>
              </a:p>
            </p:txBody>
          </p:sp>
          <p:sp>
            <p:nvSpPr>
              <p:cNvPr id="39008" name="Rectangle 105"/>
              <p:cNvSpPr>
                <a:spLocks noChangeAspect="1" noChangeArrowheads="1"/>
              </p:cNvSpPr>
              <p:nvPr/>
            </p:nvSpPr>
            <p:spPr bwMode="auto">
              <a:xfrm>
                <a:off x="4197" y="2875"/>
                <a:ext cx="730" cy="119"/>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TPS Release Evaluation and Feedback</a:t>
                </a:r>
              </a:p>
            </p:txBody>
          </p:sp>
          <p:sp>
            <p:nvSpPr>
              <p:cNvPr id="39009" name="AutoShape 106"/>
              <p:cNvSpPr>
                <a:spLocks noChangeArrowheads="1"/>
              </p:cNvSpPr>
              <p:nvPr/>
            </p:nvSpPr>
            <p:spPr bwMode="auto">
              <a:xfrm>
                <a:off x="1359"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9010" name="AutoShape 107"/>
              <p:cNvSpPr>
                <a:spLocks noChangeArrowheads="1"/>
              </p:cNvSpPr>
              <p:nvPr/>
            </p:nvSpPr>
            <p:spPr bwMode="auto">
              <a:xfrm>
                <a:off x="216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9011" name="AutoShape 108"/>
              <p:cNvSpPr>
                <a:spLocks noChangeArrowheads="1"/>
              </p:cNvSpPr>
              <p:nvPr/>
            </p:nvSpPr>
            <p:spPr bwMode="auto">
              <a:xfrm>
                <a:off x="2857" y="3602"/>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39012" name="AutoShape 109"/>
              <p:cNvSpPr>
                <a:spLocks noChangeAspect="1" noChangeArrowheads="1"/>
              </p:cNvSpPr>
              <p:nvPr/>
            </p:nvSpPr>
            <p:spPr bwMode="auto">
              <a:xfrm>
                <a:off x="4290"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9013" name="AutoShape 110"/>
              <p:cNvSpPr>
                <a:spLocks noChangeAspect="1" noChangeArrowheads="1"/>
              </p:cNvSpPr>
              <p:nvPr/>
            </p:nvSpPr>
            <p:spPr bwMode="auto">
              <a:xfrm>
                <a:off x="4512" y="2511"/>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9014" name="AutoShape 111"/>
              <p:cNvSpPr>
                <a:spLocks noChangeArrowheads="1"/>
              </p:cNvSpPr>
              <p:nvPr/>
            </p:nvSpPr>
            <p:spPr bwMode="auto">
              <a:xfrm>
                <a:off x="371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9015" name="AutoShape 112"/>
              <p:cNvSpPr>
                <a:spLocks noChangeArrowheads="1"/>
              </p:cNvSpPr>
              <p:nvPr/>
            </p:nvSpPr>
            <p:spPr bwMode="auto">
              <a:xfrm>
                <a:off x="4506"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39016" name="Rectangle 113"/>
              <p:cNvSpPr>
                <a:spLocks noChangeAspect="1" noChangeArrowheads="1"/>
              </p:cNvSpPr>
              <p:nvPr/>
            </p:nvSpPr>
            <p:spPr bwMode="auto">
              <a:xfrm>
                <a:off x="1701" y="1952"/>
                <a:ext cx="490" cy="11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Interface Control</a:t>
                </a:r>
              </a:p>
              <a:p>
                <a:pPr defTabSz="692150" eaLnBrk="0" hangingPunct="0"/>
                <a:r>
                  <a:rPr lang="en-US" sz="100" b="1"/>
                  <a:t>Document</a:t>
                </a:r>
              </a:p>
            </p:txBody>
          </p:sp>
          <p:sp>
            <p:nvSpPr>
              <p:cNvPr id="39017" name="Line 114"/>
              <p:cNvSpPr>
                <a:spLocks noChangeShapeType="1"/>
              </p:cNvSpPr>
              <p:nvPr/>
            </p:nvSpPr>
            <p:spPr bwMode="auto">
              <a:xfrm>
                <a:off x="5084" y="447"/>
                <a:ext cx="29" cy="0"/>
              </a:xfrm>
              <a:prstGeom prst="line">
                <a:avLst/>
              </a:prstGeom>
              <a:noFill/>
              <a:ln w="6350">
                <a:solidFill>
                  <a:schemeClr val="tx1"/>
                </a:solidFill>
                <a:round/>
                <a:headEnd type="none" w="sm" len="sm"/>
                <a:tailEnd type="none" w="sm" len="sm"/>
              </a:ln>
            </p:spPr>
            <p:txBody>
              <a:bodyPr/>
              <a:lstStyle/>
              <a:p>
                <a:endParaRPr lang="en-GB"/>
              </a:p>
            </p:txBody>
          </p:sp>
          <p:sp>
            <p:nvSpPr>
              <p:cNvPr id="39018" name="Line 115"/>
              <p:cNvSpPr>
                <a:spLocks noChangeShapeType="1"/>
              </p:cNvSpPr>
              <p:nvPr/>
            </p:nvSpPr>
            <p:spPr bwMode="auto">
              <a:xfrm>
                <a:off x="5084" y="447"/>
                <a:ext cx="30" cy="0"/>
              </a:xfrm>
              <a:prstGeom prst="line">
                <a:avLst/>
              </a:prstGeom>
              <a:noFill/>
              <a:ln w="6350">
                <a:solidFill>
                  <a:schemeClr val="tx1"/>
                </a:solidFill>
                <a:round/>
                <a:headEnd type="none" w="sm" len="sm"/>
                <a:tailEnd type="none" w="sm" len="sm"/>
              </a:ln>
            </p:spPr>
            <p:txBody>
              <a:bodyPr/>
              <a:lstStyle/>
              <a:p>
                <a:endParaRPr lang="en-GB"/>
              </a:p>
            </p:txBody>
          </p:sp>
          <p:sp>
            <p:nvSpPr>
              <p:cNvPr id="39019" name="Rectangle 116"/>
              <p:cNvSpPr>
                <a:spLocks noChangeAspect="1" noChangeArrowheads="1"/>
              </p:cNvSpPr>
              <p:nvPr/>
            </p:nvSpPr>
            <p:spPr bwMode="auto">
              <a:xfrm>
                <a:off x="4428" y="2398"/>
                <a:ext cx="172"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TC</a:t>
                </a:r>
              </a:p>
            </p:txBody>
          </p:sp>
          <p:sp>
            <p:nvSpPr>
              <p:cNvPr id="39020" name="Rectangle 117"/>
              <p:cNvSpPr>
                <a:spLocks noChangeAspect="1" noChangeArrowheads="1"/>
              </p:cNvSpPr>
              <p:nvPr/>
            </p:nvSpPr>
            <p:spPr bwMode="auto">
              <a:xfrm>
                <a:off x="5108" y="3312"/>
                <a:ext cx="363"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Dissolved</a:t>
                </a:r>
              </a:p>
            </p:txBody>
          </p:sp>
          <p:sp>
            <p:nvSpPr>
              <p:cNvPr id="39021" name="Rectangle 118"/>
              <p:cNvSpPr>
                <a:spLocks noChangeAspect="1" noChangeArrowheads="1"/>
              </p:cNvSpPr>
              <p:nvPr/>
            </p:nvSpPr>
            <p:spPr bwMode="auto">
              <a:xfrm>
                <a:off x="5043" y="2554"/>
                <a:ext cx="177" cy="166"/>
              </a:xfrm>
              <a:prstGeom prst="rect">
                <a:avLst/>
              </a:prstGeom>
              <a:noFill/>
              <a:ln w="12700" algn="ctr">
                <a:noFill/>
                <a:miter lim="800000"/>
                <a:headEnd/>
                <a:tailEnd/>
              </a:ln>
            </p:spPr>
            <p:txBody>
              <a:bodyPr wrap="none" anchor="ctr"/>
              <a:lstStyle/>
              <a:p>
                <a:pPr defTabSz="674688" eaLnBrk="0" hangingPunct="0"/>
                <a:r>
                  <a:rPr lang="en-US" sz="100" b="1" i="1"/>
                  <a:t>GA</a:t>
                </a:r>
              </a:p>
            </p:txBody>
          </p:sp>
          <p:sp>
            <p:nvSpPr>
              <p:cNvPr id="39022" name="Rectangle 119"/>
              <p:cNvSpPr>
                <a:spLocks noChangeArrowheads="1"/>
              </p:cNvSpPr>
              <p:nvPr/>
            </p:nvSpPr>
            <p:spPr bwMode="auto">
              <a:xfrm>
                <a:off x="4523" y="2461"/>
                <a:ext cx="204" cy="137"/>
              </a:xfrm>
              <a:prstGeom prst="rect">
                <a:avLst/>
              </a:prstGeom>
              <a:noFill/>
              <a:ln w="9525">
                <a:noFill/>
                <a:miter lim="800000"/>
                <a:headEnd/>
                <a:tailEnd type="none" w="sm" len="med"/>
              </a:ln>
            </p:spPr>
            <p:txBody>
              <a:bodyPr>
                <a:spAutoFit/>
              </a:bodyPr>
              <a:lstStyle/>
              <a:p>
                <a:pPr eaLnBrk="0" hangingPunct="0"/>
                <a:r>
                  <a:rPr lang="en-US" sz="100" b="1" i="1"/>
                  <a:t>CR</a:t>
                </a:r>
              </a:p>
            </p:txBody>
          </p:sp>
          <p:sp>
            <p:nvSpPr>
              <p:cNvPr id="39023" name="AutoShape 120"/>
              <p:cNvSpPr>
                <a:spLocks noChangeAspect="1" noChangeArrowheads="1"/>
              </p:cNvSpPr>
              <p:nvPr/>
            </p:nvSpPr>
            <p:spPr bwMode="auto">
              <a:xfrm>
                <a:off x="5031"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39024" name="AutoShape 121"/>
              <p:cNvSpPr>
                <a:spLocks noChangeArrowheads="1"/>
              </p:cNvSpPr>
              <p:nvPr/>
            </p:nvSpPr>
            <p:spPr bwMode="auto">
              <a:xfrm>
                <a:off x="4978"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39025" name="Group 122"/>
              <p:cNvGrpSpPr>
                <a:grpSpLocks noChangeAspect="1"/>
              </p:cNvGrpSpPr>
              <p:nvPr/>
            </p:nvGrpSpPr>
            <p:grpSpPr bwMode="auto">
              <a:xfrm>
                <a:off x="4997" y="3441"/>
                <a:ext cx="135" cy="136"/>
                <a:chOff x="1415" y="3641"/>
                <a:chExt cx="138" cy="139"/>
              </a:xfrm>
            </p:grpSpPr>
            <p:sp>
              <p:nvSpPr>
                <p:cNvPr id="39043" name="Oval 123"/>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39044" name="Oval 124"/>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39045" name="Line 125"/>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39046" name="Line 126"/>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39047" name="Line 127"/>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39048" name="Oval 128"/>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39026" name="Rectangle 129"/>
              <p:cNvSpPr>
                <a:spLocks noChangeAspect="1" noChangeArrowheads="1"/>
              </p:cNvSpPr>
              <p:nvPr/>
            </p:nvSpPr>
            <p:spPr bwMode="auto">
              <a:xfrm>
                <a:off x="1272" y="1578"/>
                <a:ext cx="324" cy="133"/>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Technology</a:t>
                </a:r>
              </a:p>
              <a:p>
                <a:pPr defTabSz="692150" eaLnBrk="0" hangingPunct="0"/>
                <a:r>
                  <a:rPr lang="en-US" sz="100" b="1"/>
                  <a:t>Evaluation</a:t>
                </a:r>
              </a:p>
            </p:txBody>
          </p:sp>
          <p:sp>
            <p:nvSpPr>
              <p:cNvPr id="39027" name="Rectangle 130"/>
              <p:cNvSpPr>
                <a:spLocks noChangeAspect="1" noChangeArrowheads="1"/>
              </p:cNvSpPr>
              <p:nvPr/>
            </p:nvSpPr>
            <p:spPr bwMode="auto">
              <a:xfrm>
                <a:off x="1558" y="216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Documentation Plan</a:t>
                </a:r>
              </a:p>
            </p:txBody>
          </p:sp>
          <p:sp>
            <p:nvSpPr>
              <p:cNvPr id="39028" name="Line 131"/>
              <p:cNvSpPr>
                <a:spLocks noChangeShapeType="1"/>
              </p:cNvSpPr>
              <p:nvPr/>
            </p:nvSpPr>
            <p:spPr bwMode="auto">
              <a:xfrm>
                <a:off x="513" y="632"/>
                <a:ext cx="3" cy="3281"/>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39029" name="Rectangle 132"/>
              <p:cNvSpPr>
                <a:spLocks noChangeAspect="1" noChangeArrowheads="1"/>
              </p:cNvSpPr>
              <p:nvPr/>
            </p:nvSpPr>
            <p:spPr bwMode="auto">
              <a:xfrm>
                <a:off x="1443" y="2722"/>
                <a:ext cx="1457"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Design Documentation Review</a:t>
                </a:r>
              </a:p>
            </p:txBody>
          </p:sp>
          <p:sp>
            <p:nvSpPr>
              <p:cNvPr id="39030" name="Rectangle 133"/>
              <p:cNvSpPr>
                <a:spLocks noChangeArrowheads="1"/>
              </p:cNvSpPr>
              <p:nvPr/>
            </p:nvSpPr>
            <p:spPr bwMode="auto">
              <a:xfrm>
                <a:off x="1430" y="2833"/>
                <a:ext cx="704"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CE Acceptance Criteria</a:t>
                </a:r>
              </a:p>
            </p:txBody>
          </p:sp>
          <p:sp>
            <p:nvSpPr>
              <p:cNvPr id="39031" name="Text Box 134"/>
              <p:cNvSpPr txBox="1">
                <a:spLocks noChangeAspect="1" noChangeArrowheads="1"/>
              </p:cNvSpPr>
              <p:nvPr/>
            </p:nvSpPr>
            <p:spPr bwMode="auto">
              <a:xfrm>
                <a:off x="46" y="3179"/>
                <a:ext cx="257" cy="137"/>
              </a:xfrm>
              <a:prstGeom prst="rect">
                <a:avLst/>
              </a:prstGeom>
              <a:noFill/>
              <a:ln w="12700">
                <a:noFill/>
                <a:miter lim="800000"/>
                <a:headEnd/>
                <a:tailEnd type="none" w="sm" len="lg"/>
              </a:ln>
            </p:spPr>
            <p:txBody>
              <a:bodyPr wrap="none">
                <a:spAutoFit/>
              </a:bodyPr>
              <a:lstStyle/>
              <a:p>
                <a:pPr eaLnBrk="0" hangingPunct="0"/>
                <a:r>
                  <a:rPr lang="en-US" sz="100" b="1" i="1"/>
                  <a:t>Global</a:t>
                </a:r>
              </a:p>
              <a:p>
                <a:pPr eaLnBrk="0" hangingPunct="0"/>
                <a:r>
                  <a:rPr lang="en-GB" sz="100" b="1" i="1"/>
                  <a:t>Services</a:t>
                </a:r>
                <a:endParaRPr lang="en-US" sz="100" b="1" i="1"/>
              </a:p>
            </p:txBody>
          </p:sp>
          <p:sp>
            <p:nvSpPr>
              <p:cNvPr id="39032" name="Rectangle 135"/>
              <p:cNvSpPr>
                <a:spLocks noChangeArrowheads="1"/>
              </p:cNvSpPr>
              <p:nvPr/>
            </p:nvSpPr>
            <p:spPr bwMode="auto">
              <a:xfrm>
                <a:off x="3078" y="2894"/>
                <a:ext cx="848" cy="8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TPS User Documentation Review</a:t>
                </a:r>
              </a:p>
            </p:txBody>
          </p:sp>
          <p:sp>
            <p:nvSpPr>
              <p:cNvPr id="39033" name="Rectangle 136"/>
              <p:cNvSpPr>
                <a:spLocks noChangeArrowheads="1"/>
              </p:cNvSpPr>
              <p:nvPr/>
            </p:nvSpPr>
            <p:spPr bwMode="auto">
              <a:xfrm>
                <a:off x="4515" y="3200"/>
                <a:ext cx="811" cy="9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Install &amp; Deploy</a:t>
                </a:r>
              </a:p>
            </p:txBody>
          </p:sp>
          <p:sp>
            <p:nvSpPr>
              <p:cNvPr id="39034" name="Rectangle 137"/>
              <p:cNvSpPr>
                <a:spLocks noChangeAspect="1" noChangeArrowheads="1"/>
              </p:cNvSpPr>
              <p:nvPr/>
            </p:nvSpPr>
            <p:spPr bwMode="auto">
              <a:xfrm>
                <a:off x="5181" y="2868"/>
                <a:ext cx="275" cy="13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Transition</a:t>
                </a:r>
              </a:p>
              <a:p>
                <a:pPr defTabSz="692150" eaLnBrk="0" hangingPunct="0"/>
                <a:r>
                  <a:rPr lang="en-US" sz="100" b="1"/>
                  <a:t>to CE</a:t>
                </a:r>
              </a:p>
            </p:txBody>
          </p:sp>
          <p:sp>
            <p:nvSpPr>
              <p:cNvPr id="39035" name="Rectangle 138"/>
              <p:cNvSpPr>
                <a:spLocks noChangeAspect="1" noChangeArrowheads="1"/>
              </p:cNvSpPr>
              <p:nvPr/>
            </p:nvSpPr>
            <p:spPr bwMode="auto">
              <a:xfrm>
                <a:off x="1406" y="873"/>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PRD (Product </a:t>
                </a:r>
              </a:p>
              <a:p>
                <a:pPr defTabSz="692150" eaLnBrk="0" hangingPunct="0"/>
                <a:r>
                  <a:rPr lang="en-US" sz="100" b="1"/>
                  <a:t>Requirements</a:t>
                </a:r>
              </a:p>
              <a:p>
                <a:pPr defTabSz="692150" eaLnBrk="0" hangingPunct="0"/>
                <a:r>
                  <a:rPr lang="en-US" sz="100" b="1"/>
                  <a:t>Document)</a:t>
                </a:r>
              </a:p>
            </p:txBody>
          </p:sp>
          <p:sp>
            <p:nvSpPr>
              <p:cNvPr id="39036" name="Rectangle 139"/>
              <p:cNvSpPr>
                <a:spLocks noChangeAspect="1" noChangeArrowheads="1"/>
              </p:cNvSpPr>
              <p:nvPr/>
            </p:nvSpPr>
            <p:spPr bwMode="auto">
              <a:xfrm>
                <a:off x="1406" y="1062"/>
                <a:ext cx="433" cy="89"/>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Strategy</a:t>
                </a:r>
              </a:p>
            </p:txBody>
          </p:sp>
          <p:sp>
            <p:nvSpPr>
              <p:cNvPr id="39037" name="Rectangle 140"/>
              <p:cNvSpPr>
                <a:spLocks noChangeAspect="1" noChangeArrowheads="1"/>
              </p:cNvSpPr>
              <p:nvPr/>
            </p:nvSpPr>
            <p:spPr bwMode="auto">
              <a:xfrm>
                <a:off x="1862" y="1061"/>
                <a:ext cx="853" cy="8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Development</a:t>
                </a:r>
              </a:p>
            </p:txBody>
          </p:sp>
          <p:sp>
            <p:nvSpPr>
              <p:cNvPr id="39038" name="Rectangle 141"/>
              <p:cNvSpPr>
                <a:spLocks noChangeArrowheads="1"/>
              </p:cNvSpPr>
              <p:nvPr/>
            </p:nvSpPr>
            <p:spPr bwMode="auto">
              <a:xfrm>
                <a:off x="112" y="427"/>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Role</a:t>
                </a:r>
              </a:p>
            </p:txBody>
          </p:sp>
          <p:sp>
            <p:nvSpPr>
              <p:cNvPr id="39039" name="Rectangle 142"/>
              <p:cNvSpPr>
                <a:spLocks noChangeAspect="1" noChangeArrowheads="1"/>
              </p:cNvSpPr>
              <p:nvPr/>
            </p:nvSpPr>
            <p:spPr bwMode="auto">
              <a:xfrm>
                <a:off x="550" y="672"/>
                <a:ext cx="330" cy="21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Project</a:t>
                </a:r>
              </a:p>
              <a:p>
                <a:pPr defTabSz="692150" eaLnBrk="0" hangingPunct="0"/>
                <a:r>
                  <a:rPr lang="en-GB" sz="100" b="1"/>
                  <a:t>Mandate</a:t>
                </a:r>
                <a:endParaRPr lang="en-US" sz="100" b="1"/>
              </a:p>
            </p:txBody>
          </p:sp>
          <p:sp>
            <p:nvSpPr>
              <p:cNvPr id="39040" name="Rectangle 143"/>
              <p:cNvSpPr>
                <a:spLocks noChangeAspect="1" noChangeArrowheads="1"/>
              </p:cNvSpPr>
              <p:nvPr/>
            </p:nvSpPr>
            <p:spPr bwMode="auto">
              <a:xfrm>
                <a:off x="113" y="630"/>
                <a:ext cx="5366" cy="3291"/>
              </a:xfrm>
              <a:prstGeom prst="rect">
                <a:avLst/>
              </a:prstGeom>
              <a:noFill/>
              <a:ln w="28575">
                <a:solidFill>
                  <a:schemeClr val="tx1"/>
                </a:solidFill>
                <a:miter lim="800000"/>
                <a:headEnd/>
                <a:tailEnd/>
              </a:ln>
            </p:spPr>
            <p:txBody>
              <a:bodyPr wrap="none" anchor="ctr"/>
              <a:lstStyle/>
              <a:p>
                <a:endParaRPr lang="en-US" sz="1800"/>
              </a:p>
            </p:txBody>
          </p:sp>
          <p:sp>
            <p:nvSpPr>
              <p:cNvPr id="39041" name="Rectangle 144"/>
              <p:cNvSpPr>
                <a:spLocks noChangeAspect="1" noChangeArrowheads="1"/>
              </p:cNvSpPr>
              <p:nvPr/>
            </p:nvSpPr>
            <p:spPr bwMode="auto">
              <a:xfrm>
                <a:off x="1399" y="2945"/>
                <a:ext cx="785" cy="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TPS Operational Impact Statement</a:t>
                </a:r>
              </a:p>
            </p:txBody>
          </p:sp>
          <p:sp>
            <p:nvSpPr>
              <p:cNvPr id="39042" name="AutoShape 145"/>
              <p:cNvSpPr>
                <a:spLocks noChangeAspect="1" noChangeArrowheads="1"/>
              </p:cNvSpPr>
              <p:nvPr/>
            </p:nvSpPr>
            <p:spPr bwMode="auto">
              <a:xfrm>
                <a:off x="2163" y="721"/>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sp>
          <p:nvSpPr>
            <p:cNvPr id="38926" name="Text Box 146"/>
            <p:cNvSpPr txBox="1">
              <a:spLocks noChangeArrowheads="1"/>
            </p:cNvSpPr>
            <p:nvPr/>
          </p:nvSpPr>
          <p:spPr bwMode="auto">
            <a:xfrm>
              <a:off x="3429" y="867"/>
              <a:ext cx="920" cy="194"/>
            </a:xfrm>
            <a:prstGeom prst="rect">
              <a:avLst/>
            </a:prstGeom>
            <a:noFill/>
            <a:ln w="12700" algn="ctr">
              <a:noFill/>
              <a:miter lim="800000"/>
              <a:headEnd type="none" w="sm" len="sm"/>
              <a:tailEnd type="none" w="sm" len="sm"/>
            </a:ln>
          </p:spPr>
          <p:txBody>
            <a:bodyPr wrap="none" lIns="45720" rIns="45720">
              <a:spAutoFit/>
            </a:bodyPr>
            <a:lstStyle/>
            <a:p>
              <a:r>
                <a:rPr lang="en-GB" sz="1400" b="1"/>
                <a:t>Workflow Model</a:t>
              </a:r>
              <a:endParaRPr lang="en-US" sz="1400" b="1"/>
            </a:p>
          </p:txBody>
        </p:sp>
      </p:grpSp>
      <p:grpSp>
        <p:nvGrpSpPr>
          <p:cNvPr id="7" name="Group 166"/>
          <p:cNvGrpSpPr>
            <a:grpSpLocks/>
          </p:cNvGrpSpPr>
          <p:nvPr/>
        </p:nvGrpSpPr>
        <p:grpSpPr bwMode="auto">
          <a:xfrm>
            <a:off x="63500" y="5770563"/>
            <a:ext cx="8220075" cy="738187"/>
            <a:chOff x="62764" y="5769772"/>
            <a:chExt cx="8220811" cy="739984"/>
          </a:xfrm>
        </p:grpSpPr>
        <p:sp>
          <p:nvSpPr>
            <p:cNvPr id="38918" name="Text Box 157"/>
            <p:cNvSpPr txBox="1">
              <a:spLocks noChangeArrowheads="1"/>
            </p:cNvSpPr>
            <p:nvPr/>
          </p:nvSpPr>
          <p:spPr bwMode="auto">
            <a:xfrm>
              <a:off x="62764" y="5769772"/>
              <a:ext cx="5234015" cy="739984"/>
            </a:xfrm>
            <a:prstGeom prst="rect">
              <a:avLst/>
            </a:prstGeom>
            <a:noFill/>
            <a:ln w="12700" algn="ctr">
              <a:noFill/>
              <a:miter lim="800000"/>
              <a:headEnd type="none" w="sm" len="sm"/>
              <a:tailEnd type="none" w="sm" len="sm"/>
            </a:ln>
          </p:spPr>
          <p:txBody>
            <a:bodyPr lIns="45720" rIns="45720">
              <a:spAutoFit/>
            </a:bodyPr>
            <a:lstStyle/>
            <a:p>
              <a:r>
                <a:rPr lang="en-GB" sz="1400"/>
                <a:t>Each project phase has a corresponding end of phase</a:t>
              </a:r>
              <a:br>
                <a:rPr lang="en-GB" sz="1400"/>
              </a:br>
              <a:r>
                <a:rPr lang="en-GB" sz="1400"/>
                <a:t>Review, where project status, issues and recommendations</a:t>
              </a:r>
              <a:br>
                <a:rPr lang="en-GB" sz="1400"/>
              </a:br>
              <a:r>
                <a:rPr lang="en-GB" sz="1400"/>
                <a:t>are presented</a:t>
              </a:r>
              <a:endParaRPr lang="en-US" sz="1400"/>
            </a:p>
          </p:txBody>
        </p:sp>
        <p:sp>
          <p:nvSpPr>
            <p:cNvPr id="38919" name="Line 160"/>
            <p:cNvSpPr>
              <a:spLocks noChangeShapeType="1"/>
            </p:cNvSpPr>
            <p:nvPr/>
          </p:nvSpPr>
          <p:spPr bwMode="auto">
            <a:xfrm>
              <a:off x="5008563" y="5810253"/>
              <a:ext cx="0" cy="328613"/>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920" name="Line 161"/>
            <p:cNvSpPr>
              <a:spLocks noChangeShapeType="1"/>
            </p:cNvSpPr>
            <p:nvPr/>
          </p:nvSpPr>
          <p:spPr bwMode="auto">
            <a:xfrm>
              <a:off x="5735638" y="5810253"/>
              <a:ext cx="0" cy="328613"/>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921" name="Line 162"/>
            <p:cNvSpPr>
              <a:spLocks noChangeShapeType="1"/>
            </p:cNvSpPr>
            <p:nvPr/>
          </p:nvSpPr>
          <p:spPr bwMode="auto">
            <a:xfrm>
              <a:off x="7142163" y="5810253"/>
              <a:ext cx="0" cy="328613"/>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922" name="Line 163"/>
            <p:cNvSpPr>
              <a:spLocks noChangeShapeType="1"/>
            </p:cNvSpPr>
            <p:nvPr/>
          </p:nvSpPr>
          <p:spPr bwMode="auto">
            <a:xfrm>
              <a:off x="7840663" y="5810253"/>
              <a:ext cx="0" cy="328613"/>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923" name="Line 164"/>
            <p:cNvSpPr>
              <a:spLocks noChangeShapeType="1"/>
            </p:cNvSpPr>
            <p:nvPr/>
          </p:nvSpPr>
          <p:spPr bwMode="auto">
            <a:xfrm>
              <a:off x="8280400" y="5810253"/>
              <a:ext cx="0" cy="328613"/>
            </a:xfrm>
            <a:prstGeom prst="line">
              <a:avLst/>
            </a:prstGeom>
            <a:noFill/>
            <a:ln w="28575">
              <a:solidFill>
                <a:schemeClr val="tx1"/>
              </a:solidFill>
              <a:round/>
              <a:headEnd type="triangle" w="med" len="med"/>
              <a:tailEnd type="none" w="sm" len="sm"/>
            </a:ln>
          </p:spPr>
          <p:txBody>
            <a:bodyPr wrap="none" lIns="45720" rIns="45720" anchor="ctr"/>
            <a:lstStyle/>
            <a:p>
              <a:endParaRPr lang="en-GB"/>
            </a:p>
          </p:txBody>
        </p:sp>
        <p:sp>
          <p:nvSpPr>
            <p:cNvPr id="38924" name="Line 165"/>
            <p:cNvSpPr>
              <a:spLocks noChangeShapeType="1"/>
            </p:cNvSpPr>
            <p:nvPr/>
          </p:nvSpPr>
          <p:spPr bwMode="auto">
            <a:xfrm flipH="1">
              <a:off x="4830763" y="6127753"/>
              <a:ext cx="3452812" cy="0"/>
            </a:xfrm>
            <a:prstGeom prst="line">
              <a:avLst/>
            </a:prstGeom>
            <a:noFill/>
            <a:ln w="28575">
              <a:solidFill>
                <a:schemeClr val="tx1"/>
              </a:solidFill>
              <a:round/>
              <a:headEnd type="none" w="sm" len="sm"/>
              <a:tailEnd type="none" w="sm" len="sm"/>
            </a:ln>
          </p:spPr>
          <p:txBody>
            <a:bodyPr wrap="none" lIns="45720" rIns="45720" anchor="ctr"/>
            <a:lstStyle/>
            <a:p>
              <a:endParaRPr lang="en-GB"/>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63538" y="214313"/>
            <a:ext cx="8153400" cy="1066800"/>
          </a:xfrm>
        </p:spPr>
        <p:txBody>
          <a:bodyPr/>
          <a:lstStyle/>
          <a:p>
            <a:pPr eaLnBrk="1" hangingPunct="1">
              <a:defRPr/>
            </a:pPr>
            <a:r>
              <a:rPr lang="en-GB" smtClean="0"/>
              <a:t>Functional Groups</a:t>
            </a:r>
            <a:endParaRPr lang="en-US" smtClean="0"/>
          </a:p>
        </p:txBody>
      </p:sp>
      <p:grpSp>
        <p:nvGrpSpPr>
          <p:cNvPr id="2" name="Group 3"/>
          <p:cNvGrpSpPr>
            <a:grpSpLocks/>
          </p:cNvGrpSpPr>
          <p:nvPr/>
        </p:nvGrpSpPr>
        <p:grpSpPr bwMode="auto">
          <a:xfrm>
            <a:off x="3627438" y="3081338"/>
            <a:ext cx="4902200" cy="3392487"/>
            <a:chOff x="2395" y="867"/>
            <a:chExt cx="3088" cy="2137"/>
          </a:xfrm>
        </p:grpSpPr>
        <p:grpSp>
          <p:nvGrpSpPr>
            <p:cNvPr id="39966" name="Group 4"/>
            <p:cNvGrpSpPr>
              <a:grpSpLocks/>
            </p:cNvGrpSpPr>
            <p:nvPr/>
          </p:nvGrpSpPr>
          <p:grpSpPr bwMode="auto">
            <a:xfrm>
              <a:off x="2395" y="1012"/>
              <a:ext cx="3088" cy="1992"/>
              <a:chOff x="42" y="427"/>
              <a:chExt cx="5441" cy="3496"/>
            </a:xfrm>
          </p:grpSpPr>
          <p:sp>
            <p:nvSpPr>
              <p:cNvPr id="39968" name="Rectangle 5"/>
              <p:cNvSpPr>
                <a:spLocks noChangeArrowheads="1"/>
              </p:cNvSpPr>
              <p:nvPr/>
            </p:nvSpPr>
            <p:spPr bwMode="auto">
              <a:xfrm>
                <a:off x="513" y="628"/>
                <a:ext cx="875" cy="3295"/>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39969" name="Rectangle 6"/>
              <p:cNvSpPr>
                <a:spLocks noChangeArrowheads="1"/>
              </p:cNvSpPr>
              <p:nvPr/>
            </p:nvSpPr>
            <p:spPr bwMode="auto">
              <a:xfrm>
                <a:off x="1392" y="626"/>
                <a:ext cx="801" cy="3295"/>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39970" name="Rectangle 7"/>
              <p:cNvSpPr>
                <a:spLocks noChangeArrowheads="1"/>
              </p:cNvSpPr>
              <p:nvPr/>
            </p:nvSpPr>
            <p:spPr bwMode="auto">
              <a:xfrm>
                <a:off x="2196" y="628"/>
                <a:ext cx="1548" cy="3295"/>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9971" name="Rectangle 8"/>
              <p:cNvSpPr>
                <a:spLocks noChangeArrowheads="1"/>
              </p:cNvSpPr>
              <p:nvPr/>
            </p:nvSpPr>
            <p:spPr bwMode="auto">
              <a:xfrm>
                <a:off x="3746" y="619"/>
                <a:ext cx="799" cy="3295"/>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39972" name="Rectangle 9"/>
              <p:cNvSpPr>
                <a:spLocks noChangeArrowheads="1"/>
              </p:cNvSpPr>
              <p:nvPr/>
            </p:nvSpPr>
            <p:spPr bwMode="auto">
              <a:xfrm>
                <a:off x="4536" y="626"/>
                <a:ext cx="943" cy="3295"/>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39973" name="Rectangle 10"/>
              <p:cNvSpPr>
                <a:spLocks noChangeAspect="1" noChangeArrowheads="1"/>
              </p:cNvSpPr>
              <p:nvPr/>
            </p:nvSpPr>
            <p:spPr bwMode="auto">
              <a:xfrm>
                <a:off x="118" y="1550"/>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9974" name="Rectangle 11"/>
              <p:cNvSpPr>
                <a:spLocks noChangeAspect="1" noChangeArrowheads="1"/>
              </p:cNvSpPr>
              <p:nvPr/>
            </p:nvSpPr>
            <p:spPr bwMode="auto">
              <a:xfrm>
                <a:off x="110" y="3150"/>
                <a:ext cx="5365" cy="201"/>
              </a:xfrm>
              <a:prstGeom prst="rect">
                <a:avLst/>
              </a:prstGeom>
              <a:noFill/>
              <a:ln w="12700">
                <a:solidFill>
                  <a:schemeClr val="tx1"/>
                </a:solidFill>
                <a:miter lim="800000"/>
                <a:headEnd/>
                <a:tailEnd type="none" w="sm" len="lg"/>
              </a:ln>
            </p:spPr>
            <p:txBody>
              <a:bodyPr wrap="none" anchor="ctr"/>
              <a:lstStyle/>
              <a:p>
                <a:endParaRPr lang="en-US" sz="1800"/>
              </a:p>
            </p:txBody>
          </p:sp>
          <p:sp>
            <p:nvSpPr>
              <p:cNvPr id="39975" name="Rectangle 12"/>
              <p:cNvSpPr>
                <a:spLocks noChangeAspect="1" noChangeArrowheads="1"/>
              </p:cNvSpPr>
              <p:nvPr/>
            </p:nvSpPr>
            <p:spPr bwMode="auto">
              <a:xfrm>
                <a:off x="119" y="3630"/>
                <a:ext cx="5356" cy="287"/>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39976" name="Line 13"/>
              <p:cNvSpPr>
                <a:spLocks noChangeShapeType="1"/>
              </p:cNvSpPr>
              <p:nvPr/>
            </p:nvSpPr>
            <p:spPr bwMode="auto">
              <a:xfrm>
                <a:off x="2328" y="528"/>
                <a:ext cx="0" cy="114"/>
              </a:xfrm>
              <a:prstGeom prst="line">
                <a:avLst/>
              </a:prstGeom>
              <a:noFill/>
              <a:ln w="38100">
                <a:noFill/>
                <a:round/>
                <a:headEnd/>
                <a:tailEnd type="none" w="sm" len="med"/>
              </a:ln>
            </p:spPr>
            <p:txBody>
              <a:bodyPr wrap="none" lIns="45720" rIns="45720" anchor="ctr"/>
              <a:lstStyle/>
              <a:p>
                <a:endParaRPr lang="en-GB"/>
              </a:p>
            </p:txBody>
          </p:sp>
          <p:sp>
            <p:nvSpPr>
              <p:cNvPr id="39977" name="Rectangle 14"/>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9978" name="Rectangle 15"/>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39979" name="Rectangle 16"/>
              <p:cNvSpPr>
                <a:spLocks noChangeAspect="1" noChangeArrowheads="1"/>
              </p:cNvSpPr>
              <p:nvPr/>
            </p:nvSpPr>
            <p:spPr bwMode="auto">
              <a:xfrm>
                <a:off x="119" y="2697"/>
                <a:ext cx="5356" cy="453"/>
              </a:xfrm>
              <a:prstGeom prst="rect">
                <a:avLst/>
              </a:prstGeom>
              <a:noFill/>
              <a:ln w="12700">
                <a:solidFill>
                  <a:schemeClr val="tx1"/>
                </a:solidFill>
                <a:miter lim="800000"/>
                <a:headEnd/>
                <a:tailEnd type="none" w="sm" len="lg"/>
              </a:ln>
            </p:spPr>
            <p:txBody>
              <a:bodyPr wrap="none" anchor="ctr"/>
              <a:lstStyle/>
              <a:p>
                <a:endParaRPr lang="en-US" sz="1800"/>
              </a:p>
            </p:txBody>
          </p:sp>
          <p:sp>
            <p:nvSpPr>
              <p:cNvPr id="39980" name="Rectangle 17"/>
              <p:cNvSpPr>
                <a:spLocks noChangeAspect="1" noChangeArrowheads="1"/>
              </p:cNvSpPr>
              <p:nvPr/>
            </p:nvSpPr>
            <p:spPr bwMode="auto">
              <a:xfrm>
                <a:off x="108" y="2407"/>
                <a:ext cx="5368" cy="292"/>
              </a:xfrm>
              <a:prstGeom prst="rect">
                <a:avLst/>
              </a:prstGeom>
              <a:noFill/>
              <a:ln w="12700">
                <a:solidFill>
                  <a:schemeClr val="tx1"/>
                </a:solidFill>
                <a:miter lim="800000"/>
                <a:headEnd/>
                <a:tailEnd type="none" w="sm" len="lg"/>
              </a:ln>
            </p:spPr>
            <p:txBody>
              <a:bodyPr wrap="none" anchor="ctr"/>
              <a:lstStyle/>
              <a:p>
                <a:endParaRPr lang="en-US" sz="100"/>
              </a:p>
            </p:txBody>
          </p:sp>
          <p:sp>
            <p:nvSpPr>
              <p:cNvPr id="39981" name="Rectangle 18"/>
              <p:cNvSpPr>
                <a:spLocks noChangeAspect="1" noChangeArrowheads="1"/>
              </p:cNvSpPr>
              <p:nvPr/>
            </p:nvSpPr>
            <p:spPr bwMode="auto">
              <a:xfrm>
                <a:off x="113" y="1207"/>
                <a:ext cx="5364" cy="342"/>
              </a:xfrm>
              <a:prstGeom prst="rect">
                <a:avLst/>
              </a:prstGeom>
              <a:noFill/>
              <a:ln w="12700">
                <a:solidFill>
                  <a:schemeClr val="tx1"/>
                </a:solidFill>
                <a:miter lim="800000"/>
                <a:headEnd/>
                <a:tailEnd type="none" w="sm" len="lg"/>
              </a:ln>
            </p:spPr>
            <p:txBody>
              <a:bodyPr wrap="none" anchor="ctr"/>
              <a:lstStyle/>
              <a:p>
                <a:endParaRPr lang="en-US" sz="1800"/>
              </a:p>
            </p:txBody>
          </p:sp>
          <p:sp>
            <p:nvSpPr>
              <p:cNvPr id="39982" name="Rectangle 19"/>
              <p:cNvSpPr>
                <a:spLocks noChangeAspect="1" noChangeArrowheads="1"/>
              </p:cNvSpPr>
              <p:nvPr/>
            </p:nvSpPr>
            <p:spPr bwMode="auto">
              <a:xfrm>
                <a:off x="114" y="628"/>
                <a:ext cx="5367" cy="579"/>
              </a:xfrm>
              <a:prstGeom prst="rect">
                <a:avLst/>
              </a:prstGeom>
              <a:noFill/>
              <a:ln w="12700">
                <a:solidFill>
                  <a:schemeClr val="tx1"/>
                </a:solidFill>
                <a:miter lim="800000"/>
                <a:headEnd/>
                <a:tailEnd type="none" w="sm" len="lg"/>
              </a:ln>
            </p:spPr>
            <p:txBody>
              <a:bodyPr wrap="none" anchor="ctr"/>
              <a:lstStyle/>
              <a:p>
                <a:endParaRPr lang="en-US" sz="1800"/>
              </a:p>
            </p:txBody>
          </p:sp>
          <p:sp>
            <p:nvSpPr>
              <p:cNvPr id="39983" name="Rectangle 20"/>
              <p:cNvSpPr>
                <a:spLocks noChangeAspect="1" noChangeArrowheads="1"/>
              </p:cNvSpPr>
              <p:nvPr/>
            </p:nvSpPr>
            <p:spPr bwMode="auto">
              <a:xfrm>
                <a:off x="2158"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9984" name="Rectangle 21"/>
              <p:cNvSpPr>
                <a:spLocks noChangeAspect="1" noChangeArrowheads="1"/>
              </p:cNvSpPr>
              <p:nvPr/>
            </p:nvSpPr>
            <p:spPr bwMode="auto">
              <a:xfrm>
                <a:off x="4976"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9985" name="Rectangle 22"/>
              <p:cNvSpPr>
                <a:spLocks noChangeAspect="1" noChangeArrowheads="1"/>
              </p:cNvSpPr>
              <p:nvPr/>
            </p:nvSpPr>
            <p:spPr bwMode="auto">
              <a:xfrm>
                <a:off x="1341" y="3274"/>
                <a:ext cx="271" cy="165"/>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39986" name="Rectangle 23"/>
              <p:cNvSpPr>
                <a:spLocks noChangeArrowheads="1"/>
              </p:cNvSpPr>
              <p:nvPr/>
            </p:nvSpPr>
            <p:spPr bwMode="auto">
              <a:xfrm>
                <a:off x="514" y="427"/>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1</a:t>
                </a:r>
              </a:p>
              <a:p>
                <a:pPr defTabSz="692150" eaLnBrk="0" hangingPunct="0"/>
                <a:r>
                  <a:rPr lang="en-US" sz="100" b="1"/>
                  <a:t>Concept</a:t>
                </a:r>
              </a:p>
            </p:txBody>
          </p:sp>
          <p:sp>
            <p:nvSpPr>
              <p:cNvPr id="39987" name="Rectangle 24"/>
              <p:cNvSpPr>
                <a:spLocks noChangeAspect="1" noChangeArrowheads="1"/>
              </p:cNvSpPr>
              <p:nvPr/>
            </p:nvSpPr>
            <p:spPr bwMode="auto">
              <a:xfrm>
                <a:off x="1018" y="3396"/>
                <a:ext cx="476" cy="106"/>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Formed</a:t>
                </a:r>
              </a:p>
            </p:txBody>
          </p:sp>
          <p:sp>
            <p:nvSpPr>
              <p:cNvPr id="39988" name="Rectangle 25"/>
              <p:cNvSpPr>
                <a:spLocks noChangeAspect="1" noChangeArrowheads="1"/>
              </p:cNvSpPr>
              <p:nvPr/>
            </p:nvSpPr>
            <p:spPr bwMode="auto">
              <a:xfrm>
                <a:off x="4131" y="634"/>
                <a:ext cx="538" cy="131"/>
              </a:xfrm>
              <a:prstGeom prst="rect">
                <a:avLst/>
              </a:prstGeom>
              <a:noFill/>
              <a:ln w="9525">
                <a:noFill/>
                <a:miter lim="800000"/>
                <a:headEnd/>
                <a:tailEnd/>
              </a:ln>
            </p:spPr>
            <p:txBody>
              <a:bodyPr wrap="none" anchor="ctr"/>
              <a:lstStyle/>
              <a:p>
                <a:endParaRPr lang="en-US" sz="1800"/>
              </a:p>
            </p:txBody>
          </p:sp>
          <p:sp>
            <p:nvSpPr>
              <p:cNvPr id="39989" name="Rectangle 26"/>
              <p:cNvSpPr>
                <a:spLocks noChangeAspect="1" noChangeArrowheads="1"/>
              </p:cNvSpPr>
              <p:nvPr/>
            </p:nvSpPr>
            <p:spPr bwMode="auto">
              <a:xfrm>
                <a:off x="4476" y="742"/>
                <a:ext cx="539" cy="131"/>
              </a:xfrm>
              <a:prstGeom prst="rect">
                <a:avLst/>
              </a:prstGeom>
              <a:noFill/>
              <a:ln w="9525">
                <a:noFill/>
                <a:miter lim="800000"/>
                <a:headEnd/>
                <a:tailEnd/>
              </a:ln>
            </p:spPr>
            <p:txBody>
              <a:bodyPr wrap="none" anchor="ctr"/>
              <a:lstStyle/>
              <a:p>
                <a:endParaRPr lang="en-US" sz="1800"/>
              </a:p>
            </p:txBody>
          </p:sp>
          <p:sp>
            <p:nvSpPr>
              <p:cNvPr id="39990" name="Rectangle 27"/>
              <p:cNvSpPr>
                <a:spLocks noChangeAspect="1" noChangeArrowheads="1"/>
              </p:cNvSpPr>
              <p:nvPr/>
            </p:nvSpPr>
            <p:spPr bwMode="auto">
              <a:xfrm>
                <a:off x="4586" y="3454"/>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Post Launch</a:t>
                </a:r>
              </a:p>
              <a:p>
                <a:pPr defTabSz="692150" eaLnBrk="0" hangingPunct="0"/>
                <a:r>
                  <a:rPr lang="en-US" sz="100" b="1"/>
                  <a:t>Review</a:t>
                </a:r>
              </a:p>
            </p:txBody>
          </p:sp>
          <p:sp>
            <p:nvSpPr>
              <p:cNvPr id="39991" name="Rectangle 28"/>
              <p:cNvSpPr>
                <a:spLocks noChangeAspect="1" noChangeArrowheads="1"/>
              </p:cNvSpPr>
              <p:nvPr/>
            </p:nvSpPr>
            <p:spPr bwMode="auto">
              <a:xfrm>
                <a:off x="1406" y="706"/>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Release </a:t>
                </a:r>
              </a:p>
              <a:p>
                <a:pPr defTabSz="692150" eaLnBrk="0" hangingPunct="0"/>
                <a:r>
                  <a:rPr lang="en-US" sz="100" b="1"/>
                  <a:t>Requirements</a:t>
                </a:r>
              </a:p>
            </p:txBody>
          </p:sp>
          <p:sp>
            <p:nvSpPr>
              <p:cNvPr id="39992" name="Rectangle 29"/>
              <p:cNvSpPr>
                <a:spLocks noChangeAspect="1" noChangeArrowheads="1"/>
              </p:cNvSpPr>
              <p:nvPr/>
            </p:nvSpPr>
            <p:spPr bwMode="auto">
              <a:xfrm>
                <a:off x="2381" y="1960"/>
                <a:ext cx="1325"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Installation &amp; Integration Test </a:t>
                </a:r>
              </a:p>
            </p:txBody>
          </p:sp>
          <p:sp>
            <p:nvSpPr>
              <p:cNvPr id="39993" name="Rectangle 30"/>
              <p:cNvSpPr>
                <a:spLocks noChangeArrowheads="1"/>
              </p:cNvSpPr>
              <p:nvPr/>
            </p:nvSpPr>
            <p:spPr bwMode="auto">
              <a:xfrm>
                <a:off x="1391" y="427"/>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2</a:t>
                </a:r>
              </a:p>
              <a:p>
                <a:pPr defTabSz="692150" eaLnBrk="0" hangingPunct="0"/>
                <a:r>
                  <a:rPr lang="en-US" sz="100" b="1"/>
                  <a:t>Definition &amp; Planning</a:t>
                </a:r>
              </a:p>
            </p:txBody>
          </p:sp>
          <p:sp>
            <p:nvSpPr>
              <p:cNvPr id="39994" name="Rectangle 31"/>
              <p:cNvSpPr>
                <a:spLocks noChangeArrowheads="1"/>
              </p:cNvSpPr>
              <p:nvPr/>
            </p:nvSpPr>
            <p:spPr bwMode="auto">
              <a:xfrm>
                <a:off x="2195" y="427"/>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3</a:t>
                </a:r>
              </a:p>
              <a:p>
                <a:pPr defTabSz="692150" eaLnBrk="0" hangingPunct="0"/>
                <a:r>
                  <a:rPr lang="en-US" sz="100" b="1"/>
                  <a:t>Development</a:t>
                </a:r>
              </a:p>
            </p:txBody>
          </p:sp>
          <p:sp>
            <p:nvSpPr>
              <p:cNvPr id="39995" name="Rectangle 32"/>
              <p:cNvSpPr>
                <a:spLocks noChangeArrowheads="1"/>
              </p:cNvSpPr>
              <p:nvPr/>
            </p:nvSpPr>
            <p:spPr bwMode="auto">
              <a:xfrm>
                <a:off x="3747" y="427"/>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4</a:t>
                </a:r>
              </a:p>
              <a:p>
                <a:pPr defTabSz="692150" eaLnBrk="0" hangingPunct="0"/>
                <a:r>
                  <a:rPr lang="en-US" sz="100" b="1"/>
                  <a:t>Readiness</a:t>
                </a:r>
              </a:p>
            </p:txBody>
          </p:sp>
          <p:sp>
            <p:nvSpPr>
              <p:cNvPr id="39996" name="Rectangle 33"/>
              <p:cNvSpPr>
                <a:spLocks noChangeAspect="1" noChangeArrowheads="1"/>
              </p:cNvSpPr>
              <p:nvPr/>
            </p:nvSpPr>
            <p:spPr bwMode="auto">
              <a:xfrm>
                <a:off x="4540" y="427"/>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5</a:t>
                </a:r>
              </a:p>
              <a:p>
                <a:pPr defTabSz="692150" eaLnBrk="0" hangingPunct="0"/>
                <a:r>
                  <a:rPr lang="en-US" sz="100" b="1"/>
                  <a:t>Launch</a:t>
                </a:r>
              </a:p>
            </p:txBody>
          </p:sp>
          <p:sp>
            <p:nvSpPr>
              <p:cNvPr id="39997" name="Rectangle 34"/>
              <p:cNvSpPr>
                <a:spLocks noChangeAspect="1" noChangeArrowheads="1"/>
              </p:cNvSpPr>
              <p:nvPr/>
            </p:nvSpPr>
            <p:spPr bwMode="auto">
              <a:xfrm>
                <a:off x="3742" y="1914"/>
                <a:ext cx="420" cy="105"/>
              </a:xfrm>
              <a:prstGeom prst="rect">
                <a:avLst/>
              </a:prstGeom>
              <a:noFill/>
              <a:ln w="9525">
                <a:noFill/>
                <a:miter lim="800000"/>
                <a:headEnd/>
                <a:tailEnd/>
              </a:ln>
            </p:spPr>
            <p:txBody>
              <a:bodyPr lIns="78259" tIns="39128" rIns="78259" bIns="39128">
                <a:spAutoFit/>
              </a:bodyPr>
              <a:lstStyle/>
              <a:p>
                <a:pPr defTabSz="674688" eaLnBrk="0" hangingPunct="0"/>
                <a:r>
                  <a:rPr lang="en-US" sz="100" b="1" i="1"/>
                  <a:t>Integration Complete</a:t>
                </a:r>
              </a:p>
            </p:txBody>
          </p:sp>
          <p:sp>
            <p:nvSpPr>
              <p:cNvPr id="39998" name="Rectangle 35"/>
              <p:cNvSpPr>
                <a:spLocks noChangeAspect="1" noChangeArrowheads="1"/>
              </p:cNvSpPr>
              <p:nvPr/>
            </p:nvSpPr>
            <p:spPr bwMode="auto">
              <a:xfrm>
                <a:off x="2851" y="1552"/>
                <a:ext cx="375"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Design</a:t>
                </a:r>
              </a:p>
              <a:p>
                <a:pPr defTabSz="674688" eaLnBrk="0" hangingPunct="0"/>
                <a:r>
                  <a:rPr lang="en-US" sz="100" b="1" i="1"/>
                  <a:t>Complete</a:t>
                </a:r>
              </a:p>
            </p:txBody>
          </p:sp>
          <p:sp>
            <p:nvSpPr>
              <p:cNvPr id="39999" name="AutoShape 36"/>
              <p:cNvSpPr>
                <a:spLocks noChangeAspect="1" noChangeArrowheads="1"/>
              </p:cNvSpPr>
              <p:nvPr/>
            </p:nvSpPr>
            <p:spPr bwMode="auto">
              <a:xfrm>
                <a:off x="2827" y="1614"/>
                <a:ext cx="61" cy="61"/>
              </a:xfrm>
              <a:prstGeom prst="diamond">
                <a:avLst/>
              </a:prstGeom>
              <a:solidFill>
                <a:schemeClr val="hlink"/>
              </a:solidFill>
              <a:ln w="9525">
                <a:noFill/>
                <a:miter lim="800000"/>
                <a:headEnd/>
                <a:tailEnd/>
              </a:ln>
            </p:spPr>
            <p:txBody>
              <a:bodyPr wrap="none" anchor="ctr"/>
              <a:lstStyle/>
              <a:p>
                <a:endParaRPr lang="en-US" sz="1800"/>
              </a:p>
            </p:txBody>
          </p:sp>
          <p:sp>
            <p:nvSpPr>
              <p:cNvPr id="40000" name="AutoShape 37"/>
              <p:cNvSpPr>
                <a:spLocks noChangeAspect="1" noChangeArrowheads="1"/>
              </p:cNvSpPr>
              <p:nvPr/>
            </p:nvSpPr>
            <p:spPr bwMode="auto">
              <a:xfrm>
                <a:off x="3456" y="1801"/>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01" name="Text Box 38"/>
              <p:cNvSpPr txBox="1">
                <a:spLocks noChangeAspect="1" noChangeArrowheads="1"/>
              </p:cNvSpPr>
              <p:nvPr/>
            </p:nvSpPr>
            <p:spPr bwMode="auto">
              <a:xfrm>
                <a:off x="61" y="1348"/>
                <a:ext cx="273" cy="116"/>
              </a:xfrm>
              <a:prstGeom prst="rect">
                <a:avLst/>
              </a:prstGeom>
              <a:noFill/>
              <a:ln w="12700">
                <a:noFill/>
                <a:miter lim="800000"/>
                <a:headEnd/>
                <a:tailEnd type="none" w="sm" len="lg"/>
              </a:ln>
            </p:spPr>
            <p:txBody>
              <a:bodyPr wrap="none">
                <a:spAutoFit/>
              </a:bodyPr>
              <a:lstStyle/>
              <a:p>
                <a:pPr eaLnBrk="0" hangingPunct="0">
                  <a:lnSpc>
                    <a:spcPct val="80000"/>
                  </a:lnSpc>
                </a:pPr>
                <a:r>
                  <a:rPr lang="en-US" sz="100" b="1" i="1"/>
                  <a:t>Marketing </a:t>
                </a:r>
              </a:p>
            </p:txBody>
          </p:sp>
          <p:sp>
            <p:nvSpPr>
              <p:cNvPr id="40002" name="Text Box 39"/>
              <p:cNvSpPr txBox="1">
                <a:spLocks noChangeAspect="1" noChangeArrowheads="1"/>
              </p:cNvSpPr>
              <p:nvPr/>
            </p:nvSpPr>
            <p:spPr bwMode="auto">
              <a:xfrm>
                <a:off x="61" y="1780"/>
                <a:ext cx="291" cy="119"/>
              </a:xfrm>
              <a:prstGeom prst="rect">
                <a:avLst/>
              </a:prstGeom>
              <a:noFill/>
              <a:ln w="12700">
                <a:noFill/>
                <a:miter lim="800000"/>
                <a:headEnd/>
                <a:tailEnd type="none" w="sm" len="lg"/>
              </a:ln>
            </p:spPr>
            <p:txBody>
              <a:bodyPr wrap="none">
                <a:spAutoFit/>
              </a:bodyPr>
              <a:lstStyle/>
              <a:p>
                <a:pPr eaLnBrk="0" hangingPunct="0"/>
                <a:r>
                  <a:rPr lang="en-US" sz="100" b="1" i="1"/>
                  <a:t>Development</a:t>
                </a:r>
              </a:p>
            </p:txBody>
          </p:sp>
          <p:sp>
            <p:nvSpPr>
              <p:cNvPr id="40003" name="Text Box 40"/>
              <p:cNvSpPr txBox="1">
                <a:spLocks noChangeAspect="1" noChangeArrowheads="1"/>
              </p:cNvSpPr>
              <p:nvPr/>
            </p:nvSpPr>
            <p:spPr bwMode="auto">
              <a:xfrm>
                <a:off x="42" y="2498"/>
                <a:ext cx="233" cy="119"/>
              </a:xfrm>
              <a:prstGeom prst="rect">
                <a:avLst/>
              </a:prstGeom>
              <a:noFill/>
              <a:ln w="12700">
                <a:noFill/>
                <a:miter lim="800000"/>
                <a:headEnd/>
                <a:tailEnd type="none" w="sm" len="lg"/>
              </a:ln>
            </p:spPr>
            <p:txBody>
              <a:bodyPr wrap="none">
                <a:spAutoFit/>
              </a:bodyPr>
              <a:lstStyle/>
              <a:p>
                <a:pPr eaLnBrk="0" hangingPunct="0"/>
                <a:r>
                  <a:rPr lang="en-US" sz="100" b="1" i="1"/>
                  <a:t>Test</a:t>
                </a:r>
              </a:p>
            </p:txBody>
          </p:sp>
          <p:sp>
            <p:nvSpPr>
              <p:cNvPr id="40004" name="Text Box 41"/>
              <p:cNvSpPr txBox="1">
                <a:spLocks noChangeAspect="1" noChangeArrowheads="1"/>
              </p:cNvSpPr>
              <p:nvPr/>
            </p:nvSpPr>
            <p:spPr bwMode="auto">
              <a:xfrm>
                <a:off x="55" y="2856"/>
                <a:ext cx="287" cy="137"/>
              </a:xfrm>
              <a:prstGeom prst="rect">
                <a:avLst/>
              </a:prstGeom>
              <a:noFill/>
              <a:ln w="12700">
                <a:noFill/>
                <a:miter lim="800000"/>
                <a:headEnd/>
                <a:tailEnd type="none" w="sm" len="lg"/>
              </a:ln>
            </p:spPr>
            <p:txBody>
              <a:bodyPr wrap="none">
                <a:spAutoFit/>
              </a:bodyPr>
              <a:lstStyle/>
              <a:p>
                <a:pPr eaLnBrk="0" hangingPunct="0"/>
                <a:r>
                  <a:rPr lang="en-US" sz="100" b="1" i="1"/>
                  <a:t>Maintenance</a:t>
                </a:r>
              </a:p>
              <a:p>
                <a:pPr eaLnBrk="0" hangingPunct="0"/>
                <a:r>
                  <a:rPr lang="en-GB" sz="100" b="1" i="1"/>
                  <a:t>&amp; Support</a:t>
                </a:r>
                <a:endParaRPr lang="en-US" sz="100" b="1" i="1"/>
              </a:p>
            </p:txBody>
          </p:sp>
          <p:sp>
            <p:nvSpPr>
              <p:cNvPr id="40005" name="Rectangle 42"/>
              <p:cNvSpPr>
                <a:spLocks noChangeAspect="1" noChangeArrowheads="1"/>
              </p:cNvSpPr>
              <p:nvPr/>
            </p:nvSpPr>
            <p:spPr bwMode="auto">
              <a:xfrm>
                <a:off x="1530" y="3416"/>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Integrated Project Plan</a:t>
                </a:r>
              </a:p>
            </p:txBody>
          </p:sp>
          <p:sp>
            <p:nvSpPr>
              <p:cNvPr id="40006" name="Rectangle 43"/>
              <p:cNvSpPr>
                <a:spLocks noChangeAspect="1" noChangeArrowheads="1"/>
              </p:cNvSpPr>
              <p:nvPr/>
            </p:nvSpPr>
            <p:spPr bwMode="auto">
              <a:xfrm>
                <a:off x="941" y="737"/>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Business Case </a:t>
                </a:r>
              </a:p>
            </p:txBody>
          </p:sp>
          <p:sp>
            <p:nvSpPr>
              <p:cNvPr id="40007" name="Rectangle 44"/>
              <p:cNvSpPr>
                <a:spLocks noChangeAspect="1" noChangeArrowheads="1"/>
              </p:cNvSpPr>
              <p:nvPr/>
            </p:nvSpPr>
            <p:spPr bwMode="auto">
              <a:xfrm>
                <a:off x="945" y="1451"/>
                <a:ext cx="409" cy="60"/>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Sales Validation</a:t>
                </a:r>
              </a:p>
            </p:txBody>
          </p:sp>
          <p:sp>
            <p:nvSpPr>
              <p:cNvPr id="40008" name="Rectangle 45"/>
              <p:cNvSpPr>
                <a:spLocks noChangeAspect="1" noChangeArrowheads="1"/>
              </p:cNvSpPr>
              <p:nvPr/>
            </p:nvSpPr>
            <p:spPr bwMode="auto">
              <a:xfrm>
                <a:off x="963" y="1232"/>
                <a:ext cx="379" cy="1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Sales</a:t>
                </a:r>
              </a:p>
              <a:p>
                <a:pPr defTabSz="692150" eaLnBrk="0" hangingPunct="0"/>
                <a:r>
                  <a:rPr lang="en-US" sz="100" b="1"/>
                  <a:t> Validation</a:t>
                </a:r>
              </a:p>
              <a:p>
                <a:pPr defTabSz="692150" eaLnBrk="0" hangingPunct="0"/>
                <a:r>
                  <a:rPr lang="en-US" sz="100" b="1"/>
                  <a:t>Package</a:t>
                </a:r>
              </a:p>
            </p:txBody>
          </p:sp>
          <p:sp>
            <p:nvSpPr>
              <p:cNvPr id="40009" name="Rectangle 46"/>
              <p:cNvSpPr>
                <a:spLocks noChangeAspect="1" noChangeArrowheads="1"/>
              </p:cNvSpPr>
              <p:nvPr/>
            </p:nvSpPr>
            <p:spPr bwMode="auto">
              <a:xfrm>
                <a:off x="1624" y="1234"/>
                <a:ext cx="504" cy="12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Go-To-Market</a:t>
                </a:r>
              </a:p>
              <a:p>
                <a:pPr defTabSz="692150" eaLnBrk="0" hangingPunct="0"/>
                <a:r>
                  <a:rPr lang="en-US" sz="100" b="1"/>
                  <a:t>Strategy</a:t>
                </a:r>
              </a:p>
            </p:txBody>
          </p:sp>
          <p:sp>
            <p:nvSpPr>
              <p:cNvPr id="40010" name="Rectangle 47"/>
              <p:cNvSpPr>
                <a:spLocks noChangeAspect="1" noChangeArrowheads="1"/>
              </p:cNvSpPr>
              <p:nvPr/>
            </p:nvSpPr>
            <p:spPr bwMode="auto">
              <a:xfrm>
                <a:off x="2239" y="1380"/>
                <a:ext cx="623"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Go-To-Market Plan</a:t>
                </a:r>
              </a:p>
            </p:txBody>
          </p:sp>
          <p:sp>
            <p:nvSpPr>
              <p:cNvPr id="40011" name="Rectangle 48"/>
              <p:cNvSpPr>
                <a:spLocks noChangeAspect="1" noChangeArrowheads="1"/>
              </p:cNvSpPr>
              <p:nvPr/>
            </p:nvSpPr>
            <p:spPr bwMode="auto">
              <a:xfrm>
                <a:off x="2211" y="912"/>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Secure Field Trial Customer</a:t>
                </a:r>
              </a:p>
            </p:txBody>
          </p:sp>
          <p:sp>
            <p:nvSpPr>
              <p:cNvPr id="40012" name="Rectangle 49"/>
              <p:cNvSpPr>
                <a:spLocks noChangeAspect="1" noChangeArrowheads="1"/>
              </p:cNvSpPr>
              <p:nvPr/>
            </p:nvSpPr>
            <p:spPr bwMode="auto">
              <a:xfrm>
                <a:off x="1701" y="1771"/>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 Product Architecture </a:t>
                </a:r>
              </a:p>
              <a:p>
                <a:pPr defTabSz="692150" eaLnBrk="0" hangingPunct="0"/>
                <a:r>
                  <a:rPr lang="en-US" sz="100" b="1"/>
                  <a:t>Document</a:t>
                </a:r>
              </a:p>
            </p:txBody>
          </p:sp>
          <p:sp>
            <p:nvSpPr>
              <p:cNvPr id="40013" name="Rectangle 50"/>
              <p:cNvSpPr>
                <a:spLocks noChangeAspect="1" noChangeArrowheads="1"/>
              </p:cNvSpPr>
              <p:nvPr/>
            </p:nvSpPr>
            <p:spPr bwMode="auto">
              <a:xfrm>
                <a:off x="2207" y="1780"/>
                <a:ext cx="1233" cy="10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Construction and Unit Test</a:t>
                </a:r>
              </a:p>
            </p:txBody>
          </p:sp>
          <p:sp>
            <p:nvSpPr>
              <p:cNvPr id="40014" name="Rectangle 51"/>
              <p:cNvSpPr>
                <a:spLocks noChangeAspect="1" noChangeArrowheads="1"/>
              </p:cNvSpPr>
              <p:nvPr/>
            </p:nvSpPr>
            <p:spPr bwMode="auto">
              <a:xfrm>
                <a:off x="1399" y="1745"/>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System</a:t>
                </a:r>
              </a:p>
              <a:p>
                <a:pPr defTabSz="692150" eaLnBrk="0" hangingPunct="0"/>
                <a:r>
                  <a:rPr lang="en-US" sz="100" b="1"/>
                  <a:t>Architecture</a:t>
                </a:r>
              </a:p>
              <a:p>
                <a:pPr defTabSz="692150" eaLnBrk="0" hangingPunct="0"/>
                <a:r>
                  <a:rPr lang="en-US" sz="100" b="1"/>
                  <a:t>Analysis</a:t>
                </a:r>
              </a:p>
            </p:txBody>
          </p:sp>
          <p:sp>
            <p:nvSpPr>
              <p:cNvPr id="40015" name="Rectangle 52"/>
              <p:cNvSpPr>
                <a:spLocks noChangeAspect="1" noChangeArrowheads="1"/>
              </p:cNvSpPr>
              <p:nvPr/>
            </p:nvSpPr>
            <p:spPr bwMode="auto">
              <a:xfrm>
                <a:off x="2396" y="725"/>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Draft </a:t>
                </a:r>
              </a:p>
              <a:p>
                <a:pPr defTabSz="692150" eaLnBrk="0" hangingPunct="0"/>
                <a:r>
                  <a:rPr lang="en-US" sz="100" b="1"/>
                  <a:t>Product Description</a:t>
                </a:r>
              </a:p>
            </p:txBody>
          </p:sp>
          <p:sp>
            <p:nvSpPr>
              <p:cNvPr id="40016" name="Rectangle 53"/>
              <p:cNvSpPr>
                <a:spLocks noChangeArrowheads="1"/>
              </p:cNvSpPr>
              <p:nvPr/>
            </p:nvSpPr>
            <p:spPr bwMode="auto">
              <a:xfrm>
                <a:off x="85" y="824"/>
                <a:ext cx="555" cy="115"/>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100" b="1" i="1"/>
                  <a:t>Product Management</a:t>
                </a:r>
              </a:p>
            </p:txBody>
          </p:sp>
          <p:sp>
            <p:nvSpPr>
              <p:cNvPr id="40017" name="Rectangle 54"/>
              <p:cNvSpPr>
                <a:spLocks noChangeArrowheads="1"/>
              </p:cNvSpPr>
              <p:nvPr/>
            </p:nvSpPr>
            <p:spPr bwMode="auto">
              <a:xfrm>
                <a:off x="2201" y="3372"/>
                <a:ext cx="479" cy="119"/>
              </a:xfrm>
              <a:prstGeom prst="rect">
                <a:avLst/>
              </a:prstGeom>
              <a:noFill/>
              <a:ln w="9525">
                <a:noFill/>
                <a:miter lim="800000"/>
                <a:headEnd/>
                <a:tailEnd type="none" w="sm" len="med"/>
              </a:ln>
            </p:spPr>
            <p:txBody>
              <a:bodyPr>
                <a:spAutoFit/>
              </a:bodyPr>
              <a:lstStyle/>
              <a:p>
                <a:pPr eaLnBrk="0" hangingPunct="0">
                  <a:spcBef>
                    <a:spcPct val="50000"/>
                  </a:spcBef>
                </a:pPr>
                <a:r>
                  <a:rPr lang="en-US" sz="100" b="1" i="1"/>
                  <a:t>Project Plan Baselined</a:t>
                </a:r>
              </a:p>
            </p:txBody>
          </p:sp>
          <p:sp>
            <p:nvSpPr>
              <p:cNvPr id="40018" name="Rectangle 55"/>
              <p:cNvSpPr>
                <a:spLocks noChangeAspect="1" noChangeArrowheads="1"/>
              </p:cNvSpPr>
              <p:nvPr/>
            </p:nvSpPr>
            <p:spPr bwMode="auto">
              <a:xfrm>
                <a:off x="2220" y="2436"/>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Test Plan and Test Design</a:t>
                </a:r>
              </a:p>
            </p:txBody>
          </p:sp>
          <p:sp>
            <p:nvSpPr>
              <p:cNvPr id="40019" name="Rectangle 56"/>
              <p:cNvSpPr>
                <a:spLocks noChangeAspect="1" noChangeArrowheads="1"/>
              </p:cNvSpPr>
              <p:nvPr/>
            </p:nvSpPr>
            <p:spPr bwMode="auto">
              <a:xfrm>
                <a:off x="2841" y="2580"/>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Field Trial Plan</a:t>
                </a:r>
              </a:p>
            </p:txBody>
          </p:sp>
          <p:sp>
            <p:nvSpPr>
              <p:cNvPr id="40020" name="Rectangle 57"/>
              <p:cNvSpPr>
                <a:spLocks noChangeAspect="1" noChangeArrowheads="1"/>
              </p:cNvSpPr>
              <p:nvPr/>
            </p:nvSpPr>
            <p:spPr bwMode="auto">
              <a:xfrm>
                <a:off x="1587" y="2433"/>
                <a:ext cx="493" cy="10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Analysis</a:t>
                </a:r>
              </a:p>
            </p:txBody>
          </p:sp>
          <p:sp>
            <p:nvSpPr>
              <p:cNvPr id="40021" name="Rectangle 58"/>
              <p:cNvSpPr>
                <a:spLocks noChangeAspect="1" noChangeArrowheads="1"/>
              </p:cNvSpPr>
              <p:nvPr/>
            </p:nvSpPr>
            <p:spPr bwMode="auto">
              <a:xfrm>
                <a:off x="4014" y="716"/>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Final </a:t>
                </a:r>
              </a:p>
              <a:p>
                <a:pPr defTabSz="692150" eaLnBrk="0" hangingPunct="0"/>
                <a:r>
                  <a:rPr lang="en-US" sz="100" b="1"/>
                  <a:t>Product Description</a:t>
                </a:r>
              </a:p>
            </p:txBody>
          </p:sp>
          <p:sp>
            <p:nvSpPr>
              <p:cNvPr id="40022" name="AutoShape 59"/>
              <p:cNvSpPr>
                <a:spLocks noChangeAspect="1" noChangeArrowheads="1"/>
              </p:cNvSpPr>
              <p:nvPr/>
            </p:nvSpPr>
            <p:spPr bwMode="auto">
              <a:xfrm>
                <a:off x="4418" y="246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23" name="Text Box 60"/>
              <p:cNvSpPr txBox="1">
                <a:spLocks noChangeAspect="1" noChangeArrowheads="1"/>
              </p:cNvSpPr>
              <p:nvPr/>
            </p:nvSpPr>
            <p:spPr bwMode="auto">
              <a:xfrm>
                <a:off x="76" y="3367"/>
                <a:ext cx="484" cy="130"/>
              </a:xfrm>
              <a:prstGeom prst="rect">
                <a:avLst/>
              </a:prstGeom>
              <a:noFill/>
              <a:ln w="12700">
                <a:noFill/>
                <a:miter lim="800000"/>
                <a:headEnd/>
                <a:tailEnd type="none" w="sm" len="lg"/>
              </a:ln>
            </p:spPr>
            <p:txBody>
              <a:bodyPr>
                <a:spAutoFit/>
              </a:bodyPr>
              <a:lstStyle/>
              <a:p>
                <a:pPr eaLnBrk="0" hangingPunct="0">
                  <a:lnSpc>
                    <a:spcPct val="80000"/>
                  </a:lnSpc>
                </a:pPr>
                <a:r>
                  <a:rPr lang="en-US" sz="100" b="1" i="1"/>
                  <a:t>Product Delivery Team Leader </a:t>
                </a:r>
              </a:p>
              <a:p>
                <a:pPr eaLnBrk="0" hangingPunct="0">
                  <a:lnSpc>
                    <a:spcPct val="80000"/>
                  </a:lnSpc>
                </a:pPr>
                <a:r>
                  <a:rPr lang="en-US" sz="100" b="1" i="1"/>
                  <a:t>and </a:t>
                </a:r>
                <a:r>
                  <a:rPr lang="en-GB" sz="100" b="1" i="1"/>
                  <a:t>Project Mgmt</a:t>
                </a:r>
                <a:endParaRPr lang="en-US" sz="100" b="1" i="1"/>
              </a:p>
            </p:txBody>
          </p:sp>
          <p:sp>
            <p:nvSpPr>
              <p:cNvPr id="40024" name="Rectangle 61"/>
              <p:cNvSpPr>
                <a:spLocks noChangeAspect="1" noChangeArrowheads="1"/>
              </p:cNvSpPr>
              <p:nvPr/>
            </p:nvSpPr>
            <p:spPr bwMode="auto">
              <a:xfrm>
                <a:off x="2209" y="1579"/>
                <a:ext cx="545" cy="13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Design Specification</a:t>
                </a:r>
              </a:p>
            </p:txBody>
          </p:sp>
          <p:sp>
            <p:nvSpPr>
              <p:cNvPr id="40025" name="Rectangle 62"/>
              <p:cNvSpPr>
                <a:spLocks noChangeAspect="1" noChangeArrowheads="1"/>
              </p:cNvSpPr>
              <p:nvPr/>
            </p:nvSpPr>
            <p:spPr bwMode="auto">
              <a:xfrm>
                <a:off x="119" y="2132"/>
                <a:ext cx="5358" cy="274"/>
              </a:xfrm>
              <a:prstGeom prst="rect">
                <a:avLst/>
              </a:prstGeom>
              <a:noFill/>
              <a:ln w="12700">
                <a:solidFill>
                  <a:schemeClr val="tx1"/>
                </a:solidFill>
                <a:miter lim="800000"/>
                <a:headEnd/>
                <a:tailEnd type="none" w="sm" len="lg"/>
              </a:ln>
            </p:spPr>
            <p:txBody>
              <a:bodyPr wrap="none" anchor="ctr"/>
              <a:lstStyle/>
              <a:p>
                <a:endParaRPr lang="en-US" sz="1800"/>
              </a:p>
            </p:txBody>
          </p:sp>
          <p:sp>
            <p:nvSpPr>
              <p:cNvPr id="40026" name="Text Box 63"/>
              <p:cNvSpPr txBox="1">
                <a:spLocks noChangeAspect="1" noChangeArrowheads="1"/>
              </p:cNvSpPr>
              <p:nvPr/>
            </p:nvSpPr>
            <p:spPr bwMode="auto">
              <a:xfrm>
                <a:off x="65" y="2186"/>
                <a:ext cx="307" cy="136"/>
              </a:xfrm>
              <a:prstGeom prst="rect">
                <a:avLst/>
              </a:prstGeom>
              <a:noFill/>
              <a:ln w="12700">
                <a:noFill/>
                <a:miter lim="800000"/>
                <a:headEnd/>
                <a:tailEnd type="none" w="sm" len="lg"/>
              </a:ln>
            </p:spPr>
            <p:txBody>
              <a:bodyPr wrap="none">
                <a:spAutoFit/>
              </a:bodyPr>
              <a:lstStyle/>
              <a:p>
                <a:pPr eaLnBrk="0" hangingPunct="0"/>
                <a:r>
                  <a:rPr lang="en-US" sz="100" b="1" i="1"/>
                  <a:t>Training and</a:t>
                </a:r>
              </a:p>
              <a:p>
                <a:pPr eaLnBrk="0" hangingPunct="0"/>
                <a:r>
                  <a:rPr lang="en-GB" sz="100" b="1" i="1"/>
                  <a:t>Documentation</a:t>
                </a:r>
                <a:endParaRPr lang="en-US" sz="100" b="1" i="1"/>
              </a:p>
            </p:txBody>
          </p:sp>
          <p:sp>
            <p:nvSpPr>
              <p:cNvPr id="40027" name="Rectangle 64"/>
              <p:cNvSpPr>
                <a:spLocks noChangeAspect="1" noChangeArrowheads="1"/>
              </p:cNvSpPr>
              <p:nvPr/>
            </p:nvSpPr>
            <p:spPr bwMode="auto">
              <a:xfrm>
                <a:off x="3745" y="630"/>
                <a:ext cx="795" cy="3289"/>
              </a:xfrm>
              <a:prstGeom prst="rect">
                <a:avLst/>
              </a:prstGeom>
              <a:noFill/>
              <a:ln w="12700">
                <a:solidFill>
                  <a:schemeClr val="accent2"/>
                </a:solidFill>
                <a:miter lim="800000"/>
                <a:headEnd/>
                <a:tailEnd/>
              </a:ln>
            </p:spPr>
            <p:txBody>
              <a:bodyPr wrap="none" anchor="ctr"/>
              <a:lstStyle/>
              <a:p>
                <a:endParaRPr lang="en-US" sz="1800"/>
              </a:p>
            </p:txBody>
          </p:sp>
          <p:sp>
            <p:nvSpPr>
              <p:cNvPr id="40028" name="Rectangle 65"/>
              <p:cNvSpPr>
                <a:spLocks noChangeAspect="1" noChangeArrowheads="1"/>
              </p:cNvSpPr>
              <p:nvPr/>
            </p:nvSpPr>
            <p:spPr bwMode="auto">
              <a:xfrm>
                <a:off x="1392" y="623"/>
                <a:ext cx="803" cy="3295"/>
              </a:xfrm>
              <a:prstGeom prst="rect">
                <a:avLst/>
              </a:prstGeom>
              <a:noFill/>
              <a:ln w="12700">
                <a:solidFill>
                  <a:schemeClr val="accent2"/>
                </a:solidFill>
                <a:miter lim="800000"/>
                <a:headEnd/>
                <a:tailEnd/>
              </a:ln>
            </p:spPr>
            <p:txBody>
              <a:bodyPr wrap="none" anchor="ctr"/>
              <a:lstStyle/>
              <a:p>
                <a:endParaRPr lang="en-US" sz="1800"/>
              </a:p>
            </p:txBody>
          </p:sp>
          <p:sp>
            <p:nvSpPr>
              <p:cNvPr id="40029" name="AutoShape 66"/>
              <p:cNvSpPr>
                <a:spLocks noChangeAspect="1" noChangeArrowheads="1"/>
              </p:cNvSpPr>
              <p:nvPr/>
            </p:nvSpPr>
            <p:spPr bwMode="auto">
              <a:xfrm>
                <a:off x="3714" y="198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30" name="Rectangle 67"/>
              <p:cNvSpPr>
                <a:spLocks noChangeAspect="1" noChangeArrowheads="1"/>
              </p:cNvSpPr>
              <p:nvPr/>
            </p:nvSpPr>
            <p:spPr bwMode="auto">
              <a:xfrm>
                <a:off x="2904" y="1376"/>
                <a:ext cx="1618" cy="12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Go-To-Market Execution</a:t>
                </a:r>
              </a:p>
            </p:txBody>
          </p:sp>
          <p:grpSp>
            <p:nvGrpSpPr>
              <p:cNvPr id="40031" name="Group 68"/>
              <p:cNvGrpSpPr>
                <a:grpSpLocks noChangeAspect="1"/>
              </p:cNvGrpSpPr>
              <p:nvPr/>
            </p:nvGrpSpPr>
            <p:grpSpPr bwMode="auto">
              <a:xfrm>
                <a:off x="1324" y="3408"/>
                <a:ext cx="135" cy="136"/>
                <a:chOff x="1415" y="3641"/>
                <a:chExt cx="138" cy="139"/>
              </a:xfrm>
            </p:grpSpPr>
            <p:sp>
              <p:nvSpPr>
                <p:cNvPr id="40090" name="Oval 69"/>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40091" name="Oval 70"/>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40092" name="Line 71"/>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0093" name="Line 72"/>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0094" name="Line 73"/>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40095" name="Oval 74"/>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40032" name="Rectangle 75"/>
              <p:cNvSpPr>
                <a:spLocks noChangeAspect="1" noChangeArrowheads="1"/>
              </p:cNvSpPr>
              <p:nvPr/>
            </p:nvSpPr>
            <p:spPr bwMode="auto">
              <a:xfrm>
                <a:off x="2721" y="1236"/>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Sales Planning and Account Targeting</a:t>
                </a:r>
              </a:p>
            </p:txBody>
          </p:sp>
          <p:sp>
            <p:nvSpPr>
              <p:cNvPr id="40033" name="AutoShape 76"/>
              <p:cNvSpPr>
                <a:spLocks noChangeAspect="1" noChangeArrowheads="1"/>
              </p:cNvSpPr>
              <p:nvPr/>
            </p:nvSpPr>
            <p:spPr bwMode="auto">
              <a:xfrm>
                <a:off x="2162" y="3445"/>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40034" name="Rectangle 77"/>
              <p:cNvSpPr>
                <a:spLocks noChangeAspect="1" noChangeArrowheads="1"/>
              </p:cNvSpPr>
              <p:nvPr/>
            </p:nvSpPr>
            <p:spPr bwMode="auto">
              <a:xfrm>
                <a:off x="3775" y="1759"/>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Software</a:t>
                </a:r>
              </a:p>
            </p:txBody>
          </p:sp>
          <p:sp>
            <p:nvSpPr>
              <p:cNvPr id="40035" name="Rectangle 78"/>
              <p:cNvSpPr>
                <a:spLocks noChangeAspect="1" noChangeArrowheads="1"/>
              </p:cNvSpPr>
              <p:nvPr/>
            </p:nvSpPr>
            <p:spPr bwMode="auto">
              <a:xfrm>
                <a:off x="3799" y="2160"/>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Documentation</a:t>
                </a:r>
              </a:p>
            </p:txBody>
          </p:sp>
          <p:sp>
            <p:nvSpPr>
              <p:cNvPr id="40036" name="Rectangle 79"/>
              <p:cNvSpPr>
                <a:spLocks noChangeAspect="1" noChangeArrowheads="1"/>
              </p:cNvSpPr>
              <p:nvPr/>
            </p:nvSpPr>
            <p:spPr bwMode="auto">
              <a:xfrm>
                <a:off x="3497" y="1740"/>
                <a:ext cx="351"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Code</a:t>
                </a:r>
              </a:p>
              <a:p>
                <a:pPr defTabSz="674688" eaLnBrk="0" hangingPunct="0"/>
                <a:r>
                  <a:rPr lang="en-US" sz="100" b="1" i="1"/>
                  <a:t>Complete</a:t>
                </a:r>
              </a:p>
            </p:txBody>
          </p:sp>
          <p:sp>
            <p:nvSpPr>
              <p:cNvPr id="40037" name="Rectangle 80"/>
              <p:cNvSpPr>
                <a:spLocks noChangeAspect="1" noChangeArrowheads="1"/>
              </p:cNvSpPr>
              <p:nvPr/>
            </p:nvSpPr>
            <p:spPr bwMode="auto">
              <a:xfrm>
                <a:off x="1405" y="3054"/>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Add M&amp;S Requirements to PRD</a:t>
                </a:r>
              </a:p>
            </p:txBody>
          </p:sp>
          <p:sp>
            <p:nvSpPr>
              <p:cNvPr id="40038" name="Rectangle 81"/>
              <p:cNvSpPr>
                <a:spLocks noChangeArrowheads="1"/>
              </p:cNvSpPr>
              <p:nvPr/>
            </p:nvSpPr>
            <p:spPr bwMode="auto">
              <a:xfrm>
                <a:off x="4294" y="2561"/>
                <a:ext cx="204" cy="137"/>
              </a:xfrm>
              <a:prstGeom prst="rect">
                <a:avLst/>
              </a:prstGeom>
              <a:noFill/>
              <a:ln w="9525">
                <a:noFill/>
                <a:miter lim="800000"/>
                <a:headEnd/>
                <a:tailEnd type="none" w="sm" len="med"/>
              </a:ln>
            </p:spPr>
            <p:txBody>
              <a:bodyPr>
                <a:spAutoFit/>
              </a:bodyPr>
              <a:lstStyle/>
              <a:p>
                <a:pPr eaLnBrk="0" hangingPunct="0"/>
                <a:r>
                  <a:rPr lang="en-US" sz="100" b="1" i="1"/>
                  <a:t>EA</a:t>
                </a:r>
              </a:p>
            </p:txBody>
          </p:sp>
          <p:sp>
            <p:nvSpPr>
              <p:cNvPr id="40039" name="Rectangle 82"/>
              <p:cNvSpPr>
                <a:spLocks noChangeAspect="1" noChangeArrowheads="1"/>
              </p:cNvSpPr>
              <p:nvPr/>
            </p:nvSpPr>
            <p:spPr bwMode="auto">
              <a:xfrm>
                <a:off x="4551" y="258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Field Trial</a:t>
                </a:r>
              </a:p>
            </p:txBody>
          </p:sp>
          <p:sp>
            <p:nvSpPr>
              <p:cNvPr id="40040" name="Rectangle 83"/>
              <p:cNvSpPr>
                <a:spLocks noChangeAspect="1" noChangeArrowheads="1"/>
              </p:cNvSpPr>
              <p:nvPr/>
            </p:nvSpPr>
            <p:spPr bwMode="auto">
              <a:xfrm>
                <a:off x="1988" y="762"/>
                <a:ext cx="419"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Requirements </a:t>
                </a:r>
              </a:p>
              <a:p>
                <a:pPr defTabSz="674688" eaLnBrk="0" hangingPunct="0"/>
                <a:r>
                  <a:rPr lang="en-US" sz="100" b="1" i="1"/>
                  <a:t>Baselined</a:t>
                </a:r>
              </a:p>
            </p:txBody>
          </p:sp>
          <p:sp>
            <p:nvSpPr>
              <p:cNvPr id="40041" name="Rectangle 84"/>
              <p:cNvSpPr>
                <a:spLocks noChangeAspect="1" noChangeArrowheads="1"/>
              </p:cNvSpPr>
              <p:nvPr/>
            </p:nvSpPr>
            <p:spPr bwMode="auto">
              <a:xfrm>
                <a:off x="2210" y="2160"/>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Product Documentation Development</a:t>
                </a:r>
              </a:p>
            </p:txBody>
          </p:sp>
          <p:sp>
            <p:nvSpPr>
              <p:cNvPr id="40042" name="Rectangle 85"/>
              <p:cNvSpPr>
                <a:spLocks noChangeAspect="1" noChangeArrowheads="1"/>
              </p:cNvSpPr>
              <p:nvPr/>
            </p:nvSpPr>
            <p:spPr bwMode="auto">
              <a:xfrm>
                <a:off x="1558" y="228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Training Plan</a:t>
                </a:r>
              </a:p>
            </p:txBody>
          </p:sp>
          <p:sp>
            <p:nvSpPr>
              <p:cNvPr id="40043" name="Rectangle 86"/>
              <p:cNvSpPr>
                <a:spLocks noChangeAspect="1" noChangeArrowheads="1"/>
              </p:cNvSpPr>
              <p:nvPr/>
            </p:nvSpPr>
            <p:spPr bwMode="auto">
              <a:xfrm>
                <a:off x="3758" y="2280"/>
                <a:ext cx="124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Execution</a:t>
                </a:r>
              </a:p>
            </p:txBody>
          </p:sp>
          <p:sp>
            <p:nvSpPr>
              <p:cNvPr id="40044" name="Rectangle 87"/>
              <p:cNvSpPr>
                <a:spLocks noChangeAspect="1" noChangeArrowheads="1"/>
              </p:cNvSpPr>
              <p:nvPr/>
            </p:nvSpPr>
            <p:spPr bwMode="auto">
              <a:xfrm>
                <a:off x="2504" y="2280"/>
                <a:ext cx="1226"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Development</a:t>
                </a:r>
              </a:p>
            </p:txBody>
          </p:sp>
          <p:sp>
            <p:nvSpPr>
              <p:cNvPr id="40045" name="Rectangle 88"/>
              <p:cNvSpPr>
                <a:spLocks noChangeArrowheads="1"/>
              </p:cNvSpPr>
              <p:nvPr/>
            </p:nvSpPr>
            <p:spPr bwMode="auto">
              <a:xfrm>
                <a:off x="3402" y="2436"/>
                <a:ext cx="1011"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Execution</a:t>
                </a:r>
              </a:p>
            </p:txBody>
          </p:sp>
          <p:sp>
            <p:nvSpPr>
              <p:cNvPr id="40046" name="Text Box 89"/>
              <p:cNvSpPr txBox="1">
                <a:spLocks noChangeAspect="1" noChangeArrowheads="1"/>
              </p:cNvSpPr>
              <p:nvPr/>
            </p:nvSpPr>
            <p:spPr bwMode="auto">
              <a:xfrm>
                <a:off x="81" y="3674"/>
                <a:ext cx="453" cy="116"/>
              </a:xfrm>
              <a:prstGeom prst="rect">
                <a:avLst/>
              </a:prstGeom>
              <a:noFill/>
              <a:ln w="12700">
                <a:noFill/>
                <a:miter lim="800000"/>
                <a:headEnd/>
                <a:tailEnd type="none" w="sm" len="lg"/>
              </a:ln>
            </p:spPr>
            <p:txBody>
              <a:bodyPr>
                <a:spAutoFit/>
              </a:bodyPr>
              <a:lstStyle/>
              <a:p>
                <a:pPr eaLnBrk="0" hangingPunct="0">
                  <a:lnSpc>
                    <a:spcPct val="80000"/>
                  </a:lnSpc>
                </a:pPr>
                <a:r>
                  <a:rPr lang="en-US" sz="100" b="1" u="sng"/>
                  <a:t>Phase Review</a:t>
                </a:r>
              </a:p>
            </p:txBody>
          </p:sp>
          <p:sp>
            <p:nvSpPr>
              <p:cNvPr id="40047" name="Rectangle 90"/>
              <p:cNvSpPr>
                <a:spLocks noChangeAspect="1" noChangeArrowheads="1"/>
              </p:cNvSpPr>
              <p:nvPr/>
            </p:nvSpPr>
            <p:spPr bwMode="auto">
              <a:xfrm>
                <a:off x="1669" y="1584"/>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100" b="1"/>
                  <a:t>Functional Specification</a:t>
                </a:r>
              </a:p>
            </p:txBody>
          </p:sp>
          <p:sp>
            <p:nvSpPr>
              <p:cNvPr id="40048" name="Rectangle 91"/>
              <p:cNvSpPr>
                <a:spLocks noChangeAspect="1" noChangeArrowheads="1"/>
              </p:cNvSpPr>
              <p:nvPr/>
            </p:nvSpPr>
            <p:spPr bwMode="auto">
              <a:xfrm>
                <a:off x="2950" y="3200"/>
                <a:ext cx="768"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Install and Deployment Plan</a:t>
                </a:r>
              </a:p>
            </p:txBody>
          </p:sp>
          <p:sp>
            <p:nvSpPr>
              <p:cNvPr id="40049" name="Rectangle 92"/>
              <p:cNvSpPr>
                <a:spLocks noChangeAspect="1" noChangeArrowheads="1"/>
              </p:cNvSpPr>
              <p:nvPr/>
            </p:nvSpPr>
            <p:spPr bwMode="auto">
              <a:xfrm>
                <a:off x="4197" y="2875"/>
                <a:ext cx="730" cy="119"/>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TPS Release Evaluation and Feedback</a:t>
                </a:r>
              </a:p>
            </p:txBody>
          </p:sp>
          <p:sp>
            <p:nvSpPr>
              <p:cNvPr id="40050" name="AutoShape 93"/>
              <p:cNvSpPr>
                <a:spLocks noChangeArrowheads="1"/>
              </p:cNvSpPr>
              <p:nvPr/>
            </p:nvSpPr>
            <p:spPr bwMode="auto">
              <a:xfrm>
                <a:off x="1359"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0051" name="AutoShape 94"/>
              <p:cNvSpPr>
                <a:spLocks noChangeArrowheads="1"/>
              </p:cNvSpPr>
              <p:nvPr/>
            </p:nvSpPr>
            <p:spPr bwMode="auto">
              <a:xfrm>
                <a:off x="216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0052" name="AutoShape 95"/>
              <p:cNvSpPr>
                <a:spLocks noChangeArrowheads="1"/>
              </p:cNvSpPr>
              <p:nvPr/>
            </p:nvSpPr>
            <p:spPr bwMode="auto">
              <a:xfrm>
                <a:off x="2857" y="3602"/>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40053" name="AutoShape 96"/>
              <p:cNvSpPr>
                <a:spLocks noChangeAspect="1" noChangeArrowheads="1"/>
              </p:cNvSpPr>
              <p:nvPr/>
            </p:nvSpPr>
            <p:spPr bwMode="auto">
              <a:xfrm>
                <a:off x="4290"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54" name="AutoShape 97"/>
              <p:cNvSpPr>
                <a:spLocks noChangeAspect="1" noChangeArrowheads="1"/>
              </p:cNvSpPr>
              <p:nvPr/>
            </p:nvSpPr>
            <p:spPr bwMode="auto">
              <a:xfrm>
                <a:off x="4512" y="2511"/>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55" name="AutoShape 98"/>
              <p:cNvSpPr>
                <a:spLocks noChangeArrowheads="1"/>
              </p:cNvSpPr>
              <p:nvPr/>
            </p:nvSpPr>
            <p:spPr bwMode="auto">
              <a:xfrm>
                <a:off x="371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0056" name="AutoShape 99"/>
              <p:cNvSpPr>
                <a:spLocks noChangeArrowheads="1"/>
              </p:cNvSpPr>
              <p:nvPr/>
            </p:nvSpPr>
            <p:spPr bwMode="auto">
              <a:xfrm>
                <a:off x="4506"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0057" name="Rectangle 100"/>
              <p:cNvSpPr>
                <a:spLocks noChangeAspect="1" noChangeArrowheads="1"/>
              </p:cNvSpPr>
              <p:nvPr/>
            </p:nvSpPr>
            <p:spPr bwMode="auto">
              <a:xfrm>
                <a:off x="1701" y="1952"/>
                <a:ext cx="490" cy="11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Interface Control</a:t>
                </a:r>
              </a:p>
              <a:p>
                <a:pPr defTabSz="692150" eaLnBrk="0" hangingPunct="0"/>
                <a:r>
                  <a:rPr lang="en-US" sz="100" b="1"/>
                  <a:t>Document</a:t>
                </a:r>
              </a:p>
            </p:txBody>
          </p:sp>
          <p:sp>
            <p:nvSpPr>
              <p:cNvPr id="40058" name="Line 101"/>
              <p:cNvSpPr>
                <a:spLocks noChangeShapeType="1"/>
              </p:cNvSpPr>
              <p:nvPr/>
            </p:nvSpPr>
            <p:spPr bwMode="auto">
              <a:xfrm>
                <a:off x="5084" y="447"/>
                <a:ext cx="29" cy="0"/>
              </a:xfrm>
              <a:prstGeom prst="line">
                <a:avLst/>
              </a:prstGeom>
              <a:noFill/>
              <a:ln w="6350">
                <a:solidFill>
                  <a:schemeClr val="tx1"/>
                </a:solidFill>
                <a:round/>
                <a:headEnd type="none" w="sm" len="sm"/>
                <a:tailEnd type="none" w="sm" len="sm"/>
              </a:ln>
            </p:spPr>
            <p:txBody>
              <a:bodyPr/>
              <a:lstStyle/>
              <a:p>
                <a:endParaRPr lang="en-GB"/>
              </a:p>
            </p:txBody>
          </p:sp>
          <p:sp>
            <p:nvSpPr>
              <p:cNvPr id="40059" name="Line 102"/>
              <p:cNvSpPr>
                <a:spLocks noChangeShapeType="1"/>
              </p:cNvSpPr>
              <p:nvPr/>
            </p:nvSpPr>
            <p:spPr bwMode="auto">
              <a:xfrm>
                <a:off x="5084" y="447"/>
                <a:ext cx="30" cy="0"/>
              </a:xfrm>
              <a:prstGeom prst="line">
                <a:avLst/>
              </a:prstGeom>
              <a:noFill/>
              <a:ln w="6350">
                <a:solidFill>
                  <a:schemeClr val="tx1"/>
                </a:solidFill>
                <a:round/>
                <a:headEnd type="none" w="sm" len="sm"/>
                <a:tailEnd type="none" w="sm" len="sm"/>
              </a:ln>
            </p:spPr>
            <p:txBody>
              <a:bodyPr/>
              <a:lstStyle/>
              <a:p>
                <a:endParaRPr lang="en-GB"/>
              </a:p>
            </p:txBody>
          </p:sp>
          <p:sp>
            <p:nvSpPr>
              <p:cNvPr id="40060" name="Rectangle 103"/>
              <p:cNvSpPr>
                <a:spLocks noChangeAspect="1" noChangeArrowheads="1"/>
              </p:cNvSpPr>
              <p:nvPr/>
            </p:nvSpPr>
            <p:spPr bwMode="auto">
              <a:xfrm>
                <a:off x="4428" y="2398"/>
                <a:ext cx="172"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TC</a:t>
                </a:r>
              </a:p>
            </p:txBody>
          </p:sp>
          <p:sp>
            <p:nvSpPr>
              <p:cNvPr id="40061" name="Rectangle 104"/>
              <p:cNvSpPr>
                <a:spLocks noChangeAspect="1" noChangeArrowheads="1"/>
              </p:cNvSpPr>
              <p:nvPr/>
            </p:nvSpPr>
            <p:spPr bwMode="auto">
              <a:xfrm>
                <a:off x="5108" y="3312"/>
                <a:ext cx="363" cy="123"/>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Dissolved</a:t>
                </a:r>
              </a:p>
            </p:txBody>
          </p:sp>
          <p:sp>
            <p:nvSpPr>
              <p:cNvPr id="40062" name="Rectangle 105"/>
              <p:cNvSpPr>
                <a:spLocks noChangeAspect="1" noChangeArrowheads="1"/>
              </p:cNvSpPr>
              <p:nvPr/>
            </p:nvSpPr>
            <p:spPr bwMode="auto">
              <a:xfrm>
                <a:off x="5043" y="2554"/>
                <a:ext cx="177" cy="166"/>
              </a:xfrm>
              <a:prstGeom prst="rect">
                <a:avLst/>
              </a:prstGeom>
              <a:noFill/>
              <a:ln w="12700" algn="ctr">
                <a:noFill/>
                <a:miter lim="800000"/>
                <a:headEnd/>
                <a:tailEnd/>
              </a:ln>
            </p:spPr>
            <p:txBody>
              <a:bodyPr wrap="none" anchor="ctr"/>
              <a:lstStyle/>
              <a:p>
                <a:pPr defTabSz="674688" eaLnBrk="0" hangingPunct="0"/>
                <a:r>
                  <a:rPr lang="en-US" sz="100" b="1" i="1"/>
                  <a:t>GA</a:t>
                </a:r>
              </a:p>
            </p:txBody>
          </p:sp>
          <p:sp>
            <p:nvSpPr>
              <p:cNvPr id="40063" name="Rectangle 106"/>
              <p:cNvSpPr>
                <a:spLocks noChangeArrowheads="1"/>
              </p:cNvSpPr>
              <p:nvPr/>
            </p:nvSpPr>
            <p:spPr bwMode="auto">
              <a:xfrm>
                <a:off x="4523" y="2461"/>
                <a:ext cx="204" cy="137"/>
              </a:xfrm>
              <a:prstGeom prst="rect">
                <a:avLst/>
              </a:prstGeom>
              <a:noFill/>
              <a:ln w="9525">
                <a:noFill/>
                <a:miter lim="800000"/>
                <a:headEnd/>
                <a:tailEnd type="none" w="sm" len="med"/>
              </a:ln>
            </p:spPr>
            <p:txBody>
              <a:bodyPr>
                <a:spAutoFit/>
              </a:bodyPr>
              <a:lstStyle/>
              <a:p>
                <a:pPr eaLnBrk="0" hangingPunct="0"/>
                <a:r>
                  <a:rPr lang="en-US" sz="100" b="1" i="1"/>
                  <a:t>CR</a:t>
                </a:r>
              </a:p>
            </p:txBody>
          </p:sp>
          <p:sp>
            <p:nvSpPr>
              <p:cNvPr id="40064" name="AutoShape 107"/>
              <p:cNvSpPr>
                <a:spLocks noChangeAspect="1" noChangeArrowheads="1"/>
              </p:cNvSpPr>
              <p:nvPr/>
            </p:nvSpPr>
            <p:spPr bwMode="auto">
              <a:xfrm>
                <a:off x="5031"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0065" name="AutoShape 108"/>
              <p:cNvSpPr>
                <a:spLocks noChangeArrowheads="1"/>
              </p:cNvSpPr>
              <p:nvPr/>
            </p:nvSpPr>
            <p:spPr bwMode="auto">
              <a:xfrm>
                <a:off x="4978"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40066" name="Group 109"/>
              <p:cNvGrpSpPr>
                <a:grpSpLocks noChangeAspect="1"/>
              </p:cNvGrpSpPr>
              <p:nvPr/>
            </p:nvGrpSpPr>
            <p:grpSpPr bwMode="auto">
              <a:xfrm>
                <a:off x="4997" y="3441"/>
                <a:ext cx="135" cy="136"/>
                <a:chOff x="1415" y="3641"/>
                <a:chExt cx="138" cy="139"/>
              </a:xfrm>
            </p:grpSpPr>
            <p:sp>
              <p:nvSpPr>
                <p:cNvPr id="40084" name="Oval 110"/>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40085" name="Oval 111"/>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40086" name="Line 112"/>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0087" name="Line 113"/>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0088" name="Line 114"/>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40089" name="Oval 115"/>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40067" name="Rectangle 116"/>
              <p:cNvSpPr>
                <a:spLocks noChangeAspect="1" noChangeArrowheads="1"/>
              </p:cNvSpPr>
              <p:nvPr/>
            </p:nvSpPr>
            <p:spPr bwMode="auto">
              <a:xfrm>
                <a:off x="1272" y="1578"/>
                <a:ext cx="324" cy="133"/>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Technology</a:t>
                </a:r>
              </a:p>
              <a:p>
                <a:pPr defTabSz="692150" eaLnBrk="0" hangingPunct="0"/>
                <a:r>
                  <a:rPr lang="en-US" sz="100" b="1"/>
                  <a:t>Evaluation</a:t>
                </a:r>
              </a:p>
            </p:txBody>
          </p:sp>
          <p:sp>
            <p:nvSpPr>
              <p:cNvPr id="40068" name="Rectangle 117"/>
              <p:cNvSpPr>
                <a:spLocks noChangeAspect="1" noChangeArrowheads="1"/>
              </p:cNvSpPr>
              <p:nvPr/>
            </p:nvSpPr>
            <p:spPr bwMode="auto">
              <a:xfrm>
                <a:off x="1558" y="216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Documentation Plan</a:t>
                </a:r>
              </a:p>
            </p:txBody>
          </p:sp>
          <p:sp>
            <p:nvSpPr>
              <p:cNvPr id="40069" name="Line 118"/>
              <p:cNvSpPr>
                <a:spLocks noChangeShapeType="1"/>
              </p:cNvSpPr>
              <p:nvPr/>
            </p:nvSpPr>
            <p:spPr bwMode="auto">
              <a:xfrm>
                <a:off x="513" y="632"/>
                <a:ext cx="3" cy="3281"/>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40070" name="Rectangle 119"/>
              <p:cNvSpPr>
                <a:spLocks noChangeAspect="1" noChangeArrowheads="1"/>
              </p:cNvSpPr>
              <p:nvPr/>
            </p:nvSpPr>
            <p:spPr bwMode="auto">
              <a:xfrm>
                <a:off x="1443" y="2722"/>
                <a:ext cx="1457"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Design Documentation Review</a:t>
                </a:r>
              </a:p>
            </p:txBody>
          </p:sp>
          <p:sp>
            <p:nvSpPr>
              <p:cNvPr id="40071" name="Rectangle 120"/>
              <p:cNvSpPr>
                <a:spLocks noChangeArrowheads="1"/>
              </p:cNvSpPr>
              <p:nvPr/>
            </p:nvSpPr>
            <p:spPr bwMode="auto">
              <a:xfrm>
                <a:off x="1430" y="2833"/>
                <a:ext cx="704"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CE Acceptance Criteria</a:t>
                </a:r>
              </a:p>
            </p:txBody>
          </p:sp>
          <p:sp>
            <p:nvSpPr>
              <p:cNvPr id="40072" name="Text Box 121"/>
              <p:cNvSpPr txBox="1">
                <a:spLocks noChangeAspect="1" noChangeArrowheads="1"/>
              </p:cNvSpPr>
              <p:nvPr/>
            </p:nvSpPr>
            <p:spPr bwMode="auto">
              <a:xfrm>
                <a:off x="46" y="3179"/>
                <a:ext cx="257" cy="137"/>
              </a:xfrm>
              <a:prstGeom prst="rect">
                <a:avLst/>
              </a:prstGeom>
              <a:noFill/>
              <a:ln w="12700">
                <a:noFill/>
                <a:miter lim="800000"/>
                <a:headEnd/>
                <a:tailEnd type="none" w="sm" len="lg"/>
              </a:ln>
            </p:spPr>
            <p:txBody>
              <a:bodyPr wrap="none">
                <a:spAutoFit/>
              </a:bodyPr>
              <a:lstStyle/>
              <a:p>
                <a:pPr eaLnBrk="0" hangingPunct="0"/>
                <a:r>
                  <a:rPr lang="en-US" sz="100" b="1" i="1"/>
                  <a:t>Global</a:t>
                </a:r>
              </a:p>
              <a:p>
                <a:pPr eaLnBrk="0" hangingPunct="0"/>
                <a:r>
                  <a:rPr lang="en-GB" sz="100" b="1" i="1"/>
                  <a:t>Services</a:t>
                </a:r>
                <a:endParaRPr lang="en-US" sz="100" b="1" i="1"/>
              </a:p>
            </p:txBody>
          </p:sp>
          <p:sp>
            <p:nvSpPr>
              <p:cNvPr id="40073" name="Rectangle 122"/>
              <p:cNvSpPr>
                <a:spLocks noChangeArrowheads="1"/>
              </p:cNvSpPr>
              <p:nvPr/>
            </p:nvSpPr>
            <p:spPr bwMode="auto">
              <a:xfrm>
                <a:off x="3078" y="2894"/>
                <a:ext cx="848" cy="8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TPS User Documentation Review</a:t>
                </a:r>
              </a:p>
            </p:txBody>
          </p:sp>
          <p:sp>
            <p:nvSpPr>
              <p:cNvPr id="40074" name="Rectangle 123"/>
              <p:cNvSpPr>
                <a:spLocks noChangeArrowheads="1"/>
              </p:cNvSpPr>
              <p:nvPr/>
            </p:nvSpPr>
            <p:spPr bwMode="auto">
              <a:xfrm>
                <a:off x="4515" y="3200"/>
                <a:ext cx="811" cy="9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Install &amp; Deploy</a:t>
                </a:r>
              </a:p>
            </p:txBody>
          </p:sp>
          <p:sp>
            <p:nvSpPr>
              <p:cNvPr id="40075" name="Rectangle 124"/>
              <p:cNvSpPr>
                <a:spLocks noChangeAspect="1" noChangeArrowheads="1"/>
              </p:cNvSpPr>
              <p:nvPr/>
            </p:nvSpPr>
            <p:spPr bwMode="auto">
              <a:xfrm>
                <a:off x="5181" y="2868"/>
                <a:ext cx="275" cy="13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Transition</a:t>
                </a:r>
              </a:p>
              <a:p>
                <a:pPr defTabSz="692150" eaLnBrk="0" hangingPunct="0"/>
                <a:r>
                  <a:rPr lang="en-US" sz="100" b="1"/>
                  <a:t>to CE</a:t>
                </a:r>
              </a:p>
            </p:txBody>
          </p:sp>
          <p:sp>
            <p:nvSpPr>
              <p:cNvPr id="40076" name="Rectangle 125"/>
              <p:cNvSpPr>
                <a:spLocks noChangeAspect="1" noChangeArrowheads="1"/>
              </p:cNvSpPr>
              <p:nvPr/>
            </p:nvSpPr>
            <p:spPr bwMode="auto">
              <a:xfrm>
                <a:off x="1406" y="873"/>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PRD (Product </a:t>
                </a:r>
              </a:p>
              <a:p>
                <a:pPr defTabSz="692150" eaLnBrk="0" hangingPunct="0"/>
                <a:r>
                  <a:rPr lang="en-US" sz="100" b="1"/>
                  <a:t>Requirements</a:t>
                </a:r>
              </a:p>
              <a:p>
                <a:pPr defTabSz="692150" eaLnBrk="0" hangingPunct="0"/>
                <a:r>
                  <a:rPr lang="en-US" sz="100" b="1"/>
                  <a:t>Document)</a:t>
                </a:r>
              </a:p>
            </p:txBody>
          </p:sp>
          <p:sp>
            <p:nvSpPr>
              <p:cNvPr id="40077" name="Rectangle 126"/>
              <p:cNvSpPr>
                <a:spLocks noChangeAspect="1" noChangeArrowheads="1"/>
              </p:cNvSpPr>
              <p:nvPr/>
            </p:nvSpPr>
            <p:spPr bwMode="auto">
              <a:xfrm>
                <a:off x="1406" y="1062"/>
                <a:ext cx="433" cy="89"/>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Strategy</a:t>
                </a:r>
              </a:p>
            </p:txBody>
          </p:sp>
          <p:sp>
            <p:nvSpPr>
              <p:cNvPr id="40078" name="Rectangle 127"/>
              <p:cNvSpPr>
                <a:spLocks noChangeAspect="1" noChangeArrowheads="1"/>
              </p:cNvSpPr>
              <p:nvPr/>
            </p:nvSpPr>
            <p:spPr bwMode="auto">
              <a:xfrm>
                <a:off x="1862" y="1061"/>
                <a:ext cx="853" cy="8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Development</a:t>
                </a:r>
              </a:p>
            </p:txBody>
          </p:sp>
          <p:sp>
            <p:nvSpPr>
              <p:cNvPr id="40079" name="Rectangle 128"/>
              <p:cNvSpPr>
                <a:spLocks noChangeArrowheads="1"/>
              </p:cNvSpPr>
              <p:nvPr/>
            </p:nvSpPr>
            <p:spPr bwMode="auto">
              <a:xfrm>
                <a:off x="112" y="427"/>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Role</a:t>
                </a:r>
              </a:p>
            </p:txBody>
          </p:sp>
          <p:sp>
            <p:nvSpPr>
              <p:cNvPr id="40080" name="Rectangle 129"/>
              <p:cNvSpPr>
                <a:spLocks noChangeAspect="1" noChangeArrowheads="1"/>
              </p:cNvSpPr>
              <p:nvPr/>
            </p:nvSpPr>
            <p:spPr bwMode="auto">
              <a:xfrm>
                <a:off x="550" y="672"/>
                <a:ext cx="330" cy="21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Project</a:t>
                </a:r>
              </a:p>
              <a:p>
                <a:pPr defTabSz="692150" eaLnBrk="0" hangingPunct="0"/>
                <a:r>
                  <a:rPr lang="en-GB" sz="100" b="1"/>
                  <a:t>Mandate</a:t>
                </a:r>
                <a:endParaRPr lang="en-US" sz="100" b="1"/>
              </a:p>
            </p:txBody>
          </p:sp>
          <p:sp>
            <p:nvSpPr>
              <p:cNvPr id="40081" name="Rectangle 130"/>
              <p:cNvSpPr>
                <a:spLocks noChangeAspect="1" noChangeArrowheads="1"/>
              </p:cNvSpPr>
              <p:nvPr/>
            </p:nvSpPr>
            <p:spPr bwMode="auto">
              <a:xfrm>
                <a:off x="113" y="630"/>
                <a:ext cx="5366" cy="3291"/>
              </a:xfrm>
              <a:prstGeom prst="rect">
                <a:avLst/>
              </a:prstGeom>
              <a:noFill/>
              <a:ln w="28575">
                <a:solidFill>
                  <a:schemeClr val="tx1"/>
                </a:solidFill>
                <a:miter lim="800000"/>
                <a:headEnd/>
                <a:tailEnd/>
              </a:ln>
            </p:spPr>
            <p:txBody>
              <a:bodyPr wrap="none" anchor="ctr"/>
              <a:lstStyle/>
              <a:p>
                <a:endParaRPr lang="en-US" sz="1800"/>
              </a:p>
            </p:txBody>
          </p:sp>
          <p:sp>
            <p:nvSpPr>
              <p:cNvPr id="40082" name="Rectangle 131"/>
              <p:cNvSpPr>
                <a:spLocks noChangeAspect="1" noChangeArrowheads="1"/>
              </p:cNvSpPr>
              <p:nvPr/>
            </p:nvSpPr>
            <p:spPr bwMode="auto">
              <a:xfrm>
                <a:off x="1399" y="2945"/>
                <a:ext cx="785" cy="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TPS Operational Impact Statement</a:t>
                </a:r>
              </a:p>
            </p:txBody>
          </p:sp>
          <p:sp>
            <p:nvSpPr>
              <p:cNvPr id="40083" name="AutoShape 132"/>
              <p:cNvSpPr>
                <a:spLocks noChangeAspect="1" noChangeArrowheads="1"/>
              </p:cNvSpPr>
              <p:nvPr/>
            </p:nvSpPr>
            <p:spPr bwMode="auto">
              <a:xfrm>
                <a:off x="2163" y="721"/>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sp>
          <p:nvSpPr>
            <p:cNvPr id="39967" name="Text Box 133"/>
            <p:cNvSpPr txBox="1">
              <a:spLocks noChangeArrowheads="1"/>
            </p:cNvSpPr>
            <p:nvPr/>
          </p:nvSpPr>
          <p:spPr bwMode="auto">
            <a:xfrm>
              <a:off x="3429" y="867"/>
              <a:ext cx="920" cy="194"/>
            </a:xfrm>
            <a:prstGeom prst="rect">
              <a:avLst/>
            </a:prstGeom>
            <a:noFill/>
            <a:ln w="12700" algn="ctr">
              <a:noFill/>
              <a:miter lim="800000"/>
              <a:headEnd type="none" w="sm" len="sm"/>
              <a:tailEnd type="none" w="sm" len="sm"/>
            </a:ln>
          </p:spPr>
          <p:txBody>
            <a:bodyPr wrap="none" lIns="45720" rIns="45720">
              <a:spAutoFit/>
            </a:bodyPr>
            <a:lstStyle/>
            <a:p>
              <a:r>
                <a:rPr lang="en-GB" sz="1400" b="1"/>
                <a:t>Workflow Model</a:t>
              </a:r>
              <a:endParaRPr lang="en-US" sz="1400" b="1"/>
            </a:p>
          </p:txBody>
        </p:sp>
      </p:grpSp>
      <p:grpSp>
        <p:nvGrpSpPr>
          <p:cNvPr id="6" name="Group 220"/>
          <p:cNvGrpSpPr>
            <a:grpSpLocks/>
          </p:cNvGrpSpPr>
          <p:nvPr/>
        </p:nvGrpSpPr>
        <p:grpSpPr bwMode="auto">
          <a:xfrm>
            <a:off x="4533900" y="1223963"/>
            <a:ext cx="2659063" cy="1743075"/>
            <a:chOff x="2856" y="771"/>
            <a:chExt cx="1675" cy="1098"/>
          </a:xfrm>
        </p:grpSpPr>
        <p:grpSp>
          <p:nvGrpSpPr>
            <p:cNvPr id="39946" name="Group 219"/>
            <p:cNvGrpSpPr>
              <a:grpSpLocks/>
            </p:cNvGrpSpPr>
            <p:nvPr/>
          </p:nvGrpSpPr>
          <p:grpSpPr bwMode="auto">
            <a:xfrm>
              <a:off x="3681" y="771"/>
              <a:ext cx="850" cy="1098"/>
              <a:chOff x="3681" y="771"/>
              <a:chExt cx="850" cy="1098"/>
            </a:xfrm>
          </p:grpSpPr>
          <p:sp>
            <p:nvSpPr>
              <p:cNvPr id="39948" name="Text Box 194"/>
              <p:cNvSpPr txBox="1">
                <a:spLocks noChangeArrowheads="1"/>
              </p:cNvSpPr>
              <p:nvPr/>
            </p:nvSpPr>
            <p:spPr bwMode="auto">
              <a:xfrm>
                <a:off x="3690" y="1581"/>
                <a:ext cx="830" cy="288"/>
              </a:xfrm>
              <a:prstGeom prst="rect">
                <a:avLst/>
              </a:prstGeom>
              <a:noFill/>
              <a:ln w="6350" algn="ctr">
                <a:noFill/>
                <a:miter lim="800000"/>
                <a:headEnd type="none" w="sm" len="sm"/>
                <a:tailEnd type="none" w="sm" len="sm"/>
              </a:ln>
            </p:spPr>
            <p:txBody>
              <a:bodyPr>
                <a:spAutoFit/>
              </a:bodyPr>
              <a:lstStyle/>
              <a:p>
                <a:pPr eaLnBrk="0" hangingPunct="0"/>
                <a:r>
                  <a:rPr lang="en-US" sz="1200" b="1"/>
                  <a:t>Product Delivery Team</a:t>
                </a:r>
              </a:p>
            </p:txBody>
          </p:sp>
          <p:grpSp>
            <p:nvGrpSpPr>
              <p:cNvPr id="39949" name="Group 218"/>
              <p:cNvGrpSpPr>
                <a:grpSpLocks/>
              </p:cNvGrpSpPr>
              <p:nvPr/>
            </p:nvGrpSpPr>
            <p:grpSpPr bwMode="auto">
              <a:xfrm>
                <a:off x="3681" y="771"/>
                <a:ext cx="850" cy="801"/>
                <a:chOff x="3681" y="771"/>
                <a:chExt cx="850" cy="801"/>
              </a:xfrm>
            </p:grpSpPr>
            <p:sp>
              <p:nvSpPr>
                <p:cNvPr id="39950" name="Oval 198"/>
                <p:cNvSpPr>
                  <a:spLocks noChangeAspect="1" noChangeArrowheads="1"/>
                </p:cNvSpPr>
                <p:nvPr/>
              </p:nvSpPr>
              <p:spPr bwMode="auto">
                <a:xfrm>
                  <a:off x="3681" y="780"/>
                  <a:ext cx="850" cy="778"/>
                </a:xfrm>
                <a:prstGeom prst="ellipse">
                  <a:avLst/>
                </a:prstGeom>
                <a:gradFill rotWithShape="0">
                  <a:gsLst>
                    <a:gs pos="0">
                      <a:srgbClr val="CCCCFF"/>
                    </a:gs>
                    <a:gs pos="100000">
                      <a:srgbClr val="FFFFFF"/>
                    </a:gs>
                  </a:gsLst>
                  <a:path path="shape">
                    <a:fillToRect l="50000" t="50000" r="50000" b="50000"/>
                  </a:path>
                </a:gradFill>
                <a:ln w="12700">
                  <a:solidFill>
                    <a:schemeClr val="tx1"/>
                  </a:solidFill>
                  <a:round/>
                  <a:headEnd/>
                  <a:tailEnd/>
                </a:ln>
              </p:spPr>
              <p:txBody>
                <a:bodyPr wrap="none" lIns="90120" tIns="45061" rIns="90120" bIns="45061" anchor="ctr"/>
                <a:lstStyle/>
                <a:p>
                  <a:pPr defTabSz="901700" eaLnBrk="0" hangingPunct="0"/>
                  <a:endParaRPr lang="en-US" sz="200" b="1"/>
                </a:p>
              </p:txBody>
            </p:sp>
            <p:sp>
              <p:nvSpPr>
                <p:cNvPr id="39951" name="Rectangle 199"/>
                <p:cNvSpPr>
                  <a:spLocks noChangeAspect="1" noChangeArrowheads="1"/>
                </p:cNvSpPr>
                <p:nvPr/>
              </p:nvSpPr>
              <p:spPr bwMode="auto">
                <a:xfrm>
                  <a:off x="3683" y="1210"/>
                  <a:ext cx="285" cy="112"/>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Training &amp; </a:t>
                  </a:r>
                </a:p>
                <a:p>
                  <a:pPr defTabSz="889000" eaLnBrk="0" hangingPunct="0"/>
                  <a:r>
                    <a:rPr lang="en-US" sz="300" b="1" i="1"/>
                    <a:t>Documentation</a:t>
                  </a:r>
                  <a:endParaRPr lang="en-US" sz="300" i="1"/>
                </a:p>
              </p:txBody>
            </p:sp>
            <p:sp>
              <p:nvSpPr>
                <p:cNvPr id="39952" name="Rectangle 200"/>
                <p:cNvSpPr>
                  <a:spLocks noChangeAspect="1" noChangeArrowheads="1"/>
                </p:cNvSpPr>
                <p:nvPr/>
              </p:nvSpPr>
              <p:spPr bwMode="auto">
                <a:xfrm>
                  <a:off x="3773" y="867"/>
                  <a:ext cx="405" cy="83"/>
                </a:xfrm>
                <a:prstGeom prst="rect">
                  <a:avLst/>
                </a:prstGeom>
                <a:noFill/>
                <a:ln w="12700">
                  <a:noFill/>
                  <a:miter lim="800000"/>
                  <a:headEnd/>
                  <a:tailEnd/>
                </a:ln>
              </p:spPr>
              <p:txBody>
                <a:bodyPr lIns="87960" tIns="43208" rIns="87960" bIns="43208">
                  <a:spAutoFit/>
                </a:bodyPr>
                <a:lstStyle/>
                <a:p>
                  <a:pPr defTabSz="889000" eaLnBrk="0" hangingPunct="0"/>
                  <a:r>
                    <a:rPr lang="en-US" sz="300" b="1" i="1"/>
                    <a:t>Development</a:t>
                  </a:r>
                  <a:endParaRPr lang="en-US" sz="300" i="1"/>
                </a:p>
              </p:txBody>
            </p:sp>
            <p:sp>
              <p:nvSpPr>
                <p:cNvPr id="39953" name="Rectangle 201"/>
                <p:cNvSpPr>
                  <a:spLocks noChangeAspect="1" noChangeArrowheads="1"/>
                </p:cNvSpPr>
                <p:nvPr/>
              </p:nvSpPr>
              <p:spPr bwMode="auto">
                <a:xfrm>
                  <a:off x="4286" y="1027"/>
                  <a:ext cx="172" cy="83"/>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Sales</a:t>
                  </a:r>
                  <a:endParaRPr lang="en-US" sz="300" i="1"/>
                </a:p>
              </p:txBody>
            </p:sp>
            <p:sp>
              <p:nvSpPr>
                <p:cNvPr id="39954" name="Rectangle 202"/>
                <p:cNvSpPr>
                  <a:spLocks noChangeAspect="1" noChangeArrowheads="1"/>
                </p:cNvSpPr>
                <p:nvPr/>
              </p:nvSpPr>
              <p:spPr bwMode="auto">
                <a:xfrm>
                  <a:off x="4013" y="849"/>
                  <a:ext cx="404" cy="112"/>
                </a:xfrm>
                <a:prstGeom prst="rect">
                  <a:avLst/>
                </a:prstGeom>
                <a:noFill/>
                <a:ln w="12700">
                  <a:noFill/>
                  <a:miter lim="800000"/>
                  <a:headEnd/>
                  <a:tailEnd/>
                </a:ln>
              </p:spPr>
              <p:txBody>
                <a:bodyPr lIns="87960" tIns="43208" rIns="87960" bIns="43208">
                  <a:spAutoFit/>
                </a:bodyPr>
                <a:lstStyle/>
                <a:p>
                  <a:pPr defTabSz="889000" eaLnBrk="0" hangingPunct="0"/>
                  <a:r>
                    <a:rPr lang="en-US" sz="300" b="1" i="1"/>
                    <a:t>Product </a:t>
                  </a:r>
                </a:p>
                <a:p>
                  <a:pPr defTabSz="889000" eaLnBrk="0" hangingPunct="0"/>
                  <a:r>
                    <a:rPr lang="en-US" sz="300" b="1" i="1"/>
                    <a:t>Management</a:t>
                  </a:r>
                  <a:endParaRPr lang="en-US" sz="300" i="1"/>
                </a:p>
              </p:txBody>
            </p:sp>
            <p:sp>
              <p:nvSpPr>
                <p:cNvPr id="39955" name="Rectangle 203"/>
                <p:cNvSpPr>
                  <a:spLocks noChangeAspect="1" noChangeArrowheads="1"/>
                </p:cNvSpPr>
                <p:nvPr/>
              </p:nvSpPr>
              <p:spPr bwMode="auto">
                <a:xfrm>
                  <a:off x="3893" y="1401"/>
                  <a:ext cx="159" cy="83"/>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Test</a:t>
                  </a:r>
                  <a:endParaRPr lang="en-US" sz="300" i="1"/>
                </a:p>
              </p:txBody>
            </p:sp>
            <p:sp>
              <p:nvSpPr>
                <p:cNvPr id="39956" name="Rectangle 204"/>
                <p:cNvSpPr>
                  <a:spLocks noChangeAspect="1" noChangeArrowheads="1"/>
                </p:cNvSpPr>
                <p:nvPr/>
              </p:nvSpPr>
              <p:spPr bwMode="auto">
                <a:xfrm>
                  <a:off x="3720" y="1008"/>
                  <a:ext cx="207" cy="112"/>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Global</a:t>
                  </a:r>
                </a:p>
                <a:p>
                  <a:pPr defTabSz="889000" eaLnBrk="0" hangingPunct="0"/>
                  <a:r>
                    <a:rPr lang="en-GB" sz="300" b="1" i="1"/>
                    <a:t>Services</a:t>
                  </a:r>
                  <a:endParaRPr lang="en-US" sz="300" i="1"/>
                </a:p>
              </p:txBody>
            </p:sp>
            <p:sp>
              <p:nvSpPr>
                <p:cNvPr id="39957" name="Rectangle 205"/>
                <p:cNvSpPr>
                  <a:spLocks noChangeAspect="1" noChangeArrowheads="1"/>
                </p:cNvSpPr>
                <p:nvPr/>
              </p:nvSpPr>
              <p:spPr bwMode="auto">
                <a:xfrm>
                  <a:off x="4104" y="1401"/>
                  <a:ext cx="223" cy="83"/>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Marketing</a:t>
                  </a:r>
                  <a:endParaRPr lang="en-US" sz="300" i="1"/>
                </a:p>
              </p:txBody>
            </p:sp>
            <p:sp>
              <p:nvSpPr>
                <p:cNvPr id="39958" name="Line 206"/>
                <p:cNvSpPr>
                  <a:spLocks noChangeAspect="1" noChangeShapeType="1"/>
                </p:cNvSpPr>
                <p:nvPr/>
              </p:nvSpPr>
              <p:spPr bwMode="auto">
                <a:xfrm rot="2700000">
                  <a:off x="3700" y="1172"/>
                  <a:ext cx="801" cy="0"/>
                </a:xfrm>
                <a:prstGeom prst="line">
                  <a:avLst/>
                </a:prstGeom>
                <a:noFill/>
                <a:ln w="12700">
                  <a:solidFill>
                    <a:schemeClr val="tx1"/>
                  </a:solidFill>
                  <a:round/>
                  <a:headEnd/>
                  <a:tailEnd/>
                </a:ln>
              </p:spPr>
              <p:txBody>
                <a:bodyPr wrap="none" anchor="ctr"/>
                <a:lstStyle/>
                <a:p>
                  <a:endParaRPr lang="en-GB"/>
                </a:p>
              </p:txBody>
            </p:sp>
            <p:sp>
              <p:nvSpPr>
                <p:cNvPr id="39959" name="Line 207"/>
                <p:cNvSpPr>
                  <a:spLocks noChangeAspect="1" noChangeShapeType="1"/>
                </p:cNvSpPr>
                <p:nvPr/>
              </p:nvSpPr>
              <p:spPr bwMode="auto">
                <a:xfrm rot="-2700000">
                  <a:off x="3695" y="1163"/>
                  <a:ext cx="812" cy="1"/>
                </a:xfrm>
                <a:prstGeom prst="line">
                  <a:avLst/>
                </a:prstGeom>
                <a:noFill/>
                <a:ln w="12700">
                  <a:solidFill>
                    <a:schemeClr val="tx1"/>
                  </a:solidFill>
                  <a:round/>
                  <a:headEnd/>
                  <a:tailEnd/>
                </a:ln>
              </p:spPr>
              <p:txBody>
                <a:bodyPr wrap="none" anchor="ctr"/>
                <a:lstStyle/>
                <a:p>
                  <a:endParaRPr lang="en-GB"/>
                </a:p>
              </p:txBody>
            </p:sp>
            <p:sp>
              <p:nvSpPr>
                <p:cNvPr id="39960" name="Line 208"/>
                <p:cNvSpPr>
                  <a:spLocks noChangeAspect="1" noChangeShapeType="1"/>
                </p:cNvSpPr>
                <p:nvPr/>
              </p:nvSpPr>
              <p:spPr bwMode="auto">
                <a:xfrm rot="5400000">
                  <a:off x="3714" y="1171"/>
                  <a:ext cx="770" cy="0"/>
                </a:xfrm>
                <a:prstGeom prst="line">
                  <a:avLst/>
                </a:prstGeom>
                <a:noFill/>
                <a:ln w="12700">
                  <a:solidFill>
                    <a:schemeClr val="tx1"/>
                  </a:solidFill>
                  <a:round/>
                  <a:headEnd/>
                  <a:tailEnd/>
                </a:ln>
              </p:spPr>
              <p:txBody>
                <a:bodyPr wrap="none" anchor="ctr"/>
                <a:lstStyle/>
                <a:p>
                  <a:endParaRPr lang="en-GB"/>
                </a:p>
              </p:txBody>
            </p:sp>
            <p:sp>
              <p:nvSpPr>
                <p:cNvPr id="39961" name="Rectangle 209"/>
                <p:cNvSpPr>
                  <a:spLocks noChangeAspect="1" noChangeArrowheads="1"/>
                </p:cNvSpPr>
                <p:nvPr/>
              </p:nvSpPr>
              <p:spPr bwMode="auto">
                <a:xfrm>
                  <a:off x="3974" y="1127"/>
                  <a:ext cx="252" cy="170"/>
                </a:xfrm>
                <a:prstGeom prst="rect">
                  <a:avLst/>
                </a:prstGeom>
                <a:noFill/>
                <a:ln w="12700">
                  <a:noFill/>
                  <a:miter lim="800000"/>
                  <a:headEnd/>
                  <a:tailEnd/>
                </a:ln>
              </p:spPr>
              <p:txBody>
                <a:bodyPr lIns="87960" tIns="43208" rIns="87960" bIns="43208">
                  <a:spAutoFit/>
                </a:bodyPr>
                <a:lstStyle/>
                <a:p>
                  <a:pPr defTabSz="889000" eaLnBrk="0" hangingPunct="0"/>
                  <a:r>
                    <a:rPr lang="en-US" sz="300" b="1" i="1"/>
                    <a:t>Product Delivery Team Leader</a:t>
                  </a:r>
                  <a:endParaRPr lang="en-US" sz="300" i="1" u="sng"/>
                </a:p>
              </p:txBody>
            </p:sp>
            <p:sp>
              <p:nvSpPr>
                <p:cNvPr id="39962" name="Rectangle 210"/>
                <p:cNvSpPr>
                  <a:spLocks noChangeAspect="1" noChangeArrowheads="1"/>
                </p:cNvSpPr>
                <p:nvPr/>
              </p:nvSpPr>
              <p:spPr bwMode="auto">
                <a:xfrm>
                  <a:off x="4235" y="1210"/>
                  <a:ext cx="279" cy="112"/>
                </a:xfrm>
                <a:prstGeom prst="rect">
                  <a:avLst/>
                </a:prstGeom>
                <a:noFill/>
                <a:ln w="12700">
                  <a:noFill/>
                  <a:miter lim="800000"/>
                  <a:headEnd/>
                  <a:tailEnd/>
                </a:ln>
              </p:spPr>
              <p:txBody>
                <a:bodyPr wrap="none" lIns="87960" tIns="43208" rIns="87960" bIns="43208">
                  <a:spAutoFit/>
                </a:bodyPr>
                <a:lstStyle/>
                <a:p>
                  <a:pPr defTabSz="889000" eaLnBrk="0" hangingPunct="0"/>
                  <a:r>
                    <a:rPr lang="en-US" sz="300" b="1" i="1"/>
                    <a:t>Maintenance &amp;</a:t>
                  </a:r>
                </a:p>
                <a:p>
                  <a:pPr defTabSz="889000" eaLnBrk="0" hangingPunct="0"/>
                  <a:r>
                    <a:rPr lang="en-GB" sz="300" b="1" i="1"/>
                    <a:t>Support</a:t>
                  </a:r>
                  <a:endParaRPr lang="en-US" sz="300" i="1"/>
                </a:p>
              </p:txBody>
            </p:sp>
            <p:sp>
              <p:nvSpPr>
                <p:cNvPr id="39963" name="Line 211"/>
                <p:cNvSpPr>
                  <a:spLocks noChangeAspect="1" noChangeShapeType="1"/>
                </p:cNvSpPr>
                <p:nvPr/>
              </p:nvSpPr>
              <p:spPr bwMode="auto">
                <a:xfrm>
                  <a:off x="3681" y="1169"/>
                  <a:ext cx="850" cy="2"/>
                </a:xfrm>
                <a:prstGeom prst="line">
                  <a:avLst/>
                </a:prstGeom>
                <a:noFill/>
                <a:ln w="12700">
                  <a:solidFill>
                    <a:schemeClr val="tx1"/>
                  </a:solidFill>
                  <a:round/>
                  <a:headEnd/>
                  <a:tailEnd/>
                </a:ln>
              </p:spPr>
              <p:txBody>
                <a:bodyPr wrap="none" anchor="ctr"/>
                <a:lstStyle/>
                <a:p>
                  <a:endParaRPr lang="en-GB"/>
                </a:p>
              </p:txBody>
            </p:sp>
            <p:sp>
              <p:nvSpPr>
                <p:cNvPr id="39964" name="Oval 212"/>
                <p:cNvSpPr>
                  <a:spLocks noChangeAspect="1" noChangeArrowheads="1"/>
                </p:cNvSpPr>
                <p:nvPr/>
              </p:nvSpPr>
              <p:spPr bwMode="auto">
                <a:xfrm>
                  <a:off x="3937" y="1007"/>
                  <a:ext cx="322" cy="325"/>
                </a:xfrm>
                <a:prstGeom prst="ellipse">
                  <a:avLst/>
                </a:prstGeom>
                <a:solidFill>
                  <a:schemeClr val="accent1"/>
                </a:solidFill>
                <a:ln w="12700">
                  <a:solidFill>
                    <a:schemeClr val="tx1"/>
                  </a:solidFill>
                  <a:round/>
                  <a:headEnd/>
                  <a:tailEnd/>
                </a:ln>
              </p:spPr>
              <p:txBody>
                <a:bodyPr wrap="none" anchor="ctr"/>
                <a:lstStyle/>
                <a:p>
                  <a:endParaRPr lang="en-US" sz="1800"/>
                </a:p>
              </p:txBody>
            </p:sp>
            <p:sp>
              <p:nvSpPr>
                <p:cNvPr id="39965" name="Rectangle 213"/>
                <p:cNvSpPr>
                  <a:spLocks noChangeAspect="1" noChangeArrowheads="1"/>
                </p:cNvSpPr>
                <p:nvPr/>
              </p:nvSpPr>
              <p:spPr bwMode="auto">
                <a:xfrm>
                  <a:off x="3957" y="1099"/>
                  <a:ext cx="266" cy="141"/>
                </a:xfrm>
                <a:prstGeom prst="rect">
                  <a:avLst/>
                </a:prstGeom>
                <a:solidFill>
                  <a:schemeClr val="accent1"/>
                </a:solidFill>
                <a:ln w="12700">
                  <a:noFill/>
                  <a:miter lim="800000"/>
                  <a:headEnd/>
                  <a:tailEnd/>
                </a:ln>
              </p:spPr>
              <p:txBody>
                <a:bodyPr lIns="87960" tIns="43208" rIns="87960" bIns="43208">
                  <a:spAutoFit/>
                </a:bodyPr>
                <a:lstStyle/>
                <a:p>
                  <a:pPr defTabSz="889000" eaLnBrk="0" hangingPunct="0"/>
                  <a:r>
                    <a:rPr lang="en-US" sz="300" b="1" i="1">
                      <a:solidFill>
                        <a:schemeClr val="bg1"/>
                      </a:solidFill>
                    </a:rPr>
                    <a:t>Product Delivery</a:t>
                  </a:r>
                  <a:br>
                    <a:rPr lang="en-US" sz="300" b="1" i="1">
                      <a:solidFill>
                        <a:schemeClr val="bg1"/>
                      </a:solidFill>
                    </a:rPr>
                  </a:br>
                  <a:r>
                    <a:rPr lang="en-US" sz="300" b="1" i="1">
                      <a:solidFill>
                        <a:schemeClr val="bg1"/>
                      </a:solidFill>
                    </a:rPr>
                    <a:t>Team</a:t>
                  </a:r>
                  <a:r>
                    <a:rPr lang="en-GB" sz="300" b="1" i="1">
                      <a:solidFill>
                        <a:schemeClr val="bg1"/>
                      </a:solidFill>
                    </a:rPr>
                    <a:t>Leader*</a:t>
                  </a:r>
                  <a:endParaRPr lang="en-US" sz="300" i="1">
                    <a:solidFill>
                      <a:schemeClr val="bg1"/>
                    </a:solidFill>
                  </a:endParaRPr>
                </a:p>
              </p:txBody>
            </p:sp>
          </p:grpSp>
        </p:grpSp>
        <p:sp>
          <p:nvSpPr>
            <p:cNvPr id="39947" name="AutoShape 215"/>
            <p:cNvSpPr>
              <a:spLocks noChangeArrowheads="1"/>
            </p:cNvSpPr>
            <p:nvPr/>
          </p:nvSpPr>
          <p:spPr bwMode="auto">
            <a:xfrm>
              <a:off x="2856" y="1023"/>
              <a:ext cx="644" cy="327"/>
            </a:xfrm>
            <a:prstGeom prst="rightArrow">
              <a:avLst>
                <a:gd name="adj1" fmla="val 50000"/>
                <a:gd name="adj2" fmla="val 49235"/>
              </a:avLst>
            </a:prstGeom>
            <a:noFill/>
            <a:ln w="12700" algn="ctr">
              <a:solidFill>
                <a:schemeClr val="tx1"/>
              </a:solidFill>
              <a:miter lim="800000"/>
              <a:headEnd type="none" w="sm" len="sm"/>
              <a:tailEnd type="none" w="sm" len="sm"/>
            </a:ln>
          </p:spPr>
          <p:txBody>
            <a:bodyPr wrap="none" lIns="45720" rIns="45720" anchor="ctr"/>
            <a:lstStyle/>
            <a:p>
              <a:endParaRPr lang="en-US" sz="1800"/>
            </a:p>
          </p:txBody>
        </p:sp>
      </p:grpSp>
      <p:grpSp>
        <p:nvGrpSpPr>
          <p:cNvPr id="9" name="Group 217"/>
          <p:cNvGrpSpPr>
            <a:grpSpLocks/>
          </p:cNvGrpSpPr>
          <p:nvPr/>
        </p:nvGrpSpPr>
        <p:grpSpPr bwMode="auto">
          <a:xfrm>
            <a:off x="642938" y="1200150"/>
            <a:ext cx="3509962" cy="4962525"/>
            <a:chOff x="405" y="756"/>
            <a:chExt cx="2211" cy="3126"/>
          </a:xfrm>
        </p:grpSpPr>
        <p:sp>
          <p:nvSpPr>
            <p:cNvPr id="1755270" name="Text Box 134"/>
            <p:cNvSpPr txBox="1">
              <a:spLocks noChangeArrowheads="1"/>
            </p:cNvSpPr>
            <p:nvPr/>
          </p:nvSpPr>
          <p:spPr bwMode="auto">
            <a:xfrm>
              <a:off x="405" y="756"/>
              <a:ext cx="2211" cy="1280"/>
            </a:xfrm>
            <a:prstGeom prst="rect">
              <a:avLst/>
            </a:prstGeom>
            <a:solidFill>
              <a:srgbClr val="DDDDDD"/>
            </a:solidFill>
            <a:ln w="12700" algn="ctr">
              <a:noFill/>
              <a:miter lim="800000"/>
              <a:headEnd type="none" w="sm" len="sm"/>
              <a:tailEnd type="none" w="sm" len="sm"/>
            </a:ln>
            <a:effectLst>
              <a:outerShdw dist="107763" dir="2700000" algn="ctr" rotWithShape="0">
                <a:schemeClr val="bg2">
                  <a:alpha val="50000"/>
                </a:schemeClr>
              </a:outerShdw>
            </a:effectLst>
          </p:spPr>
          <p:txBody>
            <a:bodyPr lIns="45720" rIns="45720">
              <a:spAutoFit/>
            </a:bodyPr>
            <a:lstStyle/>
            <a:p>
              <a:pPr marL="1077913" indent="-1077913">
                <a:defRPr/>
              </a:pPr>
              <a:r>
                <a:rPr lang="en-GB" sz="1800" dirty="0"/>
                <a:t>Product Management (lead)</a:t>
              </a:r>
            </a:p>
            <a:p>
              <a:pPr marL="1077913" indent="-1077913">
                <a:defRPr/>
              </a:pPr>
              <a:r>
                <a:rPr lang="en-GB" sz="1800" dirty="0"/>
                <a:t>Marketing</a:t>
              </a:r>
            </a:p>
            <a:p>
              <a:pPr marL="1077913" indent="-1077913">
                <a:defRPr/>
              </a:pPr>
              <a:r>
                <a:rPr lang="en-GB" sz="1800" dirty="0"/>
                <a:t>Development</a:t>
              </a:r>
            </a:p>
            <a:p>
              <a:pPr marL="1077913" indent="-1077913">
                <a:defRPr/>
              </a:pPr>
              <a:r>
                <a:rPr lang="en-GB" sz="1800" dirty="0"/>
                <a:t>Test</a:t>
              </a:r>
            </a:p>
            <a:p>
              <a:pPr marL="1077913" indent="-1077913">
                <a:defRPr/>
              </a:pPr>
              <a:r>
                <a:rPr lang="en-GB" sz="1800" dirty="0"/>
                <a:t>Documentation</a:t>
              </a:r>
            </a:p>
            <a:p>
              <a:pPr marL="1077913" indent="-1077913">
                <a:defRPr/>
              </a:pPr>
              <a:r>
                <a:rPr lang="en-GB" sz="1800" dirty="0"/>
                <a:t>Support &amp; Maintenance</a:t>
              </a:r>
            </a:p>
            <a:p>
              <a:pPr marL="1077913" indent="-1077913">
                <a:defRPr/>
              </a:pPr>
              <a:r>
                <a:rPr lang="en-GB" sz="1800" dirty="0"/>
                <a:t>Services inc. Training</a:t>
              </a:r>
            </a:p>
          </p:txBody>
        </p:sp>
        <p:cxnSp>
          <p:nvCxnSpPr>
            <p:cNvPr id="39944" name="AutoShape 136"/>
            <p:cNvCxnSpPr>
              <a:cxnSpLocks noChangeShapeType="1"/>
              <a:stCxn id="39945" idx="1"/>
              <a:endCxn id="1755270" idx="2"/>
            </p:cNvCxnSpPr>
            <p:nvPr/>
          </p:nvCxnSpPr>
          <p:spPr bwMode="auto">
            <a:xfrm rot="10800000">
              <a:off x="1511" y="2036"/>
              <a:ext cx="523" cy="1021"/>
            </a:xfrm>
            <a:prstGeom prst="bentConnector2">
              <a:avLst/>
            </a:prstGeom>
            <a:noFill/>
            <a:ln w="12700">
              <a:solidFill>
                <a:schemeClr val="tx1"/>
              </a:solidFill>
              <a:miter lim="800000"/>
              <a:headEnd type="triangle" w="med" len="med"/>
              <a:tailEnd/>
            </a:ln>
          </p:spPr>
        </p:cxnSp>
        <p:sp>
          <p:nvSpPr>
            <p:cNvPr id="39945" name="AutoShape 140"/>
            <p:cNvSpPr>
              <a:spLocks/>
            </p:cNvSpPr>
            <p:nvPr/>
          </p:nvSpPr>
          <p:spPr bwMode="auto">
            <a:xfrm>
              <a:off x="2034" y="2231"/>
              <a:ext cx="224" cy="1651"/>
            </a:xfrm>
            <a:prstGeom prst="leftBrace">
              <a:avLst>
                <a:gd name="adj1" fmla="val 61421"/>
                <a:gd name="adj2" fmla="val 50000"/>
              </a:avLst>
            </a:prstGeom>
            <a:noFill/>
            <a:ln w="12700">
              <a:solidFill>
                <a:schemeClr val="tx1"/>
              </a:solidFill>
              <a:round/>
              <a:headEnd type="none" w="sm" len="sm"/>
              <a:tailEnd type="none" w="sm" len="sm"/>
            </a:ln>
          </p:spPr>
          <p:txBody>
            <a:bodyPr wrap="none" lIns="45720" rIns="45720" anchor="ctr"/>
            <a:lstStyle/>
            <a:p>
              <a:endParaRPr lang="en-US" sz="1800"/>
            </a:p>
          </p:txBody>
        </p:sp>
      </p:grpSp>
      <p:sp>
        <p:nvSpPr>
          <p:cNvPr id="189599" name="AutoShape 159"/>
          <p:cNvSpPr>
            <a:spLocks noChangeArrowheads="1"/>
          </p:cNvSpPr>
          <p:nvPr/>
        </p:nvSpPr>
        <p:spPr bwMode="auto">
          <a:xfrm>
            <a:off x="255588" y="3889375"/>
            <a:ext cx="1635125" cy="1381125"/>
          </a:xfrm>
          <a:prstGeom prst="wedgeRoundRectCallout">
            <a:avLst>
              <a:gd name="adj1" fmla="val 32815"/>
              <a:gd name="adj2" fmla="val -99194"/>
              <a:gd name="adj3" fmla="val 16667"/>
            </a:avLst>
          </a:prstGeom>
          <a:solidFill>
            <a:schemeClr val="accent1"/>
          </a:solidFill>
          <a:ln w="9525">
            <a:solidFill>
              <a:schemeClr val="tx1"/>
            </a:solidFill>
            <a:miter lim="800000"/>
            <a:headEnd/>
            <a:tailEnd/>
          </a:ln>
        </p:spPr>
        <p:txBody>
          <a:bodyPr/>
          <a:lstStyle/>
          <a:p>
            <a:pPr algn="ctr"/>
            <a:r>
              <a:rPr lang="en-GB"/>
              <a:t>Define the swim lanes appropriate for your business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9599"/>
                                        </p:tgtEl>
                                        <p:attrNameLst>
                                          <p:attrName>style.visibility</p:attrName>
                                        </p:attrNameLst>
                                      </p:cBhvr>
                                      <p:to>
                                        <p:strVal val="visible"/>
                                      </p:to>
                                    </p:set>
                                    <p:animEffect transition="in" filter="box(in)">
                                      <p:cBhvr>
                                        <p:cTn id="20" dur="500"/>
                                        <p:tgtEl>
                                          <p:spTgt spid="189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417513" y="163513"/>
            <a:ext cx="9005887" cy="1066800"/>
          </a:xfrm>
        </p:spPr>
        <p:txBody>
          <a:bodyPr/>
          <a:lstStyle/>
          <a:p>
            <a:pPr eaLnBrk="1" hangingPunct="1">
              <a:defRPr/>
            </a:pPr>
            <a:r>
              <a:rPr lang="en-GB" smtClean="0"/>
              <a:t>Tasks and Deliverables</a:t>
            </a:r>
            <a:endParaRPr lang="en-US" smtClean="0"/>
          </a:p>
        </p:txBody>
      </p:sp>
      <p:grpSp>
        <p:nvGrpSpPr>
          <p:cNvPr id="2" name="Group 3"/>
          <p:cNvGrpSpPr>
            <a:grpSpLocks/>
          </p:cNvGrpSpPr>
          <p:nvPr/>
        </p:nvGrpSpPr>
        <p:grpSpPr bwMode="auto">
          <a:xfrm>
            <a:off x="3784600" y="944563"/>
            <a:ext cx="4902200" cy="3302000"/>
            <a:chOff x="2395" y="867"/>
            <a:chExt cx="3088" cy="2137"/>
          </a:xfrm>
        </p:grpSpPr>
        <p:grpSp>
          <p:nvGrpSpPr>
            <p:cNvPr id="40985" name="Group 4"/>
            <p:cNvGrpSpPr>
              <a:grpSpLocks/>
            </p:cNvGrpSpPr>
            <p:nvPr/>
          </p:nvGrpSpPr>
          <p:grpSpPr bwMode="auto">
            <a:xfrm>
              <a:off x="2395" y="1012"/>
              <a:ext cx="3088" cy="1992"/>
              <a:chOff x="42" y="427"/>
              <a:chExt cx="5441" cy="3496"/>
            </a:xfrm>
          </p:grpSpPr>
          <p:sp>
            <p:nvSpPr>
              <p:cNvPr id="40987" name="Rectangle 5"/>
              <p:cNvSpPr>
                <a:spLocks noChangeArrowheads="1"/>
              </p:cNvSpPr>
              <p:nvPr/>
            </p:nvSpPr>
            <p:spPr bwMode="auto">
              <a:xfrm>
                <a:off x="513" y="628"/>
                <a:ext cx="875" cy="3295"/>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40988" name="Rectangle 6"/>
              <p:cNvSpPr>
                <a:spLocks noChangeArrowheads="1"/>
              </p:cNvSpPr>
              <p:nvPr/>
            </p:nvSpPr>
            <p:spPr bwMode="auto">
              <a:xfrm>
                <a:off x="1392" y="626"/>
                <a:ext cx="801" cy="3295"/>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40989" name="Rectangle 7"/>
              <p:cNvSpPr>
                <a:spLocks noChangeArrowheads="1"/>
              </p:cNvSpPr>
              <p:nvPr/>
            </p:nvSpPr>
            <p:spPr bwMode="auto">
              <a:xfrm>
                <a:off x="2196" y="628"/>
                <a:ext cx="1548" cy="3295"/>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40990" name="Rectangle 8"/>
              <p:cNvSpPr>
                <a:spLocks noChangeArrowheads="1"/>
              </p:cNvSpPr>
              <p:nvPr/>
            </p:nvSpPr>
            <p:spPr bwMode="auto">
              <a:xfrm>
                <a:off x="3746" y="619"/>
                <a:ext cx="799" cy="3295"/>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40991" name="Rectangle 9"/>
              <p:cNvSpPr>
                <a:spLocks noChangeArrowheads="1"/>
              </p:cNvSpPr>
              <p:nvPr/>
            </p:nvSpPr>
            <p:spPr bwMode="auto">
              <a:xfrm>
                <a:off x="4536" y="626"/>
                <a:ext cx="943" cy="3295"/>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40992" name="Rectangle 10"/>
              <p:cNvSpPr>
                <a:spLocks noChangeAspect="1" noChangeArrowheads="1"/>
              </p:cNvSpPr>
              <p:nvPr/>
            </p:nvSpPr>
            <p:spPr bwMode="auto">
              <a:xfrm>
                <a:off x="118" y="1550"/>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40993" name="Rectangle 11"/>
              <p:cNvSpPr>
                <a:spLocks noChangeAspect="1" noChangeArrowheads="1"/>
              </p:cNvSpPr>
              <p:nvPr/>
            </p:nvSpPr>
            <p:spPr bwMode="auto">
              <a:xfrm>
                <a:off x="110" y="3150"/>
                <a:ext cx="5365" cy="201"/>
              </a:xfrm>
              <a:prstGeom prst="rect">
                <a:avLst/>
              </a:prstGeom>
              <a:noFill/>
              <a:ln w="12700">
                <a:solidFill>
                  <a:schemeClr val="tx1"/>
                </a:solidFill>
                <a:miter lim="800000"/>
                <a:headEnd/>
                <a:tailEnd type="none" w="sm" len="lg"/>
              </a:ln>
            </p:spPr>
            <p:txBody>
              <a:bodyPr wrap="none" anchor="ctr"/>
              <a:lstStyle/>
              <a:p>
                <a:endParaRPr lang="en-US" sz="1800"/>
              </a:p>
            </p:txBody>
          </p:sp>
          <p:sp>
            <p:nvSpPr>
              <p:cNvPr id="40994" name="Rectangle 12"/>
              <p:cNvSpPr>
                <a:spLocks noChangeAspect="1" noChangeArrowheads="1"/>
              </p:cNvSpPr>
              <p:nvPr/>
            </p:nvSpPr>
            <p:spPr bwMode="auto">
              <a:xfrm>
                <a:off x="119" y="3630"/>
                <a:ext cx="5356" cy="287"/>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40995" name="Line 13"/>
              <p:cNvSpPr>
                <a:spLocks noChangeShapeType="1"/>
              </p:cNvSpPr>
              <p:nvPr/>
            </p:nvSpPr>
            <p:spPr bwMode="auto">
              <a:xfrm>
                <a:off x="2328" y="528"/>
                <a:ext cx="0" cy="114"/>
              </a:xfrm>
              <a:prstGeom prst="line">
                <a:avLst/>
              </a:prstGeom>
              <a:noFill/>
              <a:ln w="38100">
                <a:noFill/>
                <a:round/>
                <a:headEnd/>
                <a:tailEnd type="none" w="sm" len="med"/>
              </a:ln>
            </p:spPr>
            <p:txBody>
              <a:bodyPr wrap="none" lIns="45720" rIns="45720" anchor="ctr"/>
              <a:lstStyle/>
              <a:p>
                <a:endParaRPr lang="en-GB"/>
              </a:p>
            </p:txBody>
          </p:sp>
          <p:sp>
            <p:nvSpPr>
              <p:cNvPr id="40996" name="Rectangle 14"/>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40997" name="Rectangle 15"/>
              <p:cNvSpPr>
                <a:spLocks noChangeArrowheads="1"/>
              </p:cNvSpPr>
              <p:nvPr/>
            </p:nvSpPr>
            <p:spPr bwMode="auto">
              <a:xfrm>
                <a:off x="102" y="3222"/>
                <a:ext cx="1199" cy="288"/>
              </a:xfrm>
              <a:prstGeom prst="rect">
                <a:avLst/>
              </a:prstGeom>
              <a:noFill/>
              <a:ln w="9525">
                <a:noFill/>
                <a:miter lim="800000"/>
                <a:headEnd/>
                <a:tailEnd/>
              </a:ln>
            </p:spPr>
            <p:txBody>
              <a:bodyPr wrap="none" anchor="ctr"/>
              <a:lstStyle/>
              <a:p>
                <a:endParaRPr lang="en-US" sz="1800"/>
              </a:p>
            </p:txBody>
          </p:sp>
          <p:sp>
            <p:nvSpPr>
              <p:cNvPr id="40998" name="Rectangle 16"/>
              <p:cNvSpPr>
                <a:spLocks noChangeAspect="1" noChangeArrowheads="1"/>
              </p:cNvSpPr>
              <p:nvPr/>
            </p:nvSpPr>
            <p:spPr bwMode="auto">
              <a:xfrm>
                <a:off x="119" y="2697"/>
                <a:ext cx="5356" cy="453"/>
              </a:xfrm>
              <a:prstGeom prst="rect">
                <a:avLst/>
              </a:prstGeom>
              <a:noFill/>
              <a:ln w="12700">
                <a:solidFill>
                  <a:schemeClr val="tx1"/>
                </a:solidFill>
                <a:miter lim="800000"/>
                <a:headEnd/>
                <a:tailEnd type="none" w="sm" len="lg"/>
              </a:ln>
            </p:spPr>
            <p:txBody>
              <a:bodyPr wrap="none" anchor="ctr"/>
              <a:lstStyle/>
              <a:p>
                <a:endParaRPr lang="en-US" sz="1800"/>
              </a:p>
            </p:txBody>
          </p:sp>
          <p:sp>
            <p:nvSpPr>
              <p:cNvPr id="40999" name="Rectangle 17"/>
              <p:cNvSpPr>
                <a:spLocks noChangeAspect="1" noChangeArrowheads="1"/>
              </p:cNvSpPr>
              <p:nvPr/>
            </p:nvSpPr>
            <p:spPr bwMode="auto">
              <a:xfrm>
                <a:off x="108" y="2407"/>
                <a:ext cx="5368" cy="292"/>
              </a:xfrm>
              <a:prstGeom prst="rect">
                <a:avLst/>
              </a:prstGeom>
              <a:noFill/>
              <a:ln w="12700">
                <a:solidFill>
                  <a:schemeClr val="tx1"/>
                </a:solidFill>
                <a:miter lim="800000"/>
                <a:headEnd/>
                <a:tailEnd type="none" w="sm" len="lg"/>
              </a:ln>
            </p:spPr>
            <p:txBody>
              <a:bodyPr wrap="none" anchor="ctr"/>
              <a:lstStyle/>
              <a:p>
                <a:endParaRPr lang="en-US" sz="100"/>
              </a:p>
            </p:txBody>
          </p:sp>
          <p:sp>
            <p:nvSpPr>
              <p:cNvPr id="41000" name="Rectangle 18"/>
              <p:cNvSpPr>
                <a:spLocks noChangeAspect="1" noChangeArrowheads="1"/>
              </p:cNvSpPr>
              <p:nvPr/>
            </p:nvSpPr>
            <p:spPr bwMode="auto">
              <a:xfrm>
                <a:off x="113" y="1207"/>
                <a:ext cx="5364" cy="342"/>
              </a:xfrm>
              <a:prstGeom prst="rect">
                <a:avLst/>
              </a:prstGeom>
              <a:noFill/>
              <a:ln w="12700">
                <a:solidFill>
                  <a:schemeClr val="tx1"/>
                </a:solidFill>
                <a:miter lim="800000"/>
                <a:headEnd/>
                <a:tailEnd type="none" w="sm" len="lg"/>
              </a:ln>
            </p:spPr>
            <p:txBody>
              <a:bodyPr wrap="none" anchor="ctr"/>
              <a:lstStyle/>
              <a:p>
                <a:endParaRPr lang="en-US" sz="1800"/>
              </a:p>
            </p:txBody>
          </p:sp>
          <p:sp>
            <p:nvSpPr>
              <p:cNvPr id="41001" name="Rectangle 19"/>
              <p:cNvSpPr>
                <a:spLocks noChangeAspect="1" noChangeArrowheads="1"/>
              </p:cNvSpPr>
              <p:nvPr/>
            </p:nvSpPr>
            <p:spPr bwMode="auto">
              <a:xfrm>
                <a:off x="114" y="628"/>
                <a:ext cx="5367" cy="579"/>
              </a:xfrm>
              <a:prstGeom prst="rect">
                <a:avLst/>
              </a:prstGeom>
              <a:noFill/>
              <a:ln w="12700">
                <a:solidFill>
                  <a:schemeClr val="tx1"/>
                </a:solidFill>
                <a:miter lim="800000"/>
                <a:headEnd/>
                <a:tailEnd type="none" w="sm" len="lg"/>
              </a:ln>
            </p:spPr>
            <p:txBody>
              <a:bodyPr wrap="none" anchor="ctr"/>
              <a:lstStyle/>
              <a:p>
                <a:endParaRPr lang="en-US" sz="1800"/>
              </a:p>
            </p:txBody>
          </p:sp>
          <p:sp>
            <p:nvSpPr>
              <p:cNvPr id="41002" name="Rectangle 20"/>
              <p:cNvSpPr>
                <a:spLocks noChangeAspect="1" noChangeArrowheads="1"/>
              </p:cNvSpPr>
              <p:nvPr/>
            </p:nvSpPr>
            <p:spPr bwMode="auto">
              <a:xfrm>
                <a:off x="2158" y="3274"/>
                <a:ext cx="271" cy="169"/>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41003" name="Rectangle 21"/>
              <p:cNvSpPr>
                <a:spLocks noChangeAspect="1" noChangeArrowheads="1"/>
              </p:cNvSpPr>
              <p:nvPr/>
            </p:nvSpPr>
            <p:spPr bwMode="auto">
              <a:xfrm>
                <a:off x="4976" y="3274"/>
                <a:ext cx="271" cy="169"/>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41004" name="Rectangle 22"/>
              <p:cNvSpPr>
                <a:spLocks noChangeAspect="1" noChangeArrowheads="1"/>
              </p:cNvSpPr>
              <p:nvPr/>
            </p:nvSpPr>
            <p:spPr bwMode="auto">
              <a:xfrm>
                <a:off x="1341" y="3274"/>
                <a:ext cx="271" cy="169"/>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100">
                  <a:solidFill>
                    <a:srgbClr val="000000"/>
                  </a:solidFill>
                </a:endParaRPr>
              </a:p>
              <a:p>
                <a:pPr defTabSz="1595438" eaLnBrk="0" hangingPunct="0">
                  <a:lnSpc>
                    <a:spcPct val="90000"/>
                  </a:lnSpc>
                </a:pPr>
                <a:endParaRPr lang="en-US" sz="100">
                  <a:solidFill>
                    <a:srgbClr val="000000"/>
                  </a:solidFill>
                </a:endParaRPr>
              </a:p>
            </p:txBody>
          </p:sp>
          <p:sp>
            <p:nvSpPr>
              <p:cNvPr id="41005" name="Rectangle 23"/>
              <p:cNvSpPr>
                <a:spLocks noChangeArrowheads="1"/>
              </p:cNvSpPr>
              <p:nvPr/>
            </p:nvSpPr>
            <p:spPr bwMode="auto">
              <a:xfrm>
                <a:off x="514" y="427"/>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1</a:t>
                </a:r>
              </a:p>
              <a:p>
                <a:pPr defTabSz="692150" eaLnBrk="0" hangingPunct="0"/>
                <a:r>
                  <a:rPr lang="en-US" sz="100" b="1"/>
                  <a:t>Concept</a:t>
                </a:r>
              </a:p>
            </p:txBody>
          </p:sp>
          <p:sp>
            <p:nvSpPr>
              <p:cNvPr id="41006" name="Rectangle 24"/>
              <p:cNvSpPr>
                <a:spLocks noChangeAspect="1" noChangeArrowheads="1"/>
              </p:cNvSpPr>
              <p:nvPr/>
            </p:nvSpPr>
            <p:spPr bwMode="auto">
              <a:xfrm>
                <a:off x="1018" y="3397"/>
                <a:ext cx="476" cy="108"/>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Formed</a:t>
                </a:r>
              </a:p>
            </p:txBody>
          </p:sp>
          <p:sp>
            <p:nvSpPr>
              <p:cNvPr id="41007" name="Rectangle 25"/>
              <p:cNvSpPr>
                <a:spLocks noChangeAspect="1" noChangeArrowheads="1"/>
              </p:cNvSpPr>
              <p:nvPr/>
            </p:nvSpPr>
            <p:spPr bwMode="auto">
              <a:xfrm>
                <a:off x="4131" y="634"/>
                <a:ext cx="538" cy="131"/>
              </a:xfrm>
              <a:prstGeom prst="rect">
                <a:avLst/>
              </a:prstGeom>
              <a:noFill/>
              <a:ln w="9525">
                <a:noFill/>
                <a:miter lim="800000"/>
                <a:headEnd/>
                <a:tailEnd/>
              </a:ln>
            </p:spPr>
            <p:txBody>
              <a:bodyPr wrap="none" anchor="ctr"/>
              <a:lstStyle/>
              <a:p>
                <a:endParaRPr lang="en-US" sz="1800"/>
              </a:p>
            </p:txBody>
          </p:sp>
          <p:sp>
            <p:nvSpPr>
              <p:cNvPr id="41008" name="Rectangle 26"/>
              <p:cNvSpPr>
                <a:spLocks noChangeAspect="1" noChangeArrowheads="1"/>
              </p:cNvSpPr>
              <p:nvPr/>
            </p:nvSpPr>
            <p:spPr bwMode="auto">
              <a:xfrm>
                <a:off x="4476" y="742"/>
                <a:ext cx="539" cy="131"/>
              </a:xfrm>
              <a:prstGeom prst="rect">
                <a:avLst/>
              </a:prstGeom>
              <a:noFill/>
              <a:ln w="9525">
                <a:noFill/>
                <a:miter lim="800000"/>
                <a:headEnd/>
                <a:tailEnd/>
              </a:ln>
            </p:spPr>
            <p:txBody>
              <a:bodyPr wrap="none" anchor="ctr"/>
              <a:lstStyle/>
              <a:p>
                <a:endParaRPr lang="en-US" sz="1800"/>
              </a:p>
            </p:txBody>
          </p:sp>
          <p:sp>
            <p:nvSpPr>
              <p:cNvPr id="41009" name="Rectangle 27"/>
              <p:cNvSpPr>
                <a:spLocks noChangeAspect="1" noChangeArrowheads="1"/>
              </p:cNvSpPr>
              <p:nvPr/>
            </p:nvSpPr>
            <p:spPr bwMode="auto">
              <a:xfrm>
                <a:off x="4586" y="3454"/>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Post Launch</a:t>
                </a:r>
              </a:p>
              <a:p>
                <a:pPr defTabSz="692150" eaLnBrk="0" hangingPunct="0"/>
                <a:r>
                  <a:rPr lang="en-US" sz="100" b="1"/>
                  <a:t>Review</a:t>
                </a:r>
              </a:p>
            </p:txBody>
          </p:sp>
          <p:sp>
            <p:nvSpPr>
              <p:cNvPr id="41010" name="Rectangle 28"/>
              <p:cNvSpPr>
                <a:spLocks noChangeAspect="1" noChangeArrowheads="1"/>
              </p:cNvSpPr>
              <p:nvPr/>
            </p:nvSpPr>
            <p:spPr bwMode="auto">
              <a:xfrm>
                <a:off x="1406" y="706"/>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Release </a:t>
                </a:r>
              </a:p>
              <a:p>
                <a:pPr defTabSz="692150" eaLnBrk="0" hangingPunct="0"/>
                <a:r>
                  <a:rPr lang="en-US" sz="100" b="1"/>
                  <a:t>Requirements</a:t>
                </a:r>
              </a:p>
            </p:txBody>
          </p:sp>
          <p:sp>
            <p:nvSpPr>
              <p:cNvPr id="41011" name="Rectangle 29"/>
              <p:cNvSpPr>
                <a:spLocks noChangeAspect="1" noChangeArrowheads="1"/>
              </p:cNvSpPr>
              <p:nvPr/>
            </p:nvSpPr>
            <p:spPr bwMode="auto">
              <a:xfrm>
                <a:off x="2381" y="1960"/>
                <a:ext cx="1325"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Installation &amp; Integration Test </a:t>
                </a:r>
              </a:p>
            </p:txBody>
          </p:sp>
          <p:sp>
            <p:nvSpPr>
              <p:cNvPr id="41012" name="Rectangle 30"/>
              <p:cNvSpPr>
                <a:spLocks noChangeArrowheads="1"/>
              </p:cNvSpPr>
              <p:nvPr/>
            </p:nvSpPr>
            <p:spPr bwMode="auto">
              <a:xfrm>
                <a:off x="1391" y="427"/>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2</a:t>
                </a:r>
              </a:p>
              <a:p>
                <a:pPr defTabSz="692150" eaLnBrk="0" hangingPunct="0"/>
                <a:r>
                  <a:rPr lang="en-US" sz="100" b="1"/>
                  <a:t>Definition &amp; Planning</a:t>
                </a:r>
              </a:p>
            </p:txBody>
          </p:sp>
          <p:sp>
            <p:nvSpPr>
              <p:cNvPr id="41013" name="Rectangle 31"/>
              <p:cNvSpPr>
                <a:spLocks noChangeArrowheads="1"/>
              </p:cNvSpPr>
              <p:nvPr/>
            </p:nvSpPr>
            <p:spPr bwMode="auto">
              <a:xfrm>
                <a:off x="2195" y="427"/>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3</a:t>
                </a:r>
              </a:p>
              <a:p>
                <a:pPr defTabSz="692150" eaLnBrk="0" hangingPunct="0"/>
                <a:r>
                  <a:rPr lang="en-US" sz="100" b="1"/>
                  <a:t>Development</a:t>
                </a:r>
              </a:p>
            </p:txBody>
          </p:sp>
          <p:sp>
            <p:nvSpPr>
              <p:cNvPr id="41014" name="Rectangle 32"/>
              <p:cNvSpPr>
                <a:spLocks noChangeArrowheads="1"/>
              </p:cNvSpPr>
              <p:nvPr/>
            </p:nvSpPr>
            <p:spPr bwMode="auto">
              <a:xfrm>
                <a:off x="3747" y="427"/>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4</a:t>
                </a:r>
              </a:p>
              <a:p>
                <a:pPr defTabSz="692150" eaLnBrk="0" hangingPunct="0"/>
                <a:r>
                  <a:rPr lang="en-US" sz="100" b="1"/>
                  <a:t>Readiness</a:t>
                </a:r>
              </a:p>
            </p:txBody>
          </p:sp>
          <p:sp>
            <p:nvSpPr>
              <p:cNvPr id="41015" name="Rectangle 33"/>
              <p:cNvSpPr>
                <a:spLocks noChangeAspect="1" noChangeArrowheads="1"/>
              </p:cNvSpPr>
              <p:nvPr/>
            </p:nvSpPr>
            <p:spPr bwMode="auto">
              <a:xfrm>
                <a:off x="4540" y="427"/>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Phase 5</a:t>
                </a:r>
              </a:p>
              <a:p>
                <a:pPr defTabSz="692150" eaLnBrk="0" hangingPunct="0"/>
                <a:r>
                  <a:rPr lang="en-US" sz="100" b="1"/>
                  <a:t>Launch</a:t>
                </a:r>
              </a:p>
            </p:txBody>
          </p:sp>
          <p:sp>
            <p:nvSpPr>
              <p:cNvPr id="41016" name="Rectangle 34"/>
              <p:cNvSpPr>
                <a:spLocks noChangeAspect="1" noChangeArrowheads="1"/>
              </p:cNvSpPr>
              <p:nvPr/>
            </p:nvSpPr>
            <p:spPr bwMode="auto">
              <a:xfrm>
                <a:off x="3742" y="1914"/>
                <a:ext cx="420" cy="109"/>
              </a:xfrm>
              <a:prstGeom prst="rect">
                <a:avLst/>
              </a:prstGeom>
              <a:noFill/>
              <a:ln w="9525">
                <a:noFill/>
                <a:miter lim="800000"/>
                <a:headEnd/>
                <a:tailEnd/>
              </a:ln>
            </p:spPr>
            <p:txBody>
              <a:bodyPr lIns="78259" tIns="39128" rIns="78259" bIns="39128">
                <a:spAutoFit/>
              </a:bodyPr>
              <a:lstStyle/>
              <a:p>
                <a:pPr defTabSz="674688" eaLnBrk="0" hangingPunct="0"/>
                <a:r>
                  <a:rPr lang="en-US" sz="100" b="1" i="1"/>
                  <a:t>Integration Complete</a:t>
                </a:r>
              </a:p>
            </p:txBody>
          </p:sp>
          <p:sp>
            <p:nvSpPr>
              <p:cNvPr id="41017" name="Rectangle 35"/>
              <p:cNvSpPr>
                <a:spLocks noChangeAspect="1" noChangeArrowheads="1"/>
              </p:cNvSpPr>
              <p:nvPr/>
            </p:nvSpPr>
            <p:spPr bwMode="auto">
              <a:xfrm>
                <a:off x="2851" y="1552"/>
                <a:ext cx="375" cy="126"/>
              </a:xfrm>
              <a:prstGeom prst="rect">
                <a:avLst/>
              </a:prstGeom>
              <a:noFill/>
              <a:ln w="9525">
                <a:noFill/>
                <a:miter lim="800000"/>
                <a:headEnd/>
                <a:tailEnd/>
              </a:ln>
            </p:spPr>
            <p:txBody>
              <a:bodyPr lIns="78259" tIns="39128" rIns="78259" bIns="39128">
                <a:spAutoFit/>
              </a:bodyPr>
              <a:lstStyle/>
              <a:p>
                <a:pPr defTabSz="674688" eaLnBrk="0" hangingPunct="0"/>
                <a:r>
                  <a:rPr lang="en-US" sz="100" b="1" i="1"/>
                  <a:t>Design</a:t>
                </a:r>
              </a:p>
              <a:p>
                <a:pPr defTabSz="674688" eaLnBrk="0" hangingPunct="0"/>
                <a:r>
                  <a:rPr lang="en-US" sz="100" b="1" i="1"/>
                  <a:t>Complete</a:t>
                </a:r>
              </a:p>
            </p:txBody>
          </p:sp>
          <p:sp>
            <p:nvSpPr>
              <p:cNvPr id="41018" name="AutoShape 36"/>
              <p:cNvSpPr>
                <a:spLocks noChangeAspect="1" noChangeArrowheads="1"/>
              </p:cNvSpPr>
              <p:nvPr/>
            </p:nvSpPr>
            <p:spPr bwMode="auto">
              <a:xfrm>
                <a:off x="2827" y="1614"/>
                <a:ext cx="61" cy="61"/>
              </a:xfrm>
              <a:prstGeom prst="diamond">
                <a:avLst/>
              </a:prstGeom>
              <a:solidFill>
                <a:schemeClr val="hlink"/>
              </a:solidFill>
              <a:ln w="9525">
                <a:noFill/>
                <a:miter lim="800000"/>
                <a:headEnd/>
                <a:tailEnd/>
              </a:ln>
            </p:spPr>
            <p:txBody>
              <a:bodyPr wrap="none" anchor="ctr"/>
              <a:lstStyle/>
              <a:p>
                <a:endParaRPr lang="en-US" sz="1800"/>
              </a:p>
            </p:txBody>
          </p:sp>
          <p:sp>
            <p:nvSpPr>
              <p:cNvPr id="41019" name="AutoShape 37"/>
              <p:cNvSpPr>
                <a:spLocks noChangeAspect="1" noChangeArrowheads="1"/>
              </p:cNvSpPr>
              <p:nvPr/>
            </p:nvSpPr>
            <p:spPr bwMode="auto">
              <a:xfrm>
                <a:off x="3456" y="1801"/>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20" name="Text Box 38"/>
              <p:cNvSpPr txBox="1">
                <a:spLocks noChangeAspect="1" noChangeArrowheads="1"/>
              </p:cNvSpPr>
              <p:nvPr/>
            </p:nvSpPr>
            <p:spPr bwMode="auto">
              <a:xfrm>
                <a:off x="61" y="1348"/>
                <a:ext cx="273" cy="119"/>
              </a:xfrm>
              <a:prstGeom prst="rect">
                <a:avLst/>
              </a:prstGeom>
              <a:noFill/>
              <a:ln w="12700">
                <a:noFill/>
                <a:miter lim="800000"/>
                <a:headEnd/>
                <a:tailEnd type="none" w="sm" len="lg"/>
              </a:ln>
            </p:spPr>
            <p:txBody>
              <a:bodyPr wrap="none">
                <a:spAutoFit/>
              </a:bodyPr>
              <a:lstStyle/>
              <a:p>
                <a:pPr eaLnBrk="0" hangingPunct="0">
                  <a:lnSpc>
                    <a:spcPct val="80000"/>
                  </a:lnSpc>
                </a:pPr>
                <a:r>
                  <a:rPr lang="en-US" sz="100" b="1" i="1"/>
                  <a:t>Marketing </a:t>
                </a:r>
              </a:p>
            </p:txBody>
          </p:sp>
          <p:sp>
            <p:nvSpPr>
              <p:cNvPr id="41021" name="Text Box 39"/>
              <p:cNvSpPr txBox="1">
                <a:spLocks noChangeAspect="1" noChangeArrowheads="1"/>
              </p:cNvSpPr>
              <p:nvPr/>
            </p:nvSpPr>
            <p:spPr bwMode="auto">
              <a:xfrm>
                <a:off x="61" y="1779"/>
                <a:ext cx="291" cy="123"/>
              </a:xfrm>
              <a:prstGeom prst="rect">
                <a:avLst/>
              </a:prstGeom>
              <a:noFill/>
              <a:ln w="12700">
                <a:noFill/>
                <a:miter lim="800000"/>
                <a:headEnd/>
                <a:tailEnd type="none" w="sm" len="lg"/>
              </a:ln>
            </p:spPr>
            <p:txBody>
              <a:bodyPr wrap="none">
                <a:spAutoFit/>
              </a:bodyPr>
              <a:lstStyle/>
              <a:p>
                <a:pPr eaLnBrk="0" hangingPunct="0"/>
                <a:r>
                  <a:rPr lang="en-US" sz="100" b="1" i="1"/>
                  <a:t>Development</a:t>
                </a:r>
              </a:p>
            </p:txBody>
          </p:sp>
          <p:sp>
            <p:nvSpPr>
              <p:cNvPr id="41022" name="Text Box 40"/>
              <p:cNvSpPr txBox="1">
                <a:spLocks noChangeAspect="1" noChangeArrowheads="1"/>
              </p:cNvSpPr>
              <p:nvPr/>
            </p:nvSpPr>
            <p:spPr bwMode="auto">
              <a:xfrm>
                <a:off x="42" y="2499"/>
                <a:ext cx="233" cy="122"/>
              </a:xfrm>
              <a:prstGeom prst="rect">
                <a:avLst/>
              </a:prstGeom>
              <a:noFill/>
              <a:ln w="12700">
                <a:noFill/>
                <a:miter lim="800000"/>
                <a:headEnd/>
                <a:tailEnd type="none" w="sm" len="lg"/>
              </a:ln>
            </p:spPr>
            <p:txBody>
              <a:bodyPr wrap="none">
                <a:spAutoFit/>
              </a:bodyPr>
              <a:lstStyle/>
              <a:p>
                <a:pPr eaLnBrk="0" hangingPunct="0"/>
                <a:r>
                  <a:rPr lang="en-US" sz="100" b="1" i="1"/>
                  <a:t>Test</a:t>
                </a:r>
              </a:p>
            </p:txBody>
          </p:sp>
          <p:sp>
            <p:nvSpPr>
              <p:cNvPr id="41023" name="Text Box 41"/>
              <p:cNvSpPr txBox="1">
                <a:spLocks noChangeAspect="1" noChangeArrowheads="1"/>
              </p:cNvSpPr>
              <p:nvPr/>
            </p:nvSpPr>
            <p:spPr bwMode="auto">
              <a:xfrm>
                <a:off x="54" y="2856"/>
                <a:ext cx="288" cy="140"/>
              </a:xfrm>
              <a:prstGeom prst="rect">
                <a:avLst/>
              </a:prstGeom>
              <a:noFill/>
              <a:ln w="12700">
                <a:noFill/>
                <a:miter lim="800000"/>
                <a:headEnd/>
                <a:tailEnd type="none" w="sm" len="lg"/>
              </a:ln>
            </p:spPr>
            <p:txBody>
              <a:bodyPr wrap="none">
                <a:spAutoFit/>
              </a:bodyPr>
              <a:lstStyle/>
              <a:p>
                <a:pPr eaLnBrk="0" hangingPunct="0"/>
                <a:r>
                  <a:rPr lang="en-US" sz="100" b="1" i="1"/>
                  <a:t>Maintenance</a:t>
                </a:r>
              </a:p>
              <a:p>
                <a:pPr eaLnBrk="0" hangingPunct="0"/>
                <a:r>
                  <a:rPr lang="en-GB" sz="100" b="1" i="1"/>
                  <a:t>&amp; Support</a:t>
                </a:r>
                <a:endParaRPr lang="en-US" sz="100" b="1" i="1"/>
              </a:p>
            </p:txBody>
          </p:sp>
          <p:sp>
            <p:nvSpPr>
              <p:cNvPr id="41024" name="Rectangle 42"/>
              <p:cNvSpPr>
                <a:spLocks noChangeAspect="1" noChangeArrowheads="1"/>
              </p:cNvSpPr>
              <p:nvPr/>
            </p:nvSpPr>
            <p:spPr bwMode="auto">
              <a:xfrm>
                <a:off x="1530" y="3416"/>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Integrated Project Plan</a:t>
                </a:r>
              </a:p>
            </p:txBody>
          </p:sp>
          <p:sp>
            <p:nvSpPr>
              <p:cNvPr id="41025" name="Rectangle 43"/>
              <p:cNvSpPr>
                <a:spLocks noChangeAspect="1" noChangeArrowheads="1"/>
              </p:cNvSpPr>
              <p:nvPr/>
            </p:nvSpPr>
            <p:spPr bwMode="auto">
              <a:xfrm>
                <a:off x="941" y="737"/>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Business Case </a:t>
                </a:r>
              </a:p>
            </p:txBody>
          </p:sp>
          <p:sp>
            <p:nvSpPr>
              <p:cNvPr id="41026" name="Rectangle 44"/>
              <p:cNvSpPr>
                <a:spLocks noChangeAspect="1" noChangeArrowheads="1"/>
              </p:cNvSpPr>
              <p:nvPr/>
            </p:nvSpPr>
            <p:spPr bwMode="auto">
              <a:xfrm>
                <a:off x="945" y="1451"/>
                <a:ext cx="409" cy="60"/>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Sales Validation</a:t>
                </a:r>
              </a:p>
            </p:txBody>
          </p:sp>
          <p:sp>
            <p:nvSpPr>
              <p:cNvPr id="41027" name="Rectangle 45"/>
              <p:cNvSpPr>
                <a:spLocks noChangeAspect="1" noChangeArrowheads="1"/>
              </p:cNvSpPr>
              <p:nvPr/>
            </p:nvSpPr>
            <p:spPr bwMode="auto">
              <a:xfrm>
                <a:off x="963" y="1232"/>
                <a:ext cx="379" cy="1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Sales</a:t>
                </a:r>
              </a:p>
              <a:p>
                <a:pPr defTabSz="692150" eaLnBrk="0" hangingPunct="0"/>
                <a:r>
                  <a:rPr lang="en-US" sz="100" b="1"/>
                  <a:t> Validation</a:t>
                </a:r>
              </a:p>
              <a:p>
                <a:pPr defTabSz="692150" eaLnBrk="0" hangingPunct="0"/>
                <a:r>
                  <a:rPr lang="en-US" sz="100" b="1"/>
                  <a:t>Package</a:t>
                </a:r>
              </a:p>
            </p:txBody>
          </p:sp>
          <p:sp>
            <p:nvSpPr>
              <p:cNvPr id="41028" name="Rectangle 46"/>
              <p:cNvSpPr>
                <a:spLocks noChangeAspect="1" noChangeArrowheads="1"/>
              </p:cNvSpPr>
              <p:nvPr/>
            </p:nvSpPr>
            <p:spPr bwMode="auto">
              <a:xfrm>
                <a:off x="1624" y="1234"/>
                <a:ext cx="504" cy="12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Go-To-Market</a:t>
                </a:r>
              </a:p>
              <a:p>
                <a:pPr defTabSz="692150" eaLnBrk="0" hangingPunct="0"/>
                <a:r>
                  <a:rPr lang="en-US" sz="100" b="1"/>
                  <a:t>Strategy</a:t>
                </a:r>
              </a:p>
            </p:txBody>
          </p:sp>
          <p:sp>
            <p:nvSpPr>
              <p:cNvPr id="41029" name="Rectangle 47"/>
              <p:cNvSpPr>
                <a:spLocks noChangeAspect="1" noChangeArrowheads="1"/>
              </p:cNvSpPr>
              <p:nvPr/>
            </p:nvSpPr>
            <p:spPr bwMode="auto">
              <a:xfrm>
                <a:off x="2239" y="1380"/>
                <a:ext cx="623"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Go-To-Market Plan</a:t>
                </a:r>
              </a:p>
            </p:txBody>
          </p:sp>
          <p:sp>
            <p:nvSpPr>
              <p:cNvPr id="41030" name="Rectangle 48"/>
              <p:cNvSpPr>
                <a:spLocks noChangeAspect="1" noChangeArrowheads="1"/>
              </p:cNvSpPr>
              <p:nvPr/>
            </p:nvSpPr>
            <p:spPr bwMode="auto">
              <a:xfrm>
                <a:off x="2211" y="912"/>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Secure Field Trial Customer</a:t>
                </a:r>
              </a:p>
            </p:txBody>
          </p:sp>
          <p:sp>
            <p:nvSpPr>
              <p:cNvPr id="41031" name="Rectangle 49"/>
              <p:cNvSpPr>
                <a:spLocks noChangeAspect="1" noChangeArrowheads="1"/>
              </p:cNvSpPr>
              <p:nvPr/>
            </p:nvSpPr>
            <p:spPr bwMode="auto">
              <a:xfrm>
                <a:off x="1701" y="1771"/>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 Product Architecture </a:t>
                </a:r>
              </a:p>
              <a:p>
                <a:pPr defTabSz="692150" eaLnBrk="0" hangingPunct="0"/>
                <a:r>
                  <a:rPr lang="en-US" sz="100" b="1"/>
                  <a:t>Document</a:t>
                </a:r>
              </a:p>
            </p:txBody>
          </p:sp>
          <p:sp>
            <p:nvSpPr>
              <p:cNvPr id="41032" name="Rectangle 50"/>
              <p:cNvSpPr>
                <a:spLocks noChangeAspect="1" noChangeArrowheads="1"/>
              </p:cNvSpPr>
              <p:nvPr/>
            </p:nvSpPr>
            <p:spPr bwMode="auto">
              <a:xfrm>
                <a:off x="2207" y="1780"/>
                <a:ext cx="1233" cy="10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Construction and Unit Test</a:t>
                </a:r>
              </a:p>
            </p:txBody>
          </p:sp>
          <p:sp>
            <p:nvSpPr>
              <p:cNvPr id="41033" name="Rectangle 51"/>
              <p:cNvSpPr>
                <a:spLocks noChangeAspect="1" noChangeArrowheads="1"/>
              </p:cNvSpPr>
              <p:nvPr/>
            </p:nvSpPr>
            <p:spPr bwMode="auto">
              <a:xfrm>
                <a:off x="1399" y="1745"/>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System</a:t>
                </a:r>
              </a:p>
              <a:p>
                <a:pPr defTabSz="692150" eaLnBrk="0" hangingPunct="0"/>
                <a:r>
                  <a:rPr lang="en-US" sz="100" b="1"/>
                  <a:t>Architecture</a:t>
                </a:r>
              </a:p>
              <a:p>
                <a:pPr defTabSz="692150" eaLnBrk="0" hangingPunct="0"/>
                <a:r>
                  <a:rPr lang="en-US" sz="100" b="1"/>
                  <a:t>Analysis</a:t>
                </a:r>
              </a:p>
            </p:txBody>
          </p:sp>
          <p:sp>
            <p:nvSpPr>
              <p:cNvPr id="41034" name="Rectangle 52"/>
              <p:cNvSpPr>
                <a:spLocks noChangeAspect="1" noChangeArrowheads="1"/>
              </p:cNvSpPr>
              <p:nvPr/>
            </p:nvSpPr>
            <p:spPr bwMode="auto">
              <a:xfrm>
                <a:off x="2396" y="725"/>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Draft </a:t>
                </a:r>
              </a:p>
              <a:p>
                <a:pPr defTabSz="692150" eaLnBrk="0" hangingPunct="0"/>
                <a:r>
                  <a:rPr lang="en-US" sz="100" b="1"/>
                  <a:t>Product Description</a:t>
                </a:r>
              </a:p>
            </p:txBody>
          </p:sp>
          <p:sp>
            <p:nvSpPr>
              <p:cNvPr id="41035" name="Rectangle 53"/>
              <p:cNvSpPr>
                <a:spLocks noChangeArrowheads="1"/>
              </p:cNvSpPr>
              <p:nvPr/>
            </p:nvSpPr>
            <p:spPr bwMode="auto">
              <a:xfrm>
                <a:off x="84" y="824"/>
                <a:ext cx="555" cy="119"/>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100" b="1" i="1"/>
                  <a:t>Product Management</a:t>
                </a:r>
              </a:p>
            </p:txBody>
          </p:sp>
          <p:sp>
            <p:nvSpPr>
              <p:cNvPr id="41036" name="Rectangle 54"/>
              <p:cNvSpPr>
                <a:spLocks noChangeArrowheads="1"/>
              </p:cNvSpPr>
              <p:nvPr/>
            </p:nvSpPr>
            <p:spPr bwMode="auto">
              <a:xfrm>
                <a:off x="2200" y="3371"/>
                <a:ext cx="480" cy="123"/>
              </a:xfrm>
              <a:prstGeom prst="rect">
                <a:avLst/>
              </a:prstGeom>
              <a:noFill/>
              <a:ln w="9525">
                <a:noFill/>
                <a:miter lim="800000"/>
                <a:headEnd/>
                <a:tailEnd type="none" w="sm" len="med"/>
              </a:ln>
            </p:spPr>
            <p:txBody>
              <a:bodyPr>
                <a:spAutoFit/>
              </a:bodyPr>
              <a:lstStyle/>
              <a:p>
                <a:pPr eaLnBrk="0" hangingPunct="0">
                  <a:spcBef>
                    <a:spcPct val="50000"/>
                  </a:spcBef>
                </a:pPr>
                <a:r>
                  <a:rPr lang="en-US" sz="100" b="1" i="1"/>
                  <a:t>Project Plan Baselined</a:t>
                </a:r>
              </a:p>
            </p:txBody>
          </p:sp>
          <p:sp>
            <p:nvSpPr>
              <p:cNvPr id="41037" name="Rectangle 55"/>
              <p:cNvSpPr>
                <a:spLocks noChangeAspect="1" noChangeArrowheads="1"/>
              </p:cNvSpPr>
              <p:nvPr/>
            </p:nvSpPr>
            <p:spPr bwMode="auto">
              <a:xfrm>
                <a:off x="2220" y="2436"/>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Test Plan and Test Design</a:t>
                </a:r>
              </a:p>
            </p:txBody>
          </p:sp>
          <p:sp>
            <p:nvSpPr>
              <p:cNvPr id="41038" name="Rectangle 56"/>
              <p:cNvSpPr>
                <a:spLocks noChangeAspect="1" noChangeArrowheads="1"/>
              </p:cNvSpPr>
              <p:nvPr/>
            </p:nvSpPr>
            <p:spPr bwMode="auto">
              <a:xfrm>
                <a:off x="2841" y="2580"/>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Field Trial Plan</a:t>
                </a:r>
              </a:p>
            </p:txBody>
          </p:sp>
          <p:sp>
            <p:nvSpPr>
              <p:cNvPr id="41039" name="Rectangle 57"/>
              <p:cNvSpPr>
                <a:spLocks noChangeAspect="1" noChangeArrowheads="1"/>
              </p:cNvSpPr>
              <p:nvPr/>
            </p:nvSpPr>
            <p:spPr bwMode="auto">
              <a:xfrm>
                <a:off x="1587" y="2433"/>
                <a:ext cx="493" cy="10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Analysis</a:t>
                </a:r>
              </a:p>
            </p:txBody>
          </p:sp>
          <p:sp>
            <p:nvSpPr>
              <p:cNvPr id="41040" name="Rectangle 58"/>
              <p:cNvSpPr>
                <a:spLocks noChangeAspect="1" noChangeArrowheads="1"/>
              </p:cNvSpPr>
              <p:nvPr/>
            </p:nvSpPr>
            <p:spPr bwMode="auto">
              <a:xfrm>
                <a:off x="4014" y="716"/>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Final </a:t>
                </a:r>
              </a:p>
              <a:p>
                <a:pPr defTabSz="692150" eaLnBrk="0" hangingPunct="0"/>
                <a:r>
                  <a:rPr lang="en-US" sz="100" b="1"/>
                  <a:t>Product Description</a:t>
                </a:r>
              </a:p>
            </p:txBody>
          </p:sp>
          <p:sp>
            <p:nvSpPr>
              <p:cNvPr id="41041" name="AutoShape 59"/>
              <p:cNvSpPr>
                <a:spLocks noChangeAspect="1" noChangeArrowheads="1"/>
              </p:cNvSpPr>
              <p:nvPr/>
            </p:nvSpPr>
            <p:spPr bwMode="auto">
              <a:xfrm>
                <a:off x="4418" y="246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42" name="Text Box 60"/>
              <p:cNvSpPr txBox="1">
                <a:spLocks noChangeAspect="1" noChangeArrowheads="1"/>
              </p:cNvSpPr>
              <p:nvPr/>
            </p:nvSpPr>
            <p:spPr bwMode="auto">
              <a:xfrm>
                <a:off x="75" y="3368"/>
                <a:ext cx="485" cy="133"/>
              </a:xfrm>
              <a:prstGeom prst="rect">
                <a:avLst/>
              </a:prstGeom>
              <a:noFill/>
              <a:ln w="12700">
                <a:noFill/>
                <a:miter lim="800000"/>
                <a:headEnd/>
                <a:tailEnd type="none" w="sm" len="lg"/>
              </a:ln>
            </p:spPr>
            <p:txBody>
              <a:bodyPr>
                <a:spAutoFit/>
              </a:bodyPr>
              <a:lstStyle/>
              <a:p>
                <a:pPr eaLnBrk="0" hangingPunct="0">
                  <a:lnSpc>
                    <a:spcPct val="80000"/>
                  </a:lnSpc>
                </a:pPr>
                <a:r>
                  <a:rPr lang="en-US" sz="100" b="1" i="1"/>
                  <a:t>Product Delivery Team Leader </a:t>
                </a:r>
              </a:p>
              <a:p>
                <a:pPr eaLnBrk="0" hangingPunct="0">
                  <a:lnSpc>
                    <a:spcPct val="80000"/>
                  </a:lnSpc>
                </a:pPr>
                <a:r>
                  <a:rPr lang="en-US" sz="100" b="1" i="1"/>
                  <a:t>and </a:t>
                </a:r>
                <a:r>
                  <a:rPr lang="en-GB" sz="100" b="1" i="1"/>
                  <a:t>Project Mgmt</a:t>
                </a:r>
                <a:endParaRPr lang="en-US" sz="100" b="1" i="1"/>
              </a:p>
            </p:txBody>
          </p:sp>
          <p:sp>
            <p:nvSpPr>
              <p:cNvPr id="41043" name="Rectangle 61"/>
              <p:cNvSpPr>
                <a:spLocks noChangeAspect="1" noChangeArrowheads="1"/>
              </p:cNvSpPr>
              <p:nvPr/>
            </p:nvSpPr>
            <p:spPr bwMode="auto">
              <a:xfrm>
                <a:off x="2209" y="1579"/>
                <a:ext cx="545" cy="13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Design Specification</a:t>
                </a:r>
              </a:p>
            </p:txBody>
          </p:sp>
          <p:sp>
            <p:nvSpPr>
              <p:cNvPr id="41044" name="Rectangle 62"/>
              <p:cNvSpPr>
                <a:spLocks noChangeAspect="1" noChangeArrowheads="1"/>
              </p:cNvSpPr>
              <p:nvPr/>
            </p:nvSpPr>
            <p:spPr bwMode="auto">
              <a:xfrm>
                <a:off x="119" y="2132"/>
                <a:ext cx="5358" cy="274"/>
              </a:xfrm>
              <a:prstGeom prst="rect">
                <a:avLst/>
              </a:prstGeom>
              <a:noFill/>
              <a:ln w="12700">
                <a:solidFill>
                  <a:schemeClr val="tx1"/>
                </a:solidFill>
                <a:miter lim="800000"/>
                <a:headEnd/>
                <a:tailEnd type="none" w="sm" len="lg"/>
              </a:ln>
            </p:spPr>
            <p:txBody>
              <a:bodyPr wrap="none" anchor="ctr"/>
              <a:lstStyle/>
              <a:p>
                <a:endParaRPr lang="en-US" sz="1800"/>
              </a:p>
            </p:txBody>
          </p:sp>
          <p:sp>
            <p:nvSpPr>
              <p:cNvPr id="41045" name="Text Box 63"/>
              <p:cNvSpPr txBox="1">
                <a:spLocks noChangeAspect="1" noChangeArrowheads="1"/>
              </p:cNvSpPr>
              <p:nvPr/>
            </p:nvSpPr>
            <p:spPr bwMode="auto">
              <a:xfrm>
                <a:off x="65" y="2187"/>
                <a:ext cx="306" cy="140"/>
              </a:xfrm>
              <a:prstGeom prst="rect">
                <a:avLst/>
              </a:prstGeom>
              <a:noFill/>
              <a:ln w="12700">
                <a:noFill/>
                <a:miter lim="800000"/>
                <a:headEnd/>
                <a:tailEnd type="none" w="sm" len="lg"/>
              </a:ln>
            </p:spPr>
            <p:txBody>
              <a:bodyPr wrap="none">
                <a:spAutoFit/>
              </a:bodyPr>
              <a:lstStyle/>
              <a:p>
                <a:pPr eaLnBrk="0" hangingPunct="0"/>
                <a:r>
                  <a:rPr lang="en-US" sz="100" b="1" i="1"/>
                  <a:t>Training and</a:t>
                </a:r>
              </a:p>
              <a:p>
                <a:pPr eaLnBrk="0" hangingPunct="0"/>
                <a:r>
                  <a:rPr lang="en-GB" sz="100" b="1" i="1"/>
                  <a:t>Documentation</a:t>
                </a:r>
                <a:endParaRPr lang="en-US" sz="100" b="1" i="1"/>
              </a:p>
            </p:txBody>
          </p:sp>
          <p:sp>
            <p:nvSpPr>
              <p:cNvPr id="41046" name="Rectangle 64"/>
              <p:cNvSpPr>
                <a:spLocks noChangeAspect="1" noChangeArrowheads="1"/>
              </p:cNvSpPr>
              <p:nvPr/>
            </p:nvSpPr>
            <p:spPr bwMode="auto">
              <a:xfrm>
                <a:off x="3745" y="630"/>
                <a:ext cx="795" cy="3289"/>
              </a:xfrm>
              <a:prstGeom prst="rect">
                <a:avLst/>
              </a:prstGeom>
              <a:noFill/>
              <a:ln w="12700">
                <a:solidFill>
                  <a:schemeClr val="accent2"/>
                </a:solidFill>
                <a:miter lim="800000"/>
                <a:headEnd/>
                <a:tailEnd/>
              </a:ln>
            </p:spPr>
            <p:txBody>
              <a:bodyPr wrap="none" anchor="ctr"/>
              <a:lstStyle/>
              <a:p>
                <a:endParaRPr lang="en-US" sz="1800"/>
              </a:p>
            </p:txBody>
          </p:sp>
          <p:sp>
            <p:nvSpPr>
              <p:cNvPr id="41047" name="Rectangle 65"/>
              <p:cNvSpPr>
                <a:spLocks noChangeAspect="1" noChangeArrowheads="1"/>
              </p:cNvSpPr>
              <p:nvPr/>
            </p:nvSpPr>
            <p:spPr bwMode="auto">
              <a:xfrm>
                <a:off x="1392" y="623"/>
                <a:ext cx="803" cy="3295"/>
              </a:xfrm>
              <a:prstGeom prst="rect">
                <a:avLst/>
              </a:prstGeom>
              <a:noFill/>
              <a:ln w="12700">
                <a:solidFill>
                  <a:schemeClr val="accent2"/>
                </a:solidFill>
                <a:miter lim="800000"/>
                <a:headEnd/>
                <a:tailEnd/>
              </a:ln>
            </p:spPr>
            <p:txBody>
              <a:bodyPr wrap="none" anchor="ctr"/>
              <a:lstStyle/>
              <a:p>
                <a:endParaRPr lang="en-US" sz="1800"/>
              </a:p>
            </p:txBody>
          </p:sp>
          <p:sp>
            <p:nvSpPr>
              <p:cNvPr id="41048" name="AutoShape 66"/>
              <p:cNvSpPr>
                <a:spLocks noChangeAspect="1" noChangeArrowheads="1"/>
              </p:cNvSpPr>
              <p:nvPr/>
            </p:nvSpPr>
            <p:spPr bwMode="auto">
              <a:xfrm>
                <a:off x="3714" y="198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49" name="Rectangle 67"/>
              <p:cNvSpPr>
                <a:spLocks noChangeAspect="1" noChangeArrowheads="1"/>
              </p:cNvSpPr>
              <p:nvPr/>
            </p:nvSpPr>
            <p:spPr bwMode="auto">
              <a:xfrm>
                <a:off x="2904" y="1376"/>
                <a:ext cx="1618" cy="12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Go-To-Market Execution</a:t>
                </a:r>
              </a:p>
            </p:txBody>
          </p:sp>
          <p:grpSp>
            <p:nvGrpSpPr>
              <p:cNvPr id="41050" name="Group 68"/>
              <p:cNvGrpSpPr>
                <a:grpSpLocks noChangeAspect="1"/>
              </p:cNvGrpSpPr>
              <p:nvPr/>
            </p:nvGrpSpPr>
            <p:grpSpPr bwMode="auto">
              <a:xfrm>
                <a:off x="1324" y="3408"/>
                <a:ext cx="135" cy="136"/>
                <a:chOff x="1415" y="3641"/>
                <a:chExt cx="138" cy="139"/>
              </a:xfrm>
            </p:grpSpPr>
            <p:sp>
              <p:nvSpPr>
                <p:cNvPr id="41109" name="Oval 69"/>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41110" name="Oval 70"/>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41111" name="Line 71"/>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1112" name="Line 72"/>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1113" name="Line 73"/>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41114" name="Oval 74"/>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41051" name="Rectangle 75"/>
              <p:cNvSpPr>
                <a:spLocks noChangeAspect="1" noChangeArrowheads="1"/>
              </p:cNvSpPr>
              <p:nvPr/>
            </p:nvSpPr>
            <p:spPr bwMode="auto">
              <a:xfrm>
                <a:off x="2721" y="1236"/>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Sales Planning and Account Targeting</a:t>
                </a:r>
              </a:p>
            </p:txBody>
          </p:sp>
          <p:sp>
            <p:nvSpPr>
              <p:cNvPr id="41052" name="AutoShape 76"/>
              <p:cNvSpPr>
                <a:spLocks noChangeAspect="1" noChangeArrowheads="1"/>
              </p:cNvSpPr>
              <p:nvPr/>
            </p:nvSpPr>
            <p:spPr bwMode="auto">
              <a:xfrm>
                <a:off x="2162" y="3445"/>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41053" name="Rectangle 77"/>
              <p:cNvSpPr>
                <a:spLocks noChangeAspect="1" noChangeArrowheads="1"/>
              </p:cNvSpPr>
              <p:nvPr/>
            </p:nvSpPr>
            <p:spPr bwMode="auto">
              <a:xfrm>
                <a:off x="3775" y="1759"/>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Software</a:t>
                </a:r>
              </a:p>
            </p:txBody>
          </p:sp>
          <p:sp>
            <p:nvSpPr>
              <p:cNvPr id="41054" name="Rectangle 78"/>
              <p:cNvSpPr>
                <a:spLocks noChangeAspect="1" noChangeArrowheads="1"/>
              </p:cNvSpPr>
              <p:nvPr/>
            </p:nvSpPr>
            <p:spPr bwMode="auto">
              <a:xfrm>
                <a:off x="3799" y="2160"/>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Update Documentation</a:t>
                </a:r>
              </a:p>
            </p:txBody>
          </p:sp>
          <p:sp>
            <p:nvSpPr>
              <p:cNvPr id="41055" name="Rectangle 79"/>
              <p:cNvSpPr>
                <a:spLocks noChangeAspect="1" noChangeArrowheads="1"/>
              </p:cNvSpPr>
              <p:nvPr/>
            </p:nvSpPr>
            <p:spPr bwMode="auto">
              <a:xfrm>
                <a:off x="3497" y="1740"/>
                <a:ext cx="351" cy="126"/>
              </a:xfrm>
              <a:prstGeom prst="rect">
                <a:avLst/>
              </a:prstGeom>
              <a:noFill/>
              <a:ln w="9525">
                <a:noFill/>
                <a:miter lim="800000"/>
                <a:headEnd/>
                <a:tailEnd/>
              </a:ln>
            </p:spPr>
            <p:txBody>
              <a:bodyPr lIns="78259" tIns="39128" rIns="78259" bIns="39128">
                <a:spAutoFit/>
              </a:bodyPr>
              <a:lstStyle/>
              <a:p>
                <a:pPr defTabSz="674688" eaLnBrk="0" hangingPunct="0"/>
                <a:r>
                  <a:rPr lang="en-US" sz="100" b="1" i="1"/>
                  <a:t>Code</a:t>
                </a:r>
              </a:p>
              <a:p>
                <a:pPr defTabSz="674688" eaLnBrk="0" hangingPunct="0"/>
                <a:r>
                  <a:rPr lang="en-US" sz="100" b="1" i="1"/>
                  <a:t>Complete</a:t>
                </a:r>
              </a:p>
            </p:txBody>
          </p:sp>
          <p:sp>
            <p:nvSpPr>
              <p:cNvPr id="41056" name="Rectangle 80"/>
              <p:cNvSpPr>
                <a:spLocks noChangeAspect="1" noChangeArrowheads="1"/>
              </p:cNvSpPr>
              <p:nvPr/>
            </p:nvSpPr>
            <p:spPr bwMode="auto">
              <a:xfrm>
                <a:off x="1405" y="3054"/>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100" b="1"/>
                  <a:t>Add M&amp;S Requirements to PRD</a:t>
                </a:r>
              </a:p>
            </p:txBody>
          </p:sp>
          <p:sp>
            <p:nvSpPr>
              <p:cNvPr id="41057" name="Rectangle 81"/>
              <p:cNvSpPr>
                <a:spLocks noChangeArrowheads="1"/>
              </p:cNvSpPr>
              <p:nvPr/>
            </p:nvSpPr>
            <p:spPr bwMode="auto">
              <a:xfrm>
                <a:off x="4294" y="2562"/>
                <a:ext cx="204" cy="140"/>
              </a:xfrm>
              <a:prstGeom prst="rect">
                <a:avLst/>
              </a:prstGeom>
              <a:noFill/>
              <a:ln w="9525">
                <a:noFill/>
                <a:miter lim="800000"/>
                <a:headEnd/>
                <a:tailEnd type="none" w="sm" len="med"/>
              </a:ln>
            </p:spPr>
            <p:txBody>
              <a:bodyPr>
                <a:spAutoFit/>
              </a:bodyPr>
              <a:lstStyle/>
              <a:p>
                <a:pPr eaLnBrk="0" hangingPunct="0"/>
                <a:r>
                  <a:rPr lang="en-US" sz="100" b="1" i="1"/>
                  <a:t>EA</a:t>
                </a:r>
              </a:p>
            </p:txBody>
          </p:sp>
          <p:sp>
            <p:nvSpPr>
              <p:cNvPr id="41058" name="Rectangle 82"/>
              <p:cNvSpPr>
                <a:spLocks noChangeAspect="1" noChangeArrowheads="1"/>
              </p:cNvSpPr>
              <p:nvPr/>
            </p:nvSpPr>
            <p:spPr bwMode="auto">
              <a:xfrm>
                <a:off x="4551" y="258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Field Trial</a:t>
                </a:r>
              </a:p>
            </p:txBody>
          </p:sp>
          <p:sp>
            <p:nvSpPr>
              <p:cNvPr id="41059" name="Rectangle 83"/>
              <p:cNvSpPr>
                <a:spLocks noChangeAspect="1" noChangeArrowheads="1"/>
              </p:cNvSpPr>
              <p:nvPr/>
            </p:nvSpPr>
            <p:spPr bwMode="auto">
              <a:xfrm>
                <a:off x="1987" y="762"/>
                <a:ext cx="420" cy="127"/>
              </a:xfrm>
              <a:prstGeom prst="rect">
                <a:avLst/>
              </a:prstGeom>
              <a:noFill/>
              <a:ln w="9525">
                <a:noFill/>
                <a:miter lim="800000"/>
                <a:headEnd/>
                <a:tailEnd/>
              </a:ln>
            </p:spPr>
            <p:txBody>
              <a:bodyPr lIns="78259" tIns="39128" rIns="78259" bIns="39128">
                <a:spAutoFit/>
              </a:bodyPr>
              <a:lstStyle/>
              <a:p>
                <a:pPr defTabSz="674688" eaLnBrk="0" hangingPunct="0"/>
                <a:r>
                  <a:rPr lang="en-US" sz="100" b="1" i="1"/>
                  <a:t>Requirements </a:t>
                </a:r>
              </a:p>
              <a:p>
                <a:pPr defTabSz="674688" eaLnBrk="0" hangingPunct="0"/>
                <a:r>
                  <a:rPr lang="en-US" sz="100" b="1" i="1"/>
                  <a:t>Baselined</a:t>
                </a:r>
              </a:p>
            </p:txBody>
          </p:sp>
          <p:sp>
            <p:nvSpPr>
              <p:cNvPr id="41060" name="Rectangle 84"/>
              <p:cNvSpPr>
                <a:spLocks noChangeAspect="1" noChangeArrowheads="1"/>
              </p:cNvSpPr>
              <p:nvPr/>
            </p:nvSpPr>
            <p:spPr bwMode="auto">
              <a:xfrm>
                <a:off x="2210" y="2160"/>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Product Documentation Development</a:t>
                </a:r>
              </a:p>
            </p:txBody>
          </p:sp>
          <p:sp>
            <p:nvSpPr>
              <p:cNvPr id="41061" name="Rectangle 85"/>
              <p:cNvSpPr>
                <a:spLocks noChangeAspect="1" noChangeArrowheads="1"/>
              </p:cNvSpPr>
              <p:nvPr/>
            </p:nvSpPr>
            <p:spPr bwMode="auto">
              <a:xfrm>
                <a:off x="1558" y="228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Training Plan</a:t>
                </a:r>
              </a:p>
            </p:txBody>
          </p:sp>
          <p:sp>
            <p:nvSpPr>
              <p:cNvPr id="41062" name="Rectangle 86"/>
              <p:cNvSpPr>
                <a:spLocks noChangeAspect="1" noChangeArrowheads="1"/>
              </p:cNvSpPr>
              <p:nvPr/>
            </p:nvSpPr>
            <p:spPr bwMode="auto">
              <a:xfrm>
                <a:off x="3758" y="2280"/>
                <a:ext cx="124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Execution</a:t>
                </a:r>
              </a:p>
            </p:txBody>
          </p:sp>
          <p:sp>
            <p:nvSpPr>
              <p:cNvPr id="41063" name="Rectangle 87"/>
              <p:cNvSpPr>
                <a:spLocks noChangeAspect="1" noChangeArrowheads="1"/>
              </p:cNvSpPr>
              <p:nvPr/>
            </p:nvSpPr>
            <p:spPr bwMode="auto">
              <a:xfrm>
                <a:off x="2504" y="2280"/>
                <a:ext cx="1226"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Training Development</a:t>
                </a:r>
              </a:p>
            </p:txBody>
          </p:sp>
          <p:sp>
            <p:nvSpPr>
              <p:cNvPr id="41064" name="Rectangle 88"/>
              <p:cNvSpPr>
                <a:spLocks noChangeArrowheads="1"/>
              </p:cNvSpPr>
              <p:nvPr/>
            </p:nvSpPr>
            <p:spPr bwMode="auto">
              <a:xfrm>
                <a:off x="3402" y="2436"/>
                <a:ext cx="1011" cy="10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Test Execution</a:t>
                </a:r>
              </a:p>
            </p:txBody>
          </p:sp>
          <p:sp>
            <p:nvSpPr>
              <p:cNvPr id="41065" name="Text Box 89"/>
              <p:cNvSpPr txBox="1">
                <a:spLocks noChangeAspect="1" noChangeArrowheads="1"/>
              </p:cNvSpPr>
              <p:nvPr/>
            </p:nvSpPr>
            <p:spPr bwMode="auto">
              <a:xfrm>
                <a:off x="81" y="3674"/>
                <a:ext cx="453" cy="119"/>
              </a:xfrm>
              <a:prstGeom prst="rect">
                <a:avLst/>
              </a:prstGeom>
              <a:noFill/>
              <a:ln w="12700">
                <a:noFill/>
                <a:miter lim="800000"/>
                <a:headEnd/>
                <a:tailEnd type="none" w="sm" len="lg"/>
              </a:ln>
            </p:spPr>
            <p:txBody>
              <a:bodyPr>
                <a:spAutoFit/>
              </a:bodyPr>
              <a:lstStyle/>
              <a:p>
                <a:pPr eaLnBrk="0" hangingPunct="0">
                  <a:lnSpc>
                    <a:spcPct val="80000"/>
                  </a:lnSpc>
                </a:pPr>
                <a:r>
                  <a:rPr lang="en-US" sz="100" b="1" u="sng"/>
                  <a:t>Phase Review</a:t>
                </a:r>
              </a:p>
            </p:txBody>
          </p:sp>
          <p:sp>
            <p:nvSpPr>
              <p:cNvPr id="41066" name="Rectangle 90"/>
              <p:cNvSpPr>
                <a:spLocks noChangeAspect="1" noChangeArrowheads="1"/>
              </p:cNvSpPr>
              <p:nvPr/>
            </p:nvSpPr>
            <p:spPr bwMode="auto">
              <a:xfrm>
                <a:off x="1669" y="1584"/>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100" b="1"/>
                  <a:t>Functional Specification</a:t>
                </a:r>
              </a:p>
            </p:txBody>
          </p:sp>
          <p:sp>
            <p:nvSpPr>
              <p:cNvPr id="41067" name="Rectangle 91"/>
              <p:cNvSpPr>
                <a:spLocks noChangeAspect="1" noChangeArrowheads="1"/>
              </p:cNvSpPr>
              <p:nvPr/>
            </p:nvSpPr>
            <p:spPr bwMode="auto">
              <a:xfrm>
                <a:off x="2950" y="3200"/>
                <a:ext cx="768"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Install and Deployment Plan</a:t>
                </a:r>
              </a:p>
            </p:txBody>
          </p:sp>
          <p:sp>
            <p:nvSpPr>
              <p:cNvPr id="41068" name="Rectangle 92"/>
              <p:cNvSpPr>
                <a:spLocks noChangeAspect="1" noChangeArrowheads="1"/>
              </p:cNvSpPr>
              <p:nvPr/>
            </p:nvSpPr>
            <p:spPr bwMode="auto">
              <a:xfrm>
                <a:off x="4197" y="2875"/>
                <a:ext cx="730" cy="119"/>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TPS Release Evaluation and Feedback</a:t>
                </a:r>
              </a:p>
            </p:txBody>
          </p:sp>
          <p:sp>
            <p:nvSpPr>
              <p:cNvPr id="41069" name="AutoShape 93"/>
              <p:cNvSpPr>
                <a:spLocks noChangeArrowheads="1"/>
              </p:cNvSpPr>
              <p:nvPr/>
            </p:nvSpPr>
            <p:spPr bwMode="auto">
              <a:xfrm>
                <a:off x="1359"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1070" name="AutoShape 94"/>
              <p:cNvSpPr>
                <a:spLocks noChangeArrowheads="1"/>
              </p:cNvSpPr>
              <p:nvPr/>
            </p:nvSpPr>
            <p:spPr bwMode="auto">
              <a:xfrm>
                <a:off x="216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1071" name="AutoShape 95"/>
              <p:cNvSpPr>
                <a:spLocks noChangeArrowheads="1"/>
              </p:cNvSpPr>
              <p:nvPr/>
            </p:nvSpPr>
            <p:spPr bwMode="auto">
              <a:xfrm>
                <a:off x="2857" y="3602"/>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41072" name="AutoShape 96"/>
              <p:cNvSpPr>
                <a:spLocks noChangeAspect="1" noChangeArrowheads="1"/>
              </p:cNvSpPr>
              <p:nvPr/>
            </p:nvSpPr>
            <p:spPr bwMode="auto">
              <a:xfrm>
                <a:off x="4290"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73" name="AutoShape 97"/>
              <p:cNvSpPr>
                <a:spLocks noChangeAspect="1" noChangeArrowheads="1"/>
              </p:cNvSpPr>
              <p:nvPr/>
            </p:nvSpPr>
            <p:spPr bwMode="auto">
              <a:xfrm>
                <a:off x="4512" y="2511"/>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74" name="AutoShape 98"/>
              <p:cNvSpPr>
                <a:spLocks noChangeArrowheads="1"/>
              </p:cNvSpPr>
              <p:nvPr/>
            </p:nvSpPr>
            <p:spPr bwMode="auto">
              <a:xfrm>
                <a:off x="3711"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1075" name="AutoShape 99"/>
              <p:cNvSpPr>
                <a:spLocks noChangeArrowheads="1"/>
              </p:cNvSpPr>
              <p:nvPr/>
            </p:nvSpPr>
            <p:spPr bwMode="auto">
              <a:xfrm>
                <a:off x="4506"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1076" name="Rectangle 100"/>
              <p:cNvSpPr>
                <a:spLocks noChangeAspect="1" noChangeArrowheads="1"/>
              </p:cNvSpPr>
              <p:nvPr/>
            </p:nvSpPr>
            <p:spPr bwMode="auto">
              <a:xfrm>
                <a:off x="1701" y="1952"/>
                <a:ext cx="490" cy="11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Interface Control</a:t>
                </a:r>
              </a:p>
              <a:p>
                <a:pPr defTabSz="692150" eaLnBrk="0" hangingPunct="0"/>
                <a:r>
                  <a:rPr lang="en-US" sz="100" b="1"/>
                  <a:t>Document</a:t>
                </a:r>
              </a:p>
            </p:txBody>
          </p:sp>
          <p:sp>
            <p:nvSpPr>
              <p:cNvPr id="41077" name="Line 101"/>
              <p:cNvSpPr>
                <a:spLocks noChangeShapeType="1"/>
              </p:cNvSpPr>
              <p:nvPr/>
            </p:nvSpPr>
            <p:spPr bwMode="auto">
              <a:xfrm>
                <a:off x="5084" y="447"/>
                <a:ext cx="29" cy="0"/>
              </a:xfrm>
              <a:prstGeom prst="line">
                <a:avLst/>
              </a:prstGeom>
              <a:noFill/>
              <a:ln w="6350">
                <a:solidFill>
                  <a:schemeClr val="tx1"/>
                </a:solidFill>
                <a:round/>
                <a:headEnd type="none" w="sm" len="sm"/>
                <a:tailEnd type="none" w="sm" len="sm"/>
              </a:ln>
            </p:spPr>
            <p:txBody>
              <a:bodyPr/>
              <a:lstStyle/>
              <a:p>
                <a:endParaRPr lang="en-GB"/>
              </a:p>
            </p:txBody>
          </p:sp>
          <p:sp>
            <p:nvSpPr>
              <p:cNvPr id="41078" name="Line 102"/>
              <p:cNvSpPr>
                <a:spLocks noChangeShapeType="1"/>
              </p:cNvSpPr>
              <p:nvPr/>
            </p:nvSpPr>
            <p:spPr bwMode="auto">
              <a:xfrm>
                <a:off x="5084" y="447"/>
                <a:ext cx="30" cy="0"/>
              </a:xfrm>
              <a:prstGeom prst="line">
                <a:avLst/>
              </a:prstGeom>
              <a:noFill/>
              <a:ln w="6350">
                <a:solidFill>
                  <a:schemeClr val="tx1"/>
                </a:solidFill>
                <a:round/>
                <a:headEnd type="none" w="sm" len="sm"/>
                <a:tailEnd type="none" w="sm" len="sm"/>
              </a:ln>
            </p:spPr>
            <p:txBody>
              <a:bodyPr/>
              <a:lstStyle/>
              <a:p>
                <a:endParaRPr lang="en-GB"/>
              </a:p>
            </p:txBody>
          </p:sp>
          <p:sp>
            <p:nvSpPr>
              <p:cNvPr id="41079" name="Rectangle 103"/>
              <p:cNvSpPr>
                <a:spLocks noChangeAspect="1" noChangeArrowheads="1"/>
              </p:cNvSpPr>
              <p:nvPr/>
            </p:nvSpPr>
            <p:spPr bwMode="auto">
              <a:xfrm>
                <a:off x="4428" y="2398"/>
                <a:ext cx="172" cy="126"/>
              </a:xfrm>
              <a:prstGeom prst="rect">
                <a:avLst/>
              </a:prstGeom>
              <a:noFill/>
              <a:ln w="9525">
                <a:noFill/>
                <a:miter lim="800000"/>
                <a:headEnd/>
                <a:tailEnd/>
              </a:ln>
            </p:spPr>
            <p:txBody>
              <a:bodyPr lIns="78259" tIns="39128" rIns="78259" bIns="39128">
                <a:spAutoFit/>
              </a:bodyPr>
              <a:lstStyle/>
              <a:p>
                <a:pPr defTabSz="674688" eaLnBrk="0" hangingPunct="0"/>
                <a:r>
                  <a:rPr lang="en-US" sz="100" b="1" i="1"/>
                  <a:t>TC</a:t>
                </a:r>
              </a:p>
            </p:txBody>
          </p:sp>
          <p:sp>
            <p:nvSpPr>
              <p:cNvPr id="41080" name="Rectangle 104"/>
              <p:cNvSpPr>
                <a:spLocks noChangeAspect="1" noChangeArrowheads="1"/>
              </p:cNvSpPr>
              <p:nvPr/>
            </p:nvSpPr>
            <p:spPr bwMode="auto">
              <a:xfrm>
                <a:off x="5108" y="3312"/>
                <a:ext cx="363" cy="126"/>
              </a:xfrm>
              <a:prstGeom prst="rect">
                <a:avLst/>
              </a:prstGeom>
              <a:noFill/>
              <a:ln w="9525">
                <a:noFill/>
                <a:miter lim="800000"/>
                <a:headEnd/>
                <a:tailEnd/>
              </a:ln>
            </p:spPr>
            <p:txBody>
              <a:bodyPr lIns="78259" tIns="39128" rIns="78259" bIns="39128">
                <a:spAutoFit/>
              </a:bodyPr>
              <a:lstStyle/>
              <a:p>
                <a:pPr defTabSz="674688" eaLnBrk="0" hangingPunct="0"/>
                <a:r>
                  <a:rPr lang="en-US" sz="100" b="1" i="1"/>
                  <a:t>Product Delivery Team Dissolved</a:t>
                </a:r>
              </a:p>
            </p:txBody>
          </p:sp>
          <p:sp>
            <p:nvSpPr>
              <p:cNvPr id="41081" name="Rectangle 105"/>
              <p:cNvSpPr>
                <a:spLocks noChangeAspect="1" noChangeArrowheads="1"/>
              </p:cNvSpPr>
              <p:nvPr/>
            </p:nvSpPr>
            <p:spPr bwMode="auto">
              <a:xfrm>
                <a:off x="5043" y="2554"/>
                <a:ext cx="177" cy="166"/>
              </a:xfrm>
              <a:prstGeom prst="rect">
                <a:avLst/>
              </a:prstGeom>
              <a:noFill/>
              <a:ln w="12700" algn="ctr">
                <a:noFill/>
                <a:miter lim="800000"/>
                <a:headEnd/>
                <a:tailEnd/>
              </a:ln>
            </p:spPr>
            <p:txBody>
              <a:bodyPr wrap="none" anchor="ctr"/>
              <a:lstStyle/>
              <a:p>
                <a:pPr defTabSz="674688" eaLnBrk="0" hangingPunct="0"/>
                <a:r>
                  <a:rPr lang="en-US" sz="100" b="1" i="1"/>
                  <a:t>GA</a:t>
                </a:r>
              </a:p>
            </p:txBody>
          </p:sp>
          <p:sp>
            <p:nvSpPr>
              <p:cNvPr id="41082" name="Rectangle 106"/>
              <p:cNvSpPr>
                <a:spLocks noChangeArrowheads="1"/>
              </p:cNvSpPr>
              <p:nvPr/>
            </p:nvSpPr>
            <p:spPr bwMode="auto">
              <a:xfrm>
                <a:off x="4523" y="2461"/>
                <a:ext cx="204" cy="140"/>
              </a:xfrm>
              <a:prstGeom prst="rect">
                <a:avLst/>
              </a:prstGeom>
              <a:noFill/>
              <a:ln w="9525">
                <a:noFill/>
                <a:miter lim="800000"/>
                <a:headEnd/>
                <a:tailEnd type="none" w="sm" len="med"/>
              </a:ln>
            </p:spPr>
            <p:txBody>
              <a:bodyPr>
                <a:spAutoFit/>
              </a:bodyPr>
              <a:lstStyle/>
              <a:p>
                <a:pPr eaLnBrk="0" hangingPunct="0"/>
                <a:r>
                  <a:rPr lang="en-US" sz="100" b="1" i="1"/>
                  <a:t>CR</a:t>
                </a:r>
              </a:p>
            </p:txBody>
          </p:sp>
          <p:sp>
            <p:nvSpPr>
              <p:cNvPr id="41083" name="AutoShape 107"/>
              <p:cNvSpPr>
                <a:spLocks noChangeAspect="1" noChangeArrowheads="1"/>
              </p:cNvSpPr>
              <p:nvPr/>
            </p:nvSpPr>
            <p:spPr bwMode="auto">
              <a:xfrm>
                <a:off x="5031" y="2610"/>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1084" name="AutoShape 108"/>
              <p:cNvSpPr>
                <a:spLocks noChangeArrowheads="1"/>
              </p:cNvSpPr>
              <p:nvPr/>
            </p:nvSpPr>
            <p:spPr bwMode="auto">
              <a:xfrm>
                <a:off x="4978" y="3602"/>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41085" name="Group 109"/>
              <p:cNvGrpSpPr>
                <a:grpSpLocks noChangeAspect="1"/>
              </p:cNvGrpSpPr>
              <p:nvPr/>
            </p:nvGrpSpPr>
            <p:grpSpPr bwMode="auto">
              <a:xfrm>
                <a:off x="4997" y="3441"/>
                <a:ext cx="135" cy="136"/>
                <a:chOff x="1415" y="3641"/>
                <a:chExt cx="138" cy="139"/>
              </a:xfrm>
            </p:grpSpPr>
            <p:sp>
              <p:nvSpPr>
                <p:cNvPr id="41103" name="Oval 110"/>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41104" name="Oval 111"/>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41105" name="Line 112"/>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1106" name="Line 113"/>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1107" name="Line 114"/>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41108" name="Oval 115"/>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41086" name="Rectangle 116"/>
              <p:cNvSpPr>
                <a:spLocks noChangeAspect="1" noChangeArrowheads="1"/>
              </p:cNvSpPr>
              <p:nvPr/>
            </p:nvSpPr>
            <p:spPr bwMode="auto">
              <a:xfrm>
                <a:off x="1272" y="1578"/>
                <a:ext cx="324" cy="133"/>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Technology</a:t>
                </a:r>
              </a:p>
              <a:p>
                <a:pPr defTabSz="692150" eaLnBrk="0" hangingPunct="0"/>
                <a:r>
                  <a:rPr lang="en-US" sz="100" b="1"/>
                  <a:t>Evaluation</a:t>
                </a:r>
              </a:p>
            </p:txBody>
          </p:sp>
          <p:sp>
            <p:nvSpPr>
              <p:cNvPr id="41087" name="Rectangle 117"/>
              <p:cNvSpPr>
                <a:spLocks noChangeAspect="1" noChangeArrowheads="1"/>
              </p:cNvSpPr>
              <p:nvPr/>
            </p:nvSpPr>
            <p:spPr bwMode="auto">
              <a:xfrm>
                <a:off x="1558" y="2160"/>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Documentation Plan</a:t>
                </a:r>
              </a:p>
            </p:txBody>
          </p:sp>
          <p:sp>
            <p:nvSpPr>
              <p:cNvPr id="41088" name="Line 118"/>
              <p:cNvSpPr>
                <a:spLocks noChangeShapeType="1"/>
              </p:cNvSpPr>
              <p:nvPr/>
            </p:nvSpPr>
            <p:spPr bwMode="auto">
              <a:xfrm>
                <a:off x="513" y="632"/>
                <a:ext cx="3" cy="3281"/>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41089" name="Rectangle 119"/>
              <p:cNvSpPr>
                <a:spLocks noChangeAspect="1" noChangeArrowheads="1"/>
              </p:cNvSpPr>
              <p:nvPr/>
            </p:nvSpPr>
            <p:spPr bwMode="auto">
              <a:xfrm>
                <a:off x="1443" y="2722"/>
                <a:ext cx="1457"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Design Documentation Review</a:t>
                </a:r>
              </a:p>
            </p:txBody>
          </p:sp>
          <p:sp>
            <p:nvSpPr>
              <p:cNvPr id="41090" name="Rectangle 120"/>
              <p:cNvSpPr>
                <a:spLocks noChangeArrowheads="1"/>
              </p:cNvSpPr>
              <p:nvPr/>
            </p:nvSpPr>
            <p:spPr bwMode="auto">
              <a:xfrm>
                <a:off x="1430" y="2833"/>
                <a:ext cx="704"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100" b="1"/>
                  <a:t>CE Acceptance Criteria</a:t>
                </a:r>
              </a:p>
            </p:txBody>
          </p:sp>
          <p:sp>
            <p:nvSpPr>
              <p:cNvPr id="41091" name="Text Box 121"/>
              <p:cNvSpPr txBox="1">
                <a:spLocks noChangeAspect="1" noChangeArrowheads="1"/>
              </p:cNvSpPr>
              <p:nvPr/>
            </p:nvSpPr>
            <p:spPr bwMode="auto">
              <a:xfrm>
                <a:off x="46" y="3178"/>
                <a:ext cx="257" cy="141"/>
              </a:xfrm>
              <a:prstGeom prst="rect">
                <a:avLst/>
              </a:prstGeom>
              <a:noFill/>
              <a:ln w="12700">
                <a:noFill/>
                <a:miter lim="800000"/>
                <a:headEnd/>
                <a:tailEnd type="none" w="sm" len="lg"/>
              </a:ln>
            </p:spPr>
            <p:txBody>
              <a:bodyPr wrap="none">
                <a:spAutoFit/>
              </a:bodyPr>
              <a:lstStyle/>
              <a:p>
                <a:pPr eaLnBrk="0" hangingPunct="0"/>
                <a:r>
                  <a:rPr lang="en-US" sz="100" b="1" i="1"/>
                  <a:t>Global</a:t>
                </a:r>
              </a:p>
              <a:p>
                <a:pPr eaLnBrk="0" hangingPunct="0"/>
                <a:r>
                  <a:rPr lang="en-GB" sz="100" b="1" i="1"/>
                  <a:t>Services</a:t>
                </a:r>
                <a:endParaRPr lang="en-US" sz="100" b="1" i="1"/>
              </a:p>
            </p:txBody>
          </p:sp>
          <p:sp>
            <p:nvSpPr>
              <p:cNvPr id="41092" name="Rectangle 122"/>
              <p:cNvSpPr>
                <a:spLocks noChangeArrowheads="1"/>
              </p:cNvSpPr>
              <p:nvPr/>
            </p:nvSpPr>
            <p:spPr bwMode="auto">
              <a:xfrm>
                <a:off x="3078" y="2894"/>
                <a:ext cx="848" cy="8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TPS User Documentation Review</a:t>
                </a:r>
              </a:p>
            </p:txBody>
          </p:sp>
          <p:sp>
            <p:nvSpPr>
              <p:cNvPr id="41093" name="Rectangle 123"/>
              <p:cNvSpPr>
                <a:spLocks noChangeArrowheads="1"/>
              </p:cNvSpPr>
              <p:nvPr/>
            </p:nvSpPr>
            <p:spPr bwMode="auto">
              <a:xfrm>
                <a:off x="4515" y="3200"/>
                <a:ext cx="811" cy="9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100" b="1"/>
                  <a:t>Install &amp; Deploy</a:t>
                </a:r>
              </a:p>
            </p:txBody>
          </p:sp>
          <p:sp>
            <p:nvSpPr>
              <p:cNvPr id="41094" name="Rectangle 124"/>
              <p:cNvSpPr>
                <a:spLocks noChangeAspect="1" noChangeArrowheads="1"/>
              </p:cNvSpPr>
              <p:nvPr/>
            </p:nvSpPr>
            <p:spPr bwMode="auto">
              <a:xfrm>
                <a:off x="5181" y="2868"/>
                <a:ext cx="275" cy="13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100" b="1"/>
                  <a:t>Transition</a:t>
                </a:r>
              </a:p>
              <a:p>
                <a:pPr defTabSz="692150" eaLnBrk="0" hangingPunct="0"/>
                <a:r>
                  <a:rPr lang="en-US" sz="100" b="1"/>
                  <a:t>to CE</a:t>
                </a:r>
              </a:p>
            </p:txBody>
          </p:sp>
          <p:sp>
            <p:nvSpPr>
              <p:cNvPr id="41095" name="Rectangle 125"/>
              <p:cNvSpPr>
                <a:spLocks noChangeAspect="1" noChangeArrowheads="1"/>
              </p:cNvSpPr>
              <p:nvPr/>
            </p:nvSpPr>
            <p:spPr bwMode="auto">
              <a:xfrm>
                <a:off x="1406" y="873"/>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PRD (Product </a:t>
                </a:r>
              </a:p>
              <a:p>
                <a:pPr defTabSz="692150" eaLnBrk="0" hangingPunct="0"/>
                <a:r>
                  <a:rPr lang="en-US" sz="100" b="1"/>
                  <a:t>Requirements</a:t>
                </a:r>
              </a:p>
              <a:p>
                <a:pPr defTabSz="692150" eaLnBrk="0" hangingPunct="0"/>
                <a:r>
                  <a:rPr lang="en-US" sz="100" b="1"/>
                  <a:t>Document)</a:t>
                </a:r>
              </a:p>
            </p:txBody>
          </p:sp>
          <p:sp>
            <p:nvSpPr>
              <p:cNvPr id="41096" name="Rectangle 126"/>
              <p:cNvSpPr>
                <a:spLocks noChangeAspect="1" noChangeArrowheads="1"/>
              </p:cNvSpPr>
              <p:nvPr/>
            </p:nvSpPr>
            <p:spPr bwMode="auto">
              <a:xfrm>
                <a:off x="1406" y="1062"/>
                <a:ext cx="433" cy="89"/>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Strategy</a:t>
                </a:r>
              </a:p>
            </p:txBody>
          </p:sp>
          <p:sp>
            <p:nvSpPr>
              <p:cNvPr id="41097" name="Rectangle 127"/>
              <p:cNvSpPr>
                <a:spLocks noChangeAspect="1" noChangeArrowheads="1"/>
              </p:cNvSpPr>
              <p:nvPr/>
            </p:nvSpPr>
            <p:spPr bwMode="auto">
              <a:xfrm>
                <a:off x="1862" y="1061"/>
                <a:ext cx="853" cy="8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100" b="1"/>
                  <a:t>Channel Development</a:t>
                </a:r>
              </a:p>
            </p:txBody>
          </p:sp>
          <p:sp>
            <p:nvSpPr>
              <p:cNvPr id="41098" name="Rectangle 128"/>
              <p:cNvSpPr>
                <a:spLocks noChangeArrowheads="1"/>
              </p:cNvSpPr>
              <p:nvPr/>
            </p:nvSpPr>
            <p:spPr bwMode="auto">
              <a:xfrm>
                <a:off x="112" y="427"/>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100" b="1"/>
                  <a:t>Role</a:t>
                </a:r>
              </a:p>
            </p:txBody>
          </p:sp>
          <p:sp>
            <p:nvSpPr>
              <p:cNvPr id="41099" name="Rectangle 129"/>
              <p:cNvSpPr>
                <a:spLocks noChangeAspect="1" noChangeArrowheads="1"/>
              </p:cNvSpPr>
              <p:nvPr/>
            </p:nvSpPr>
            <p:spPr bwMode="auto">
              <a:xfrm>
                <a:off x="550" y="672"/>
                <a:ext cx="330" cy="21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Project</a:t>
                </a:r>
              </a:p>
              <a:p>
                <a:pPr defTabSz="692150" eaLnBrk="0" hangingPunct="0"/>
                <a:r>
                  <a:rPr lang="en-GB" sz="100" b="1"/>
                  <a:t>Mandate</a:t>
                </a:r>
                <a:endParaRPr lang="en-US" sz="100" b="1"/>
              </a:p>
            </p:txBody>
          </p:sp>
          <p:sp>
            <p:nvSpPr>
              <p:cNvPr id="41100" name="Rectangle 130"/>
              <p:cNvSpPr>
                <a:spLocks noChangeAspect="1" noChangeArrowheads="1"/>
              </p:cNvSpPr>
              <p:nvPr/>
            </p:nvSpPr>
            <p:spPr bwMode="auto">
              <a:xfrm>
                <a:off x="113" y="630"/>
                <a:ext cx="5366" cy="3291"/>
              </a:xfrm>
              <a:prstGeom prst="rect">
                <a:avLst/>
              </a:prstGeom>
              <a:noFill/>
              <a:ln w="28575">
                <a:solidFill>
                  <a:schemeClr val="tx1"/>
                </a:solidFill>
                <a:miter lim="800000"/>
                <a:headEnd/>
                <a:tailEnd/>
              </a:ln>
            </p:spPr>
            <p:txBody>
              <a:bodyPr wrap="none" anchor="ctr"/>
              <a:lstStyle/>
              <a:p>
                <a:endParaRPr lang="en-US" sz="1800"/>
              </a:p>
            </p:txBody>
          </p:sp>
          <p:sp>
            <p:nvSpPr>
              <p:cNvPr id="41101" name="Rectangle 131"/>
              <p:cNvSpPr>
                <a:spLocks noChangeAspect="1" noChangeArrowheads="1"/>
              </p:cNvSpPr>
              <p:nvPr/>
            </p:nvSpPr>
            <p:spPr bwMode="auto">
              <a:xfrm>
                <a:off x="1399" y="2945"/>
                <a:ext cx="785" cy="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00" b="1"/>
                  <a:t>TPS Operational Impact Statement</a:t>
                </a:r>
              </a:p>
            </p:txBody>
          </p:sp>
          <p:sp>
            <p:nvSpPr>
              <p:cNvPr id="41102" name="AutoShape 132"/>
              <p:cNvSpPr>
                <a:spLocks noChangeAspect="1" noChangeArrowheads="1"/>
              </p:cNvSpPr>
              <p:nvPr/>
            </p:nvSpPr>
            <p:spPr bwMode="auto">
              <a:xfrm>
                <a:off x="2163" y="721"/>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sp>
          <p:nvSpPr>
            <p:cNvPr id="40986" name="Text Box 133"/>
            <p:cNvSpPr txBox="1">
              <a:spLocks noChangeArrowheads="1"/>
            </p:cNvSpPr>
            <p:nvPr/>
          </p:nvSpPr>
          <p:spPr bwMode="auto">
            <a:xfrm>
              <a:off x="3430" y="867"/>
              <a:ext cx="914" cy="197"/>
            </a:xfrm>
            <a:prstGeom prst="rect">
              <a:avLst/>
            </a:prstGeom>
            <a:noFill/>
            <a:ln w="12700" algn="ctr">
              <a:noFill/>
              <a:miter lim="800000"/>
              <a:headEnd type="none" w="sm" len="sm"/>
              <a:tailEnd type="none" w="sm" len="sm"/>
            </a:ln>
          </p:spPr>
          <p:txBody>
            <a:bodyPr wrap="none" lIns="45720" rIns="45720">
              <a:spAutoFit/>
            </a:bodyPr>
            <a:lstStyle/>
            <a:p>
              <a:r>
                <a:rPr lang="en-GB" sz="1400" b="1"/>
                <a:t>Workflow Model</a:t>
              </a:r>
              <a:endParaRPr lang="en-US" sz="1400" b="1"/>
            </a:p>
          </p:txBody>
        </p:sp>
      </p:grpSp>
      <p:grpSp>
        <p:nvGrpSpPr>
          <p:cNvPr id="6" name="Group 134"/>
          <p:cNvGrpSpPr>
            <a:grpSpLocks/>
          </p:cNvGrpSpPr>
          <p:nvPr/>
        </p:nvGrpSpPr>
        <p:grpSpPr bwMode="auto">
          <a:xfrm>
            <a:off x="496888" y="2105025"/>
            <a:ext cx="5313362" cy="3787775"/>
            <a:chOff x="324" y="1151"/>
            <a:chExt cx="3347" cy="2451"/>
          </a:xfrm>
        </p:grpSpPr>
        <p:sp>
          <p:nvSpPr>
            <p:cNvPr id="40976" name="Rectangle 135"/>
            <p:cNvSpPr>
              <a:spLocks noChangeArrowheads="1"/>
            </p:cNvSpPr>
            <p:nvPr/>
          </p:nvSpPr>
          <p:spPr bwMode="auto">
            <a:xfrm>
              <a:off x="324" y="2601"/>
              <a:ext cx="471" cy="1001"/>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40977" name="Rectangle 136"/>
            <p:cNvSpPr>
              <a:spLocks noChangeArrowheads="1"/>
            </p:cNvSpPr>
            <p:nvPr/>
          </p:nvSpPr>
          <p:spPr bwMode="auto">
            <a:xfrm>
              <a:off x="335" y="2599"/>
              <a:ext cx="2881" cy="992"/>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40978" name="Rectangle 137"/>
            <p:cNvSpPr>
              <a:spLocks noChangeAspect="1" noChangeArrowheads="1"/>
            </p:cNvSpPr>
            <p:nvPr/>
          </p:nvSpPr>
          <p:spPr bwMode="auto">
            <a:xfrm>
              <a:off x="1612" y="3102"/>
              <a:ext cx="1515" cy="29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1800" b="1"/>
                <a:t> Product Architecture </a:t>
              </a:r>
            </a:p>
            <a:p>
              <a:pPr defTabSz="692150" eaLnBrk="0" hangingPunct="0"/>
              <a:r>
                <a:rPr lang="en-US" sz="1800" b="1"/>
                <a:t>Document</a:t>
              </a:r>
            </a:p>
          </p:txBody>
        </p:sp>
        <p:sp>
          <p:nvSpPr>
            <p:cNvPr id="40979" name="Rectangle 138"/>
            <p:cNvSpPr>
              <a:spLocks noChangeAspect="1" noChangeArrowheads="1"/>
            </p:cNvSpPr>
            <p:nvPr/>
          </p:nvSpPr>
          <p:spPr bwMode="auto">
            <a:xfrm>
              <a:off x="602" y="3036"/>
              <a:ext cx="919" cy="494"/>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b="1"/>
                <a:t>Architectural</a:t>
              </a:r>
            </a:p>
            <a:p>
              <a:pPr defTabSz="692150" eaLnBrk="0" hangingPunct="0"/>
              <a:r>
                <a:rPr lang="en-US" b="1"/>
                <a:t>Analysis</a:t>
              </a:r>
            </a:p>
          </p:txBody>
        </p:sp>
        <p:sp>
          <p:nvSpPr>
            <p:cNvPr id="40980" name="Rectangle 139"/>
            <p:cNvSpPr>
              <a:spLocks noChangeAspect="1" noChangeArrowheads="1"/>
            </p:cNvSpPr>
            <p:nvPr/>
          </p:nvSpPr>
          <p:spPr bwMode="auto">
            <a:xfrm>
              <a:off x="1469" y="2665"/>
              <a:ext cx="1658" cy="319"/>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1800" b="1"/>
                <a:t>Functional Specification</a:t>
              </a:r>
            </a:p>
          </p:txBody>
        </p:sp>
        <p:sp>
          <p:nvSpPr>
            <p:cNvPr id="40981" name="Rectangle 140"/>
            <p:cNvSpPr>
              <a:spLocks noChangeAspect="1" noChangeArrowheads="1"/>
            </p:cNvSpPr>
            <p:nvPr/>
          </p:nvSpPr>
          <p:spPr bwMode="auto">
            <a:xfrm>
              <a:off x="427" y="2632"/>
              <a:ext cx="898" cy="368"/>
            </a:xfrm>
            <a:prstGeom prst="rect">
              <a:avLst/>
            </a:prstGeom>
            <a:solidFill>
              <a:srgbClr val="F6EBFF"/>
            </a:solidFill>
            <a:ln w="9525" algn="ctr">
              <a:solidFill>
                <a:schemeClr val="tx1"/>
              </a:solidFill>
              <a:prstDash val="dash"/>
              <a:miter lim="800000"/>
              <a:headEnd/>
              <a:tailEnd/>
            </a:ln>
          </p:spPr>
          <p:txBody>
            <a:bodyPr wrap="none" lIns="78259" tIns="39128" rIns="78259" bIns="39128" anchor="ctr"/>
            <a:lstStyle/>
            <a:p>
              <a:pPr defTabSz="692150" eaLnBrk="0" hangingPunct="0"/>
              <a:r>
                <a:rPr lang="en-US" sz="1800" b="1"/>
                <a:t>Technology</a:t>
              </a:r>
            </a:p>
            <a:p>
              <a:pPr defTabSz="692150" eaLnBrk="0" hangingPunct="0"/>
              <a:r>
                <a:rPr lang="en-US" sz="1800" b="1"/>
                <a:t>Evaluation</a:t>
              </a:r>
            </a:p>
          </p:txBody>
        </p:sp>
        <p:sp>
          <p:nvSpPr>
            <p:cNvPr id="40982" name="Oval 141"/>
            <p:cNvSpPr>
              <a:spLocks noChangeArrowheads="1"/>
            </p:cNvSpPr>
            <p:nvPr/>
          </p:nvSpPr>
          <p:spPr bwMode="auto">
            <a:xfrm>
              <a:off x="2957" y="1151"/>
              <a:ext cx="714" cy="336"/>
            </a:xfrm>
            <a:prstGeom prst="ellipse">
              <a:avLst/>
            </a:prstGeom>
            <a:noFill/>
            <a:ln w="38100" algn="ctr">
              <a:solidFill>
                <a:srgbClr val="FF0000"/>
              </a:solidFill>
              <a:round/>
              <a:headEnd type="none" w="sm" len="sm"/>
              <a:tailEnd type="none" w="sm" len="sm"/>
            </a:ln>
          </p:spPr>
          <p:txBody>
            <a:bodyPr wrap="none" lIns="45720" rIns="45720" anchor="ctr"/>
            <a:lstStyle/>
            <a:p>
              <a:endParaRPr lang="en-US" sz="1800"/>
            </a:p>
          </p:txBody>
        </p:sp>
        <p:sp>
          <p:nvSpPr>
            <p:cNvPr id="40983" name="Line 142"/>
            <p:cNvSpPr>
              <a:spLocks noChangeShapeType="1"/>
            </p:cNvSpPr>
            <p:nvPr/>
          </p:nvSpPr>
          <p:spPr bwMode="auto">
            <a:xfrm flipH="1">
              <a:off x="1685" y="1461"/>
              <a:ext cx="1436" cy="1135"/>
            </a:xfrm>
            <a:prstGeom prst="line">
              <a:avLst/>
            </a:prstGeom>
            <a:noFill/>
            <a:ln w="38100">
              <a:solidFill>
                <a:srgbClr val="FF0000"/>
              </a:solidFill>
              <a:round/>
              <a:headEnd type="none" w="sm" len="sm"/>
              <a:tailEnd type="none" w="sm" len="sm"/>
            </a:ln>
          </p:spPr>
          <p:txBody>
            <a:bodyPr wrap="none" lIns="45720" rIns="45720" anchor="ctr"/>
            <a:lstStyle/>
            <a:p>
              <a:endParaRPr lang="en-GB"/>
            </a:p>
          </p:txBody>
        </p:sp>
        <p:sp>
          <p:nvSpPr>
            <p:cNvPr id="40984" name="Rectangle 143"/>
            <p:cNvSpPr>
              <a:spLocks noChangeArrowheads="1"/>
            </p:cNvSpPr>
            <p:nvPr/>
          </p:nvSpPr>
          <p:spPr bwMode="auto">
            <a:xfrm>
              <a:off x="335" y="2604"/>
              <a:ext cx="2880" cy="998"/>
            </a:xfrm>
            <a:prstGeom prst="rect">
              <a:avLst/>
            </a:prstGeom>
            <a:noFill/>
            <a:ln w="38100" algn="ctr">
              <a:solidFill>
                <a:srgbClr val="FF0000"/>
              </a:solidFill>
              <a:miter lim="800000"/>
              <a:headEnd type="none" w="sm" len="sm"/>
              <a:tailEnd type="none" w="sm" len="sm"/>
            </a:ln>
          </p:spPr>
          <p:txBody>
            <a:bodyPr wrap="none" lIns="45720" rIns="45720" anchor="ctr"/>
            <a:lstStyle/>
            <a:p>
              <a:endParaRPr lang="en-US" sz="1800"/>
            </a:p>
          </p:txBody>
        </p:sp>
      </p:grpSp>
      <p:grpSp>
        <p:nvGrpSpPr>
          <p:cNvPr id="7" name="Group 144"/>
          <p:cNvGrpSpPr>
            <a:grpSpLocks/>
          </p:cNvGrpSpPr>
          <p:nvPr/>
        </p:nvGrpSpPr>
        <p:grpSpPr bwMode="auto">
          <a:xfrm>
            <a:off x="4718050" y="4408488"/>
            <a:ext cx="3827463" cy="915987"/>
            <a:chOff x="2983" y="2654"/>
            <a:chExt cx="2227" cy="494"/>
          </a:xfrm>
        </p:grpSpPr>
        <p:sp>
          <p:nvSpPr>
            <p:cNvPr id="40974" name="Line 145"/>
            <p:cNvSpPr>
              <a:spLocks noChangeShapeType="1"/>
            </p:cNvSpPr>
            <p:nvPr/>
          </p:nvSpPr>
          <p:spPr bwMode="auto">
            <a:xfrm flipV="1">
              <a:off x="2983" y="2854"/>
              <a:ext cx="353" cy="52"/>
            </a:xfrm>
            <a:prstGeom prst="line">
              <a:avLst/>
            </a:prstGeom>
            <a:noFill/>
            <a:ln w="19050">
              <a:solidFill>
                <a:schemeClr val="tx1"/>
              </a:solidFill>
              <a:round/>
              <a:headEnd type="arrow" w="med" len="med"/>
              <a:tailEnd type="none" w="sm" len="sm"/>
            </a:ln>
          </p:spPr>
          <p:txBody>
            <a:bodyPr wrap="none" lIns="45720" rIns="45720" anchor="ctr"/>
            <a:lstStyle/>
            <a:p>
              <a:endParaRPr lang="en-GB"/>
            </a:p>
          </p:txBody>
        </p:sp>
        <p:sp>
          <p:nvSpPr>
            <p:cNvPr id="40975" name="Text Box 146"/>
            <p:cNvSpPr txBox="1">
              <a:spLocks noChangeArrowheads="1"/>
            </p:cNvSpPr>
            <p:nvPr/>
          </p:nvSpPr>
          <p:spPr bwMode="auto">
            <a:xfrm>
              <a:off x="3285" y="2654"/>
              <a:ext cx="1925" cy="494"/>
            </a:xfrm>
            <a:prstGeom prst="rect">
              <a:avLst/>
            </a:prstGeom>
            <a:solidFill>
              <a:schemeClr val="bg1"/>
            </a:solidFill>
            <a:ln w="12700" algn="ctr">
              <a:noFill/>
              <a:miter lim="800000"/>
              <a:headEnd type="none" w="sm" len="sm"/>
              <a:tailEnd type="none" w="sm" len="sm"/>
            </a:ln>
          </p:spPr>
          <p:txBody>
            <a:bodyPr lIns="45720" rIns="45720">
              <a:spAutoFit/>
            </a:bodyPr>
            <a:lstStyle/>
            <a:p>
              <a:r>
                <a:rPr lang="en-GB" sz="1800" b="1"/>
                <a:t>Deliverable</a:t>
              </a:r>
              <a:r>
                <a:rPr lang="en-GB" sz="1800"/>
                <a:t> – i.e. a document that is usually required within the Development Framework</a:t>
              </a:r>
              <a:endParaRPr lang="en-US" sz="1800"/>
            </a:p>
          </p:txBody>
        </p:sp>
      </p:grpSp>
      <p:grpSp>
        <p:nvGrpSpPr>
          <p:cNvPr id="8" name="Group 147"/>
          <p:cNvGrpSpPr>
            <a:grpSpLocks/>
          </p:cNvGrpSpPr>
          <p:nvPr/>
        </p:nvGrpSpPr>
        <p:grpSpPr bwMode="auto">
          <a:xfrm>
            <a:off x="2209800" y="5719763"/>
            <a:ext cx="5876925" cy="893762"/>
            <a:chOff x="1403" y="3475"/>
            <a:chExt cx="3594" cy="578"/>
          </a:xfrm>
        </p:grpSpPr>
        <p:sp>
          <p:nvSpPr>
            <p:cNvPr id="40972" name="Line 148"/>
            <p:cNvSpPr>
              <a:spLocks noChangeShapeType="1"/>
            </p:cNvSpPr>
            <p:nvPr/>
          </p:nvSpPr>
          <p:spPr bwMode="auto">
            <a:xfrm>
              <a:off x="1403" y="3475"/>
              <a:ext cx="739" cy="387"/>
            </a:xfrm>
            <a:prstGeom prst="line">
              <a:avLst/>
            </a:prstGeom>
            <a:noFill/>
            <a:ln w="19050">
              <a:solidFill>
                <a:schemeClr val="tx1"/>
              </a:solidFill>
              <a:round/>
              <a:headEnd type="arrow" w="med" len="med"/>
              <a:tailEnd type="none" w="sm" len="sm"/>
            </a:ln>
          </p:spPr>
          <p:txBody>
            <a:bodyPr wrap="none" lIns="45720" rIns="45720" anchor="ctr"/>
            <a:lstStyle/>
            <a:p>
              <a:endParaRPr lang="en-GB"/>
            </a:p>
          </p:txBody>
        </p:sp>
        <p:sp>
          <p:nvSpPr>
            <p:cNvPr id="40973" name="Text Box 149"/>
            <p:cNvSpPr txBox="1">
              <a:spLocks noChangeArrowheads="1"/>
            </p:cNvSpPr>
            <p:nvPr/>
          </p:nvSpPr>
          <p:spPr bwMode="auto">
            <a:xfrm>
              <a:off x="2109" y="3635"/>
              <a:ext cx="2888" cy="418"/>
            </a:xfrm>
            <a:prstGeom prst="rect">
              <a:avLst/>
            </a:prstGeom>
            <a:solidFill>
              <a:schemeClr val="bg1"/>
            </a:solidFill>
            <a:ln w="12700" algn="ctr">
              <a:noFill/>
              <a:miter lim="800000"/>
              <a:headEnd type="none" w="sm" len="sm"/>
              <a:tailEnd type="none" w="sm" len="sm"/>
            </a:ln>
          </p:spPr>
          <p:txBody>
            <a:bodyPr lIns="45720" rIns="45720">
              <a:spAutoFit/>
            </a:bodyPr>
            <a:lstStyle/>
            <a:p>
              <a:r>
                <a:rPr lang="en-GB" sz="1800" b="1"/>
                <a:t>Task</a:t>
              </a:r>
              <a:r>
                <a:rPr lang="en-GB" sz="1800"/>
                <a:t> – i.e. a activity that is performed by a functional group within the project</a:t>
              </a:r>
              <a:endParaRPr lang="en-US" sz="1800"/>
            </a:p>
          </p:txBody>
        </p:sp>
      </p:grpSp>
      <p:grpSp>
        <p:nvGrpSpPr>
          <p:cNvPr id="9" name="Group 150"/>
          <p:cNvGrpSpPr>
            <a:grpSpLocks/>
          </p:cNvGrpSpPr>
          <p:nvPr/>
        </p:nvGrpSpPr>
        <p:grpSpPr bwMode="auto">
          <a:xfrm>
            <a:off x="138113" y="3162300"/>
            <a:ext cx="3298825" cy="1195388"/>
            <a:chOff x="156" y="1904"/>
            <a:chExt cx="1893" cy="774"/>
          </a:xfrm>
        </p:grpSpPr>
        <p:sp>
          <p:nvSpPr>
            <p:cNvPr id="40970" name="Text Box 151"/>
            <p:cNvSpPr txBox="1">
              <a:spLocks noChangeArrowheads="1"/>
            </p:cNvSpPr>
            <p:nvPr/>
          </p:nvSpPr>
          <p:spPr bwMode="auto">
            <a:xfrm>
              <a:off x="156" y="1904"/>
              <a:ext cx="1893" cy="415"/>
            </a:xfrm>
            <a:prstGeom prst="rect">
              <a:avLst/>
            </a:prstGeom>
            <a:solidFill>
              <a:schemeClr val="bg1"/>
            </a:solidFill>
            <a:ln w="12700" algn="ctr">
              <a:noFill/>
              <a:miter lim="800000"/>
              <a:headEnd type="none" w="sm" len="sm"/>
              <a:tailEnd type="none" w="sm" len="sm"/>
            </a:ln>
          </p:spPr>
          <p:txBody>
            <a:bodyPr lIns="45720" rIns="45720">
              <a:spAutoFit/>
            </a:bodyPr>
            <a:lstStyle/>
            <a:p>
              <a:r>
                <a:rPr lang="en-GB" sz="1800" b="1"/>
                <a:t>Optional Deliverable</a:t>
              </a:r>
              <a:r>
                <a:rPr lang="en-GB" sz="1800"/>
                <a:t> – i.e. a document that may be required</a:t>
              </a:r>
              <a:endParaRPr lang="en-US" sz="1800"/>
            </a:p>
          </p:txBody>
        </p:sp>
        <p:sp>
          <p:nvSpPr>
            <p:cNvPr id="40971" name="Line 152"/>
            <p:cNvSpPr>
              <a:spLocks noChangeShapeType="1"/>
            </p:cNvSpPr>
            <p:nvPr/>
          </p:nvSpPr>
          <p:spPr bwMode="auto">
            <a:xfrm flipH="1" flipV="1">
              <a:off x="660" y="2477"/>
              <a:ext cx="253" cy="201"/>
            </a:xfrm>
            <a:prstGeom prst="line">
              <a:avLst/>
            </a:prstGeom>
            <a:noFill/>
            <a:ln w="19050">
              <a:solidFill>
                <a:schemeClr val="tx1"/>
              </a:solidFill>
              <a:round/>
              <a:headEnd type="arrow" w="med" len="med"/>
              <a:tailEnd type="none" w="sm" len="sm"/>
            </a:ln>
          </p:spPr>
          <p:txBody>
            <a:bodyPr wrap="none" lIns="45720" rIns="45720" anchor="ctr"/>
            <a:lstStyle/>
            <a:p>
              <a:endParaRPr lang="en-GB"/>
            </a:p>
          </p:txBody>
        </p:sp>
      </p:grpSp>
      <p:sp>
        <p:nvSpPr>
          <p:cNvPr id="1753241" name="Text Box 153"/>
          <p:cNvSpPr txBox="1">
            <a:spLocks noChangeArrowheads="1"/>
          </p:cNvSpPr>
          <p:nvPr/>
        </p:nvSpPr>
        <p:spPr bwMode="auto">
          <a:xfrm>
            <a:off x="138113" y="1027113"/>
            <a:ext cx="3475037" cy="2030412"/>
          </a:xfrm>
          <a:prstGeom prst="rect">
            <a:avLst/>
          </a:prstGeom>
          <a:solidFill>
            <a:schemeClr val="bg1"/>
          </a:solidFill>
          <a:ln w="12700" algn="ctr">
            <a:noFill/>
            <a:miter lim="800000"/>
            <a:headEnd type="none" w="sm" len="sm"/>
            <a:tailEnd type="none" w="sm" len="sm"/>
          </a:ln>
        </p:spPr>
        <p:txBody>
          <a:bodyPr lIns="45720" rIns="45720">
            <a:spAutoFit/>
          </a:bodyPr>
          <a:lstStyle/>
          <a:p>
            <a:r>
              <a:rPr lang="en-GB" sz="1800"/>
              <a:t>Generally, a Deliverable will have a </a:t>
            </a:r>
            <a:r>
              <a:rPr lang="en-GB" sz="1800" b="1"/>
              <a:t>Template</a:t>
            </a:r>
            <a:r>
              <a:rPr lang="en-GB" sz="1800"/>
              <a:t> Document and a set of </a:t>
            </a:r>
            <a:r>
              <a:rPr lang="en-GB" sz="1800" b="1"/>
              <a:t>Guidelines</a:t>
            </a:r>
            <a:r>
              <a:rPr lang="en-GB" sz="1800"/>
              <a:t> for completion of the document</a:t>
            </a:r>
          </a:p>
          <a:p>
            <a:endParaRPr lang="en-GB" sz="1800"/>
          </a:p>
          <a:p>
            <a:r>
              <a:rPr lang="en-GB" sz="1800"/>
              <a:t>A Task will usually have a set of </a:t>
            </a:r>
            <a:r>
              <a:rPr lang="en-GB" sz="1800" b="1"/>
              <a:t>Guidelines</a:t>
            </a:r>
            <a:r>
              <a:rPr lang="en-GB" sz="1800"/>
              <a:t> for the activity</a:t>
            </a:r>
            <a:endParaRPr lang="en-US" sz="1800"/>
          </a:p>
        </p:txBody>
      </p:sp>
      <p:sp>
        <p:nvSpPr>
          <p:cNvPr id="191642" name="AutoShape 154"/>
          <p:cNvSpPr>
            <a:spLocks noChangeArrowheads="1"/>
          </p:cNvSpPr>
          <p:nvPr/>
        </p:nvSpPr>
        <p:spPr bwMode="auto">
          <a:xfrm>
            <a:off x="1728788" y="2092325"/>
            <a:ext cx="5300662" cy="3687763"/>
          </a:xfrm>
          <a:prstGeom prst="irregularSeal1">
            <a:avLst/>
          </a:prstGeom>
          <a:solidFill>
            <a:srgbClr val="FFFF99"/>
          </a:solidFill>
          <a:ln w="9525">
            <a:solidFill>
              <a:schemeClr val="tx1"/>
            </a:solidFill>
            <a:miter lim="800000"/>
            <a:headEnd/>
            <a:tailEnd/>
          </a:ln>
        </p:spPr>
        <p:txBody>
          <a:bodyPr wrap="none" anchor="ctr"/>
          <a:lstStyle/>
          <a:p>
            <a:pPr algn="ctr"/>
            <a:r>
              <a:rPr lang="en-GB" sz="2000"/>
              <a:t>Modify these tasks and</a:t>
            </a:r>
          </a:p>
          <a:p>
            <a:pPr algn="ctr"/>
            <a:r>
              <a:rPr lang="en-GB" sz="2000"/>
              <a:t>Deliverables to fit your</a:t>
            </a:r>
          </a:p>
          <a:p>
            <a:pPr algn="ctr"/>
            <a:r>
              <a:rPr lang="en-GB" sz="2000"/>
              <a:t>business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7532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1642"/>
                                        </p:tgtEl>
                                        <p:attrNameLst>
                                          <p:attrName>style.visibility</p:attrName>
                                        </p:attrNameLst>
                                      </p:cBhvr>
                                      <p:to>
                                        <p:strVal val="visible"/>
                                      </p:to>
                                    </p:set>
                                    <p:animEffect transition="in" filter="box(in)">
                                      <p:cBhvr>
                                        <p:cTn id="33" dur="500"/>
                                        <p:tgtEl>
                                          <p:spTgt spid="191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241" grpId="0" animBg="1"/>
      <p:bldP spid="1916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8" name="Rectangle 146"/>
          <p:cNvSpPr>
            <a:spLocks noGrp="1" noChangeArrowheads="1"/>
          </p:cNvSpPr>
          <p:nvPr>
            <p:ph type="title" idx="4294967295"/>
          </p:nvPr>
        </p:nvSpPr>
        <p:spPr>
          <a:xfrm>
            <a:off x="425450" y="223838"/>
            <a:ext cx="8153400" cy="709612"/>
          </a:xfrm>
        </p:spPr>
        <p:txBody>
          <a:bodyPr lIns="93910" tIns="45390" rIns="93910" bIns="45390" anchor="b">
            <a:normAutofit/>
          </a:bodyPr>
          <a:lstStyle/>
          <a:p>
            <a:pPr defTabSz="965200" eaLnBrk="1" hangingPunct="1">
              <a:defRPr/>
            </a:pPr>
            <a:r>
              <a:rPr lang="en-GB" sz="3800" smtClean="0"/>
              <a:t>Overview</a:t>
            </a:r>
            <a:endParaRPr lang="en-US" sz="3800" smtClean="0"/>
          </a:p>
        </p:txBody>
      </p:sp>
      <p:grpSp>
        <p:nvGrpSpPr>
          <p:cNvPr id="41987" name="Group 182"/>
          <p:cNvGrpSpPr>
            <a:grpSpLocks/>
          </p:cNvGrpSpPr>
          <p:nvPr/>
        </p:nvGrpSpPr>
        <p:grpSpPr bwMode="auto">
          <a:xfrm>
            <a:off x="130175" y="885825"/>
            <a:ext cx="8589963" cy="5972175"/>
            <a:chOff x="82" y="558"/>
            <a:chExt cx="5411" cy="3762"/>
          </a:xfrm>
        </p:grpSpPr>
        <p:sp>
          <p:nvSpPr>
            <p:cNvPr id="41989" name="Rectangle 2"/>
            <p:cNvSpPr>
              <a:spLocks noChangeArrowheads="1"/>
            </p:cNvSpPr>
            <p:nvPr/>
          </p:nvSpPr>
          <p:spPr bwMode="auto">
            <a:xfrm>
              <a:off x="523" y="759"/>
              <a:ext cx="875" cy="3227"/>
            </a:xfrm>
            <a:prstGeom prst="rect">
              <a:avLst/>
            </a:prstGeom>
            <a:solidFill>
              <a:schemeClr val="accent1">
                <a:alpha val="59999"/>
              </a:schemeClr>
            </a:solidFill>
            <a:ln w="38100">
              <a:noFill/>
              <a:miter lim="800000"/>
              <a:headEnd type="none" w="sm" len="sm"/>
              <a:tailEnd type="none" w="sm" len="sm"/>
            </a:ln>
          </p:spPr>
          <p:txBody>
            <a:bodyPr wrap="none" lIns="45720" rIns="45720" anchor="ctr"/>
            <a:lstStyle/>
            <a:p>
              <a:endParaRPr lang="en-US" sz="1800"/>
            </a:p>
          </p:txBody>
        </p:sp>
        <p:sp>
          <p:nvSpPr>
            <p:cNvPr id="41990" name="Rectangle 3"/>
            <p:cNvSpPr>
              <a:spLocks noChangeArrowheads="1"/>
            </p:cNvSpPr>
            <p:nvPr/>
          </p:nvSpPr>
          <p:spPr bwMode="auto">
            <a:xfrm>
              <a:off x="1402" y="757"/>
              <a:ext cx="801" cy="3232"/>
            </a:xfrm>
            <a:prstGeom prst="rect">
              <a:avLst/>
            </a:prstGeom>
            <a:solidFill>
              <a:schemeClr val="accent2">
                <a:alpha val="59999"/>
              </a:schemeClr>
            </a:solidFill>
            <a:ln w="38100">
              <a:noFill/>
              <a:miter lim="800000"/>
              <a:headEnd type="none" w="sm" len="sm"/>
              <a:tailEnd type="none" w="sm" len="sm"/>
            </a:ln>
          </p:spPr>
          <p:txBody>
            <a:bodyPr wrap="none" lIns="45720" rIns="45720" anchor="ctr"/>
            <a:lstStyle/>
            <a:p>
              <a:endParaRPr lang="en-US" sz="1800"/>
            </a:p>
          </p:txBody>
        </p:sp>
        <p:sp>
          <p:nvSpPr>
            <p:cNvPr id="41991" name="Rectangle 4"/>
            <p:cNvSpPr>
              <a:spLocks noChangeArrowheads="1"/>
            </p:cNvSpPr>
            <p:nvPr/>
          </p:nvSpPr>
          <p:spPr bwMode="auto">
            <a:xfrm>
              <a:off x="2206" y="759"/>
              <a:ext cx="1548" cy="3211"/>
            </a:xfrm>
            <a:prstGeom prst="rect">
              <a:avLst/>
            </a:prstGeom>
            <a:solidFill>
              <a:schemeClr val="hlink">
                <a:alpha val="59999"/>
              </a:schemeClr>
            </a:solidFill>
            <a:ln w="38100">
              <a:noFill/>
              <a:miter lim="800000"/>
              <a:headEnd type="none" w="sm" len="sm"/>
              <a:tailEnd type="none" w="sm" len="sm"/>
            </a:ln>
          </p:spPr>
          <p:txBody>
            <a:bodyPr wrap="none" lIns="45720" rIns="45720" anchor="ctr"/>
            <a:lstStyle/>
            <a:p>
              <a:endParaRPr lang="en-US" sz="1800"/>
            </a:p>
          </p:txBody>
        </p:sp>
        <p:sp>
          <p:nvSpPr>
            <p:cNvPr id="41992" name="Rectangle 5"/>
            <p:cNvSpPr>
              <a:spLocks noChangeArrowheads="1"/>
            </p:cNvSpPr>
            <p:nvPr/>
          </p:nvSpPr>
          <p:spPr bwMode="auto">
            <a:xfrm>
              <a:off x="3756" y="750"/>
              <a:ext cx="799" cy="3242"/>
            </a:xfrm>
            <a:prstGeom prst="rect">
              <a:avLst/>
            </a:prstGeom>
            <a:solidFill>
              <a:schemeClr val="folHlink">
                <a:alpha val="59999"/>
              </a:schemeClr>
            </a:solidFill>
            <a:ln w="38100">
              <a:noFill/>
              <a:miter lim="800000"/>
              <a:headEnd type="none" w="sm" len="sm"/>
              <a:tailEnd type="none" w="sm" len="sm"/>
            </a:ln>
          </p:spPr>
          <p:txBody>
            <a:bodyPr wrap="none" lIns="45720" rIns="45720" anchor="ctr"/>
            <a:lstStyle/>
            <a:p>
              <a:endParaRPr lang="en-US" sz="1800"/>
            </a:p>
          </p:txBody>
        </p:sp>
        <p:sp>
          <p:nvSpPr>
            <p:cNvPr id="41993" name="Rectangle 6"/>
            <p:cNvSpPr>
              <a:spLocks noChangeArrowheads="1"/>
            </p:cNvSpPr>
            <p:nvPr/>
          </p:nvSpPr>
          <p:spPr bwMode="auto">
            <a:xfrm>
              <a:off x="4546" y="757"/>
              <a:ext cx="943" cy="3227"/>
            </a:xfrm>
            <a:prstGeom prst="rect">
              <a:avLst/>
            </a:prstGeom>
            <a:solidFill>
              <a:schemeClr val="bg2">
                <a:alpha val="59999"/>
              </a:schemeClr>
            </a:solidFill>
            <a:ln w="38100">
              <a:noFill/>
              <a:miter lim="800000"/>
              <a:headEnd type="none" w="sm" len="sm"/>
              <a:tailEnd type="none" w="sm" len="sm"/>
            </a:ln>
          </p:spPr>
          <p:txBody>
            <a:bodyPr wrap="none" lIns="45720" rIns="45720" anchor="ctr"/>
            <a:lstStyle/>
            <a:p>
              <a:endParaRPr lang="en-US" sz="1800"/>
            </a:p>
          </p:txBody>
        </p:sp>
        <p:sp>
          <p:nvSpPr>
            <p:cNvPr id="41994" name="Rectangle 7"/>
            <p:cNvSpPr>
              <a:spLocks noChangeAspect="1" noChangeArrowheads="1"/>
            </p:cNvSpPr>
            <p:nvPr/>
          </p:nvSpPr>
          <p:spPr bwMode="auto">
            <a:xfrm>
              <a:off x="128" y="1681"/>
              <a:ext cx="5365" cy="581"/>
            </a:xfrm>
            <a:prstGeom prst="rect">
              <a:avLst/>
            </a:prstGeom>
            <a:noFill/>
            <a:ln w="12700">
              <a:solidFill>
                <a:schemeClr val="tx1"/>
              </a:solidFill>
              <a:miter lim="800000"/>
              <a:headEnd/>
              <a:tailEnd type="none" w="sm" len="lg"/>
            </a:ln>
          </p:spPr>
          <p:txBody>
            <a:bodyPr wrap="none" anchor="ctr"/>
            <a:lstStyle/>
            <a:p>
              <a:endParaRPr lang="en-US" sz="1800"/>
            </a:p>
          </p:txBody>
        </p:sp>
        <p:sp>
          <p:nvSpPr>
            <p:cNvPr id="41995" name="Rectangle 8"/>
            <p:cNvSpPr>
              <a:spLocks noChangeAspect="1" noChangeArrowheads="1"/>
            </p:cNvSpPr>
            <p:nvPr/>
          </p:nvSpPr>
          <p:spPr bwMode="auto">
            <a:xfrm>
              <a:off x="120" y="3171"/>
              <a:ext cx="5365" cy="311"/>
            </a:xfrm>
            <a:prstGeom prst="rect">
              <a:avLst/>
            </a:prstGeom>
            <a:noFill/>
            <a:ln w="12700">
              <a:solidFill>
                <a:schemeClr val="tx1"/>
              </a:solidFill>
              <a:miter lim="800000"/>
              <a:headEnd/>
              <a:tailEnd type="none" w="sm" len="lg"/>
            </a:ln>
          </p:spPr>
          <p:txBody>
            <a:bodyPr wrap="none" anchor="ctr"/>
            <a:lstStyle/>
            <a:p>
              <a:endParaRPr lang="en-US" sz="1800"/>
            </a:p>
          </p:txBody>
        </p:sp>
        <p:sp>
          <p:nvSpPr>
            <p:cNvPr id="41996" name="Rectangle 9"/>
            <p:cNvSpPr>
              <a:spLocks noChangeArrowheads="1"/>
            </p:cNvSpPr>
            <p:nvPr/>
          </p:nvSpPr>
          <p:spPr bwMode="auto">
            <a:xfrm>
              <a:off x="3096" y="3994"/>
              <a:ext cx="1336" cy="326"/>
            </a:xfrm>
            <a:prstGeom prst="rect">
              <a:avLst/>
            </a:prstGeom>
            <a:noFill/>
            <a:ln w="12700">
              <a:solidFill>
                <a:srgbClr val="969696"/>
              </a:solidFill>
              <a:miter lim="800000"/>
              <a:headEnd type="none" w="sm" len="sm"/>
              <a:tailEnd type="none" w="sm" len="sm"/>
            </a:ln>
          </p:spPr>
          <p:txBody>
            <a:bodyPr wrap="none" lIns="45720" rIns="45720" anchor="ctr"/>
            <a:lstStyle/>
            <a:p>
              <a:endParaRPr lang="en-US" sz="1800"/>
            </a:p>
          </p:txBody>
        </p:sp>
        <p:sp>
          <p:nvSpPr>
            <p:cNvPr id="41997" name="Rectangle 10"/>
            <p:cNvSpPr>
              <a:spLocks noChangeAspect="1" noChangeArrowheads="1"/>
            </p:cNvSpPr>
            <p:nvPr/>
          </p:nvSpPr>
          <p:spPr bwMode="auto">
            <a:xfrm>
              <a:off x="129" y="3761"/>
              <a:ext cx="5356" cy="224"/>
            </a:xfrm>
            <a:prstGeom prst="rect">
              <a:avLst/>
            </a:prstGeom>
            <a:solidFill>
              <a:srgbClr val="EAEAEA">
                <a:alpha val="50195"/>
              </a:srgbClr>
            </a:solidFill>
            <a:ln w="12700">
              <a:solidFill>
                <a:schemeClr val="tx1"/>
              </a:solidFill>
              <a:prstDash val="sysDot"/>
              <a:miter lim="800000"/>
              <a:headEnd/>
              <a:tailEnd type="none" w="sm" len="lg"/>
            </a:ln>
          </p:spPr>
          <p:txBody>
            <a:bodyPr wrap="none" anchor="ctr"/>
            <a:lstStyle/>
            <a:p>
              <a:endParaRPr lang="en-US" sz="1800"/>
            </a:p>
          </p:txBody>
        </p:sp>
        <p:sp>
          <p:nvSpPr>
            <p:cNvPr id="41998" name="Line 11"/>
            <p:cNvSpPr>
              <a:spLocks noChangeShapeType="1"/>
            </p:cNvSpPr>
            <p:nvPr/>
          </p:nvSpPr>
          <p:spPr bwMode="auto">
            <a:xfrm>
              <a:off x="2338" y="659"/>
              <a:ext cx="0" cy="114"/>
            </a:xfrm>
            <a:prstGeom prst="line">
              <a:avLst/>
            </a:prstGeom>
            <a:noFill/>
            <a:ln w="38100">
              <a:noFill/>
              <a:round/>
              <a:headEnd/>
              <a:tailEnd type="none" w="sm" len="med"/>
            </a:ln>
          </p:spPr>
          <p:txBody>
            <a:bodyPr wrap="none" lIns="45720" rIns="45720" anchor="ctr"/>
            <a:lstStyle/>
            <a:p>
              <a:endParaRPr lang="en-GB"/>
            </a:p>
          </p:txBody>
        </p:sp>
        <p:sp>
          <p:nvSpPr>
            <p:cNvPr id="41999" name="Rectangle 12"/>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42000" name="Rectangle 13"/>
            <p:cNvSpPr>
              <a:spLocks noChangeArrowheads="1"/>
            </p:cNvSpPr>
            <p:nvPr/>
          </p:nvSpPr>
          <p:spPr bwMode="auto">
            <a:xfrm>
              <a:off x="112" y="3353"/>
              <a:ext cx="1199" cy="288"/>
            </a:xfrm>
            <a:prstGeom prst="rect">
              <a:avLst/>
            </a:prstGeom>
            <a:noFill/>
            <a:ln w="9525">
              <a:noFill/>
              <a:miter lim="800000"/>
              <a:headEnd/>
              <a:tailEnd/>
            </a:ln>
          </p:spPr>
          <p:txBody>
            <a:bodyPr wrap="none" anchor="ctr"/>
            <a:lstStyle/>
            <a:p>
              <a:endParaRPr lang="en-US" sz="1800"/>
            </a:p>
          </p:txBody>
        </p:sp>
        <p:sp>
          <p:nvSpPr>
            <p:cNvPr id="42001" name="Rectangle 14"/>
            <p:cNvSpPr>
              <a:spLocks noChangeAspect="1" noChangeArrowheads="1"/>
            </p:cNvSpPr>
            <p:nvPr/>
          </p:nvSpPr>
          <p:spPr bwMode="auto">
            <a:xfrm>
              <a:off x="119" y="2757"/>
              <a:ext cx="5370" cy="187"/>
            </a:xfrm>
            <a:prstGeom prst="rect">
              <a:avLst/>
            </a:prstGeom>
            <a:noFill/>
            <a:ln w="12700">
              <a:solidFill>
                <a:schemeClr val="tx1"/>
              </a:solidFill>
              <a:miter lim="800000"/>
              <a:headEnd/>
              <a:tailEnd type="none" w="sm" len="lg"/>
            </a:ln>
          </p:spPr>
          <p:txBody>
            <a:bodyPr wrap="none" anchor="ctr"/>
            <a:lstStyle/>
            <a:p>
              <a:endParaRPr lang="en-US" sz="1800"/>
            </a:p>
          </p:txBody>
        </p:sp>
        <p:sp>
          <p:nvSpPr>
            <p:cNvPr id="42002" name="Rectangle 15"/>
            <p:cNvSpPr>
              <a:spLocks noChangeAspect="1" noChangeArrowheads="1"/>
            </p:cNvSpPr>
            <p:nvPr/>
          </p:nvSpPr>
          <p:spPr bwMode="auto">
            <a:xfrm>
              <a:off x="119" y="2423"/>
              <a:ext cx="5368" cy="334"/>
            </a:xfrm>
            <a:prstGeom prst="rect">
              <a:avLst/>
            </a:prstGeom>
            <a:noFill/>
            <a:ln w="12700">
              <a:solidFill>
                <a:schemeClr val="tx1"/>
              </a:solidFill>
              <a:miter lim="800000"/>
              <a:headEnd/>
              <a:tailEnd type="none" w="sm" len="lg"/>
            </a:ln>
          </p:spPr>
          <p:txBody>
            <a:bodyPr wrap="none" anchor="ctr"/>
            <a:lstStyle/>
            <a:p>
              <a:endParaRPr lang="en-US" sz="1800">
                <a:solidFill>
                  <a:srgbClr val="000000"/>
                </a:solidFill>
              </a:endParaRPr>
            </a:p>
          </p:txBody>
        </p:sp>
        <p:sp>
          <p:nvSpPr>
            <p:cNvPr id="42003" name="Rectangle 16"/>
            <p:cNvSpPr>
              <a:spLocks noChangeAspect="1" noChangeArrowheads="1"/>
            </p:cNvSpPr>
            <p:nvPr/>
          </p:nvSpPr>
          <p:spPr bwMode="auto">
            <a:xfrm>
              <a:off x="123" y="1181"/>
              <a:ext cx="5364" cy="499"/>
            </a:xfrm>
            <a:prstGeom prst="rect">
              <a:avLst/>
            </a:prstGeom>
            <a:noFill/>
            <a:ln w="12700">
              <a:solidFill>
                <a:schemeClr val="tx1"/>
              </a:solidFill>
              <a:miter lim="800000"/>
              <a:headEnd/>
              <a:tailEnd type="none" w="sm" len="lg"/>
            </a:ln>
          </p:spPr>
          <p:txBody>
            <a:bodyPr wrap="none" anchor="ctr"/>
            <a:lstStyle/>
            <a:p>
              <a:endParaRPr lang="en-US" sz="1800"/>
            </a:p>
          </p:txBody>
        </p:sp>
        <p:sp>
          <p:nvSpPr>
            <p:cNvPr id="42004" name="Rectangle 17"/>
            <p:cNvSpPr>
              <a:spLocks noChangeAspect="1" noChangeArrowheads="1"/>
            </p:cNvSpPr>
            <p:nvPr/>
          </p:nvSpPr>
          <p:spPr bwMode="auto">
            <a:xfrm>
              <a:off x="124" y="692"/>
              <a:ext cx="5367" cy="489"/>
            </a:xfrm>
            <a:prstGeom prst="rect">
              <a:avLst/>
            </a:prstGeom>
            <a:noFill/>
            <a:ln w="12700">
              <a:solidFill>
                <a:schemeClr val="tx1"/>
              </a:solidFill>
              <a:miter lim="800000"/>
              <a:headEnd/>
              <a:tailEnd type="none" w="sm" len="lg"/>
            </a:ln>
          </p:spPr>
          <p:txBody>
            <a:bodyPr wrap="none" anchor="ctr"/>
            <a:lstStyle/>
            <a:p>
              <a:endParaRPr lang="en-US" sz="1800"/>
            </a:p>
          </p:txBody>
        </p:sp>
        <p:sp>
          <p:nvSpPr>
            <p:cNvPr id="42005" name="Rectangle 18"/>
            <p:cNvSpPr>
              <a:spLocks noChangeAspect="1" noChangeArrowheads="1"/>
            </p:cNvSpPr>
            <p:nvPr/>
          </p:nvSpPr>
          <p:spPr bwMode="auto">
            <a:xfrm>
              <a:off x="2227"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42006" name="Rectangle 19"/>
            <p:cNvSpPr>
              <a:spLocks noChangeAspect="1" noChangeArrowheads="1"/>
            </p:cNvSpPr>
            <p:nvPr/>
          </p:nvSpPr>
          <p:spPr bwMode="auto">
            <a:xfrm>
              <a:off x="5045"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42007" name="Rectangle 20"/>
            <p:cNvSpPr>
              <a:spLocks noChangeAspect="1" noChangeArrowheads="1"/>
            </p:cNvSpPr>
            <p:nvPr/>
          </p:nvSpPr>
          <p:spPr bwMode="auto">
            <a:xfrm>
              <a:off x="1410" y="3424"/>
              <a:ext cx="154" cy="196"/>
            </a:xfrm>
            <a:prstGeom prst="rect">
              <a:avLst/>
            </a:prstGeom>
            <a:noFill/>
            <a:ln w="9525">
              <a:noFill/>
              <a:miter lim="800000"/>
              <a:headEnd/>
              <a:tailEnd/>
            </a:ln>
          </p:spPr>
          <p:txBody>
            <a:bodyPr wrap="none" lIns="122083" tIns="61041" rIns="122083" bIns="61041">
              <a:spAutoFit/>
            </a:bodyPr>
            <a:lstStyle/>
            <a:p>
              <a:pPr defTabSz="1595438" eaLnBrk="0" hangingPunct="0">
                <a:lnSpc>
                  <a:spcPct val="90000"/>
                </a:lnSpc>
              </a:pPr>
              <a:endParaRPr lang="en-US" sz="700">
                <a:solidFill>
                  <a:srgbClr val="000000"/>
                </a:solidFill>
              </a:endParaRPr>
            </a:p>
            <a:p>
              <a:pPr defTabSz="1595438" eaLnBrk="0" hangingPunct="0">
                <a:lnSpc>
                  <a:spcPct val="90000"/>
                </a:lnSpc>
              </a:pPr>
              <a:endParaRPr lang="en-US" sz="700">
                <a:solidFill>
                  <a:srgbClr val="000000"/>
                </a:solidFill>
              </a:endParaRPr>
            </a:p>
          </p:txBody>
        </p:sp>
        <p:sp>
          <p:nvSpPr>
            <p:cNvPr id="42008" name="Rectangle 21"/>
            <p:cNvSpPr>
              <a:spLocks noChangeArrowheads="1"/>
            </p:cNvSpPr>
            <p:nvPr/>
          </p:nvSpPr>
          <p:spPr bwMode="auto">
            <a:xfrm>
              <a:off x="524" y="558"/>
              <a:ext cx="88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1</a:t>
              </a:r>
            </a:p>
            <a:p>
              <a:pPr defTabSz="692150" eaLnBrk="0" hangingPunct="0"/>
              <a:r>
                <a:rPr lang="en-US" sz="900" b="1">
                  <a:solidFill>
                    <a:srgbClr val="000000"/>
                  </a:solidFill>
                </a:rPr>
                <a:t>Concept</a:t>
              </a:r>
            </a:p>
          </p:txBody>
        </p:sp>
        <p:sp>
          <p:nvSpPr>
            <p:cNvPr id="42009" name="Rectangle 22"/>
            <p:cNvSpPr>
              <a:spLocks noChangeAspect="1" noChangeArrowheads="1"/>
            </p:cNvSpPr>
            <p:nvPr/>
          </p:nvSpPr>
          <p:spPr bwMode="auto">
            <a:xfrm>
              <a:off x="705" y="3521"/>
              <a:ext cx="595"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Formed</a:t>
              </a:r>
            </a:p>
          </p:txBody>
        </p:sp>
        <p:sp>
          <p:nvSpPr>
            <p:cNvPr id="42010" name="AutoShape 23"/>
            <p:cNvSpPr>
              <a:spLocks noChangeAspect="1" noChangeArrowheads="1"/>
            </p:cNvSpPr>
            <p:nvPr/>
          </p:nvSpPr>
          <p:spPr bwMode="auto">
            <a:xfrm>
              <a:off x="2158" y="4010"/>
              <a:ext cx="74" cy="58"/>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42011" name="AutoShape 24"/>
            <p:cNvSpPr>
              <a:spLocks noChangeAspect="1" noChangeArrowheads="1"/>
            </p:cNvSpPr>
            <p:nvPr/>
          </p:nvSpPr>
          <p:spPr bwMode="auto">
            <a:xfrm>
              <a:off x="1349" y="4010"/>
              <a:ext cx="81" cy="64"/>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800"/>
            </a:p>
          </p:txBody>
        </p:sp>
        <p:sp>
          <p:nvSpPr>
            <p:cNvPr id="42012" name="Rectangle 25"/>
            <p:cNvSpPr>
              <a:spLocks noChangeAspect="1" noChangeArrowheads="1"/>
            </p:cNvSpPr>
            <p:nvPr/>
          </p:nvSpPr>
          <p:spPr bwMode="auto">
            <a:xfrm>
              <a:off x="4160" y="1181"/>
              <a:ext cx="538" cy="131"/>
            </a:xfrm>
            <a:prstGeom prst="rect">
              <a:avLst/>
            </a:prstGeom>
            <a:noFill/>
            <a:ln w="9525">
              <a:noFill/>
              <a:miter lim="800000"/>
              <a:headEnd/>
              <a:tailEnd/>
            </a:ln>
          </p:spPr>
          <p:txBody>
            <a:bodyPr wrap="none" anchor="ctr"/>
            <a:lstStyle/>
            <a:p>
              <a:endParaRPr lang="en-US" sz="1800"/>
            </a:p>
          </p:txBody>
        </p:sp>
        <p:sp>
          <p:nvSpPr>
            <p:cNvPr id="42013" name="Rectangle 26"/>
            <p:cNvSpPr>
              <a:spLocks noChangeAspect="1" noChangeArrowheads="1"/>
            </p:cNvSpPr>
            <p:nvPr/>
          </p:nvSpPr>
          <p:spPr bwMode="auto">
            <a:xfrm>
              <a:off x="4505" y="1289"/>
              <a:ext cx="539" cy="131"/>
            </a:xfrm>
            <a:prstGeom prst="rect">
              <a:avLst/>
            </a:prstGeom>
            <a:noFill/>
            <a:ln w="9525">
              <a:noFill/>
              <a:miter lim="800000"/>
              <a:headEnd/>
              <a:tailEnd/>
            </a:ln>
          </p:spPr>
          <p:txBody>
            <a:bodyPr wrap="none" anchor="ctr"/>
            <a:lstStyle/>
            <a:p>
              <a:endParaRPr lang="en-US" sz="1800"/>
            </a:p>
          </p:txBody>
        </p:sp>
        <p:sp>
          <p:nvSpPr>
            <p:cNvPr id="42014" name="Rectangle 27"/>
            <p:cNvSpPr>
              <a:spLocks noChangeAspect="1" noChangeArrowheads="1"/>
            </p:cNvSpPr>
            <p:nvPr/>
          </p:nvSpPr>
          <p:spPr bwMode="auto">
            <a:xfrm>
              <a:off x="4596" y="3585"/>
              <a:ext cx="400" cy="112"/>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Post Release</a:t>
              </a:r>
            </a:p>
            <a:p>
              <a:pPr defTabSz="692150" eaLnBrk="0" hangingPunct="0"/>
              <a:r>
                <a:rPr lang="en-US" sz="600" b="1">
                  <a:solidFill>
                    <a:srgbClr val="000000"/>
                  </a:solidFill>
                </a:rPr>
                <a:t>Review</a:t>
              </a:r>
            </a:p>
          </p:txBody>
        </p:sp>
        <p:sp>
          <p:nvSpPr>
            <p:cNvPr id="42015" name="Rectangle 28"/>
            <p:cNvSpPr>
              <a:spLocks noChangeAspect="1" noChangeArrowheads="1"/>
            </p:cNvSpPr>
            <p:nvPr/>
          </p:nvSpPr>
          <p:spPr bwMode="auto">
            <a:xfrm>
              <a:off x="1435" y="1197"/>
              <a:ext cx="534" cy="14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a:t>
              </a:r>
            </a:p>
            <a:p>
              <a:pPr defTabSz="692150" eaLnBrk="0" hangingPunct="0"/>
              <a:r>
                <a:rPr lang="en-US" sz="600" b="1">
                  <a:solidFill>
                    <a:srgbClr val="000000"/>
                  </a:solidFill>
                </a:rPr>
                <a:t>Requirements</a:t>
              </a:r>
            </a:p>
          </p:txBody>
        </p:sp>
        <p:sp>
          <p:nvSpPr>
            <p:cNvPr id="42016" name="Rectangle 29"/>
            <p:cNvSpPr>
              <a:spLocks noChangeAspect="1" noChangeArrowheads="1"/>
            </p:cNvSpPr>
            <p:nvPr/>
          </p:nvSpPr>
          <p:spPr bwMode="auto">
            <a:xfrm>
              <a:off x="2510" y="2043"/>
              <a:ext cx="1202" cy="9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Integration Test </a:t>
              </a:r>
            </a:p>
          </p:txBody>
        </p:sp>
        <p:sp>
          <p:nvSpPr>
            <p:cNvPr id="42017" name="Rectangle 30"/>
            <p:cNvSpPr>
              <a:spLocks noChangeArrowheads="1"/>
            </p:cNvSpPr>
            <p:nvPr/>
          </p:nvSpPr>
          <p:spPr bwMode="auto">
            <a:xfrm>
              <a:off x="1401" y="558"/>
              <a:ext cx="80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2</a:t>
              </a:r>
            </a:p>
            <a:p>
              <a:pPr defTabSz="692150" eaLnBrk="0" hangingPunct="0"/>
              <a:r>
                <a:rPr lang="en-US" sz="900" b="1">
                  <a:solidFill>
                    <a:srgbClr val="000000"/>
                  </a:solidFill>
                </a:rPr>
                <a:t>Definition &amp; Planning</a:t>
              </a:r>
            </a:p>
          </p:txBody>
        </p:sp>
        <p:sp>
          <p:nvSpPr>
            <p:cNvPr id="42018" name="Rectangle 31"/>
            <p:cNvSpPr>
              <a:spLocks noChangeArrowheads="1"/>
            </p:cNvSpPr>
            <p:nvPr/>
          </p:nvSpPr>
          <p:spPr bwMode="auto">
            <a:xfrm>
              <a:off x="2205" y="558"/>
              <a:ext cx="155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3</a:t>
              </a:r>
            </a:p>
            <a:p>
              <a:pPr defTabSz="692150" eaLnBrk="0" hangingPunct="0"/>
              <a:r>
                <a:rPr lang="en-US" sz="900" b="1">
                  <a:solidFill>
                    <a:srgbClr val="000000"/>
                  </a:solidFill>
                </a:rPr>
                <a:t>Development</a:t>
              </a:r>
            </a:p>
          </p:txBody>
        </p:sp>
        <p:sp>
          <p:nvSpPr>
            <p:cNvPr id="42019" name="Rectangle 32"/>
            <p:cNvSpPr>
              <a:spLocks noChangeArrowheads="1"/>
            </p:cNvSpPr>
            <p:nvPr/>
          </p:nvSpPr>
          <p:spPr bwMode="auto">
            <a:xfrm>
              <a:off x="3757" y="558"/>
              <a:ext cx="793"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4</a:t>
              </a:r>
            </a:p>
            <a:p>
              <a:pPr defTabSz="692150" eaLnBrk="0" hangingPunct="0"/>
              <a:r>
                <a:rPr lang="en-US" sz="900" b="1">
                  <a:solidFill>
                    <a:srgbClr val="000000"/>
                  </a:solidFill>
                </a:rPr>
                <a:t>Readiness</a:t>
              </a:r>
            </a:p>
          </p:txBody>
        </p:sp>
        <p:sp>
          <p:nvSpPr>
            <p:cNvPr id="42020" name="Rectangle 33"/>
            <p:cNvSpPr>
              <a:spLocks noChangeAspect="1" noChangeArrowheads="1"/>
            </p:cNvSpPr>
            <p:nvPr/>
          </p:nvSpPr>
          <p:spPr bwMode="auto">
            <a:xfrm>
              <a:off x="4550" y="558"/>
              <a:ext cx="940" cy="205"/>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Phase 5</a:t>
              </a:r>
            </a:p>
            <a:p>
              <a:pPr defTabSz="692150" eaLnBrk="0" hangingPunct="0"/>
              <a:r>
                <a:rPr lang="en-US" sz="900" b="1">
                  <a:solidFill>
                    <a:srgbClr val="000000"/>
                  </a:solidFill>
                </a:rPr>
                <a:t>Release</a:t>
              </a:r>
            </a:p>
          </p:txBody>
        </p:sp>
        <p:sp>
          <p:nvSpPr>
            <p:cNvPr id="42021" name="Rectangle 34"/>
            <p:cNvSpPr>
              <a:spLocks noChangeAspect="1" noChangeArrowheads="1"/>
            </p:cNvSpPr>
            <p:nvPr/>
          </p:nvSpPr>
          <p:spPr bwMode="auto">
            <a:xfrm>
              <a:off x="3757" y="2096"/>
              <a:ext cx="420"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Integration Complete</a:t>
              </a:r>
            </a:p>
          </p:txBody>
        </p:sp>
        <p:sp>
          <p:nvSpPr>
            <p:cNvPr id="42022" name="Rectangle 35"/>
            <p:cNvSpPr>
              <a:spLocks noChangeAspect="1" noChangeArrowheads="1"/>
            </p:cNvSpPr>
            <p:nvPr/>
          </p:nvSpPr>
          <p:spPr bwMode="auto">
            <a:xfrm>
              <a:off x="2861" y="1692"/>
              <a:ext cx="375"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Design</a:t>
              </a:r>
            </a:p>
            <a:p>
              <a:pPr defTabSz="674688" eaLnBrk="0" hangingPunct="0"/>
              <a:r>
                <a:rPr lang="en-US" sz="600" b="1" i="1">
                  <a:solidFill>
                    <a:srgbClr val="000000"/>
                  </a:solidFill>
                </a:rPr>
                <a:t>Complete</a:t>
              </a:r>
            </a:p>
          </p:txBody>
        </p:sp>
        <p:sp>
          <p:nvSpPr>
            <p:cNvPr id="42023" name="AutoShape 36"/>
            <p:cNvSpPr>
              <a:spLocks noChangeAspect="1" noChangeArrowheads="1"/>
            </p:cNvSpPr>
            <p:nvPr/>
          </p:nvSpPr>
          <p:spPr bwMode="auto">
            <a:xfrm>
              <a:off x="2837" y="1745"/>
              <a:ext cx="61" cy="61"/>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2024" name="AutoShape 37"/>
            <p:cNvSpPr>
              <a:spLocks noChangeAspect="1" noChangeArrowheads="1"/>
            </p:cNvSpPr>
            <p:nvPr/>
          </p:nvSpPr>
          <p:spPr bwMode="auto">
            <a:xfrm>
              <a:off x="3712" y="2017"/>
              <a:ext cx="63" cy="64"/>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2025" name="Text Box 38"/>
            <p:cNvSpPr txBox="1">
              <a:spLocks noChangeAspect="1" noChangeArrowheads="1"/>
            </p:cNvSpPr>
            <p:nvPr/>
          </p:nvSpPr>
          <p:spPr bwMode="auto">
            <a:xfrm>
              <a:off x="92" y="1903"/>
              <a:ext cx="418"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Development</a:t>
              </a:r>
            </a:p>
          </p:txBody>
        </p:sp>
        <p:sp>
          <p:nvSpPr>
            <p:cNvPr id="42026" name="Text Box 39"/>
            <p:cNvSpPr txBox="1">
              <a:spLocks noChangeAspect="1" noChangeArrowheads="1"/>
            </p:cNvSpPr>
            <p:nvPr/>
          </p:nvSpPr>
          <p:spPr bwMode="auto">
            <a:xfrm>
              <a:off x="82" y="2507"/>
              <a:ext cx="215"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Test</a:t>
              </a:r>
            </a:p>
          </p:txBody>
        </p:sp>
        <p:sp>
          <p:nvSpPr>
            <p:cNvPr id="42027" name="Text Box 40"/>
            <p:cNvSpPr txBox="1">
              <a:spLocks noChangeAspect="1" noChangeArrowheads="1"/>
            </p:cNvSpPr>
            <p:nvPr/>
          </p:nvSpPr>
          <p:spPr bwMode="auto">
            <a:xfrm>
              <a:off x="112" y="2761"/>
              <a:ext cx="407"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Maintenance</a:t>
              </a:r>
            </a:p>
          </p:txBody>
        </p:sp>
        <p:sp>
          <p:nvSpPr>
            <p:cNvPr id="42028" name="Rectangle 41"/>
            <p:cNvSpPr>
              <a:spLocks noChangeAspect="1" noChangeArrowheads="1"/>
            </p:cNvSpPr>
            <p:nvPr/>
          </p:nvSpPr>
          <p:spPr bwMode="auto">
            <a:xfrm>
              <a:off x="1540" y="3547"/>
              <a:ext cx="612" cy="12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Integrated Project Plan</a:t>
              </a:r>
            </a:p>
          </p:txBody>
        </p:sp>
        <p:sp>
          <p:nvSpPr>
            <p:cNvPr id="42029" name="Rectangle 42"/>
            <p:cNvSpPr>
              <a:spLocks noChangeAspect="1" noChangeArrowheads="1"/>
            </p:cNvSpPr>
            <p:nvPr/>
          </p:nvSpPr>
          <p:spPr bwMode="auto">
            <a:xfrm>
              <a:off x="2238" y="1484"/>
              <a:ext cx="813" cy="8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Secure Field Trial Customer</a:t>
              </a:r>
            </a:p>
          </p:txBody>
        </p:sp>
        <p:sp>
          <p:nvSpPr>
            <p:cNvPr id="42030" name="Rectangle 43"/>
            <p:cNvSpPr>
              <a:spLocks noChangeAspect="1" noChangeArrowheads="1"/>
            </p:cNvSpPr>
            <p:nvPr/>
          </p:nvSpPr>
          <p:spPr bwMode="auto">
            <a:xfrm>
              <a:off x="1702" y="1898"/>
              <a:ext cx="490" cy="119"/>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 Product Architecture </a:t>
              </a:r>
            </a:p>
            <a:p>
              <a:pPr defTabSz="692150" eaLnBrk="0" hangingPunct="0"/>
              <a:r>
                <a:rPr lang="en-US" sz="600" b="1">
                  <a:solidFill>
                    <a:srgbClr val="000000"/>
                  </a:solidFill>
                </a:rPr>
                <a:t>Document</a:t>
              </a:r>
            </a:p>
          </p:txBody>
        </p:sp>
        <p:sp>
          <p:nvSpPr>
            <p:cNvPr id="42031" name="Rectangle 44"/>
            <p:cNvSpPr>
              <a:spLocks noChangeAspect="1" noChangeArrowheads="1"/>
            </p:cNvSpPr>
            <p:nvPr/>
          </p:nvSpPr>
          <p:spPr bwMode="auto">
            <a:xfrm>
              <a:off x="2220" y="1922"/>
              <a:ext cx="1474" cy="12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Implementation and Unit Test</a:t>
              </a:r>
            </a:p>
          </p:txBody>
        </p:sp>
        <p:sp>
          <p:nvSpPr>
            <p:cNvPr id="42032" name="Rectangle 45"/>
            <p:cNvSpPr>
              <a:spLocks noChangeAspect="1" noChangeArrowheads="1"/>
            </p:cNvSpPr>
            <p:nvPr/>
          </p:nvSpPr>
          <p:spPr bwMode="auto">
            <a:xfrm>
              <a:off x="1409" y="1876"/>
              <a:ext cx="293" cy="17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Architecture</a:t>
              </a:r>
            </a:p>
            <a:p>
              <a:pPr defTabSz="692150" eaLnBrk="0" hangingPunct="0"/>
              <a:r>
                <a:rPr lang="en-US" sz="600" b="1">
                  <a:solidFill>
                    <a:srgbClr val="000000"/>
                  </a:solidFill>
                </a:rPr>
                <a:t>Analysis</a:t>
              </a:r>
            </a:p>
          </p:txBody>
        </p:sp>
        <p:sp>
          <p:nvSpPr>
            <p:cNvPr id="42033" name="Rectangle 46"/>
            <p:cNvSpPr>
              <a:spLocks noChangeAspect="1" noChangeArrowheads="1"/>
            </p:cNvSpPr>
            <p:nvPr/>
          </p:nvSpPr>
          <p:spPr bwMode="auto">
            <a:xfrm>
              <a:off x="2609" y="3808"/>
              <a:ext cx="580" cy="5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Optional Phase Review</a:t>
              </a:r>
            </a:p>
          </p:txBody>
        </p:sp>
        <p:sp>
          <p:nvSpPr>
            <p:cNvPr id="42034" name="Rectangle 47"/>
            <p:cNvSpPr>
              <a:spLocks noChangeAspect="1" noChangeArrowheads="1"/>
            </p:cNvSpPr>
            <p:nvPr/>
          </p:nvSpPr>
          <p:spPr bwMode="auto">
            <a:xfrm>
              <a:off x="2436" y="1338"/>
              <a:ext cx="730" cy="11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Draft </a:t>
              </a:r>
            </a:p>
            <a:p>
              <a:pPr defTabSz="692150" eaLnBrk="0" hangingPunct="0"/>
              <a:r>
                <a:rPr lang="en-US" sz="600" b="1">
                  <a:solidFill>
                    <a:srgbClr val="000000"/>
                  </a:solidFill>
                </a:rPr>
                <a:t>Product Description</a:t>
              </a:r>
            </a:p>
          </p:txBody>
        </p:sp>
        <p:sp>
          <p:nvSpPr>
            <p:cNvPr id="42035" name="Rectangle 48"/>
            <p:cNvSpPr>
              <a:spLocks noChangeArrowheads="1"/>
            </p:cNvSpPr>
            <p:nvPr/>
          </p:nvSpPr>
          <p:spPr bwMode="auto">
            <a:xfrm>
              <a:off x="114" y="1388"/>
              <a:ext cx="555" cy="150"/>
            </a:xfrm>
            <a:prstGeom prst="rect">
              <a:avLst/>
            </a:prstGeom>
            <a:noFill/>
            <a:ln w="9525">
              <a:noFill/>
              <a:miter lim="800000"/>
              <a:headEnd/>
              <a:tailEnd type="none" w="sm" len="med"/>
            </a:ln>
          </p:spPr>
          <p:txBody>
            <a:bodyPr>
              <a:spAutoFit/>
            </a:bodyPr>
            <a:lstStyle/>
            <a:p>
              <a:pPr eaLnBrk="0" hangingPunct="0">
                <a:lnSpc>
                  <a:spcPct val="80000"/>
                </a:lnSpc>
                <a:spcBef>
                  <a:spcPct val="50000"/>
                </a:spcBef>
              </a:pPr>
              <a:r>
                <a:rPr lang="en-US" sz="600" b="1" i="1">
                  <a:solidFill>
                    <a:srgbClr val="000000"/>
                  </a:solidFill>
                </a:rPr>
                <a:t>Product Management</a:t>
              </a:r>
            </a:p>
          </p:txBody>
        </p:sp>
        <p:sp>
          <p:nvSpPr>
            <p:cNvPr id="42036" name="Rectangle 49"/>
            <p:cNvSpPr>
              <a:spLocks noChangeArrowheads="1"/>
            </p:cNvSpPr>
            <p:nvPr/>
          </p:nvSpPr>
          <p:spPr bwMode="auto">
            <a:xfrm>
              <a:off x="2210" y="3520"/>
              <a:ext cx="480" cy="174"/>
            </a:xfrm>
            <a:prstGeom prst="rect">
              <a:avLst/>
            </a:prstGeom>
            <a:noFill/>
            <a:ln w="9525">
              <a:noFill/>
              <a:miter lim="800000"/>
              <a:headEnd/>
              <a:tailEnd type="none" w="sm" len="med"/>
            </a:ln>
          </p:spPr>
          <p:txBody>
            <a:bodyPr>
              <a:spAutoFit/>
            </a:bodyPr>
            <a:lstStyle/>
            <a:p>
              <a:pPr eaLnBrk="0" hangingPunct="0">
                <a:spcBef>
                  <a:spcPct val="50000"/>
                </a:spcBef>
              </a:pPr>
              <a:r>
                <a:rPr lang="en-US" sz="600" b="1" i="1">
                  <a:solidFill>
                    <a:srgbClr val="000000"/>
                  </a:solidFill>
                </a:rPr>
                <a:t>Project Plan Baselined</a:t>
              </a:r>
            </a:p>
          </p:txBody>
        </p:sp>
        <p:sp>
          <p:nvSpPr>
            <p:cNvPr id="42037" name="Rectangle 50"/>
            <p:cNvSpPr>
              <a:spLocks noChangeAspect="1" noChangeArrowheads="1"/>
            </p:cNvSpPr>
            <p:nvPr/>
          </p:nvSpPr>
          <p:spPr bwMode="auto">
            <a:xfrm>
              <a:off x="2220" y="2452"/>
              <a:ext cx="1157" cy="103"/>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Plan and Test Cycle Design</a:t>
              </a:r>
            </a:p>
          </p:txBody>
        </p:sp>
        <p:sp>
          <p:nvSpPr>
            <p:cNvPr id="42038" name="Rectangle 51"/>
            <p:cNvSpPr>
              <a:spLocks noChangeAspect="1" noChangeArrowheads="1"/>
            </p:cNvSpPr>
            <p:nvPr/>
          </p:nvSpPr>
          <p:spPr bwMode="auto">
            <a:xfrm>
              <a:off x="2930" y="1582"/>
              <a:ext cx="798" cy="9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 Plan</a:t>
              </a:r>
            </a:p>
          </p:txBody>
        </p:sp>
        <p:sp>
          <p:nvSpPr>
            <p:cNvPr id="42039" name="Rectangle 52"/>
            <p:cNvSpPr>
              <a:spLocks noChangeAspect="1" noChangeArrowheads="1"/>
            </p:cNvSpPr>
            <p:nvPr/>
          </p:nvSpPr>
          <p:spPr bwMode="auto">
            <a:xfrm>
              <a:off x="1509" y="2449"/>
              <a:ext cx="692" cy="13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Strategy and Planning</a:t>
              </a:r>
            </a:p>
          </p:txBody>
        </p:sp>
        <p:sp>
          <p:nvSpPr>
            <p:cNvPr id="42040" name="Rectangle 53"/>
            <p:cNvSpPr>
              <a:spLocks noChangeAspect="1" noChangeArrowheads="1"/>
            </p:cNvSpPr>
            <p:nvPr/>
          </p:nvSpPr>
          <p:spPr bwMode="auto">
            <a:xfrm>
              <a:off x="4043" y="1263"/>
              <a:ext cx="509" cy="13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Final </a:t>
              </a:r>
            </a:p>
            <a:p>
              <a:pPr defTabSz="692150" eaLnBrk="0" hangingPunct="0"/>
              <a:r>
                <a:rPr lang="en-US" sz="600" b="1">
                  <a:solidFill>
                    <a:srgbClr val="000000"/>
                  </a:solidFill>
                </a:rPr>
                <a:t>Product Description</a:t>
              </a:r>
            </a:p>
          </p:txBody>
        </p:sp>
        <p:sp>
          <p:nvSpPr>
            <p:cNvPr id="42041" name="AutoShape 54"/>
            <p:cNvSpPr>
              <a:spLocks noChangeAspect="1" noChangeArrowheads="1"/>
            </p:cNvSpPr>
            <p:nvPr/>
          </p:nvSpPr>
          <p:spPr bwMode="auto">
            <a:xfrm>
              <a:off x="4418" y="2476"/>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2042" name="Text Box 55"/>
            <p:cNvSpPr txBox="1">
              <a:spLocks noChangeAspect="1" noChangeArrowheads="1"/>
            </p:cNvSpPr>
            <p:nvPr/>
          </p:nvSpPr>
          <p:spPr bwMode="auto">
            <a:xfrm>
              <a:off x="86" y="3512"/>
              <a:ext cx="484" cy="288"/>
            </a:xfrm>
            <a:prstGeom prst="rect">
              <a:avLst/>
            </a:prstGeom>
            <a:noFill/>
            <a:ln w="12700">
              <a:noFill/>
              <a:miter lim="800000"/>
              <a:headEnd/>
              <a:tailEnd type="none" w="sm" len="lg"/>
            </a:ln>
          </p:spPr>
          <p:txBody>
            <a:bodyPr>
              <a:spAutoFit/>
            </a:bodyPr>
            <a:lstStyle/>
            <a:p>
              <a:pPr eaLnBrk="0" hangingPunct="0">
                <a:lnSpc>
                  <a:spcPct val="80000"/>
                </a:lnSpc>
              </a:pPr>
              <a:r>
                <a:rPr lang="en-US" sz="600" b="1" i="1">
                  <a:solidFill>
                    <a:srgbClr val="000000"/>
                  </a:solidFill>
                </a:rPr>
                <a:t>Product Delivery Team Leader </a:t>
              </a:r>
            </a:p>
            <a:p>
              <a:pPr eaLnBrk="0" hangingPunct="0">
                <a:lnSpc>
                  <a:spcPct val="80000"/>
                </a:lnSpc>
              </a:pPr>
              <a:r>
                <a:rPr lang="en-US" sz="600" b="1" i="1">
                  <a:solidFill>
                    <a:srgbClr val="000000"/>
                  </a:solidFill>
                </a:rPr>
                <a:t>and </a:t>
              </a:r>
              <a:r>
                <a:rPr lang="en-GB" sz="600" b="1" i="1">
                  <a:solidFill>
                    <a:srgbClr val="000000"/>
                  </a:solidFill>
                </a:rPr>
                <a:t>Project Mgmt</a:t>
              </a:r>
              <a:endParaRPr lang="en-US" sz="600" b="1" i="1">
                <a:solidFill>
                  <a:srgbClr val="000000"/>
                </a:solidFill>
              </a:endParaRPr>
            </a:p>
          </p:txBody>
        </p:sp>
        <p:sp>
          <p:nvSpPr>
            <p:cNvPr id="42043" name="Rectangle 56"/>
            <p:cNvSpPr>
              <a:spLocks noChangeAspect="1" noChangeArrowheads="1"/>
            </p:cNvSpPr>
            <p:nvPr/>
          </p:nvSpPr>
          <p:spPr bwMode="auto">
            <a:xfrm>
              <a:off x="2219" y="1710"/>
              <a:ext cx="545" cy="96"/>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Specification</a:t>
              </a:r>
            </a:p>
          </p:txBody>
        </p:sp>
        <p:sp>
          <p:nvSpPr>
            <p:cNvPr id="42044" name="Rectangle 57"/>
            <p:cNvSpPr>
              <a:spLocks noChangeAspect="1" noChangeArrowheads="1"/>
            </p:cNvSpPr>
            <p:nvPr/>
          </p:nvSpPr>
          <p:spPr bwMode="auto">
            <a:xfrm>
              <a:off x="1955" y="4079"/>
              <a:ext cx="483" cy="186"/>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Committed</a:t>
              </a:r>
            </a:p>
          </p:txBody>
        </p:sp>
        <p:sp>
          <p:nvSpPr>
            <p:cNvPr id="42045" name="Rectangle 58"/>
            <p:cNvSpPr>
              <a:spLocks noChangeAspect="1" noChangeArrowheads="1"/>
            </p:cNvSpPr>
            <p:nvPr/>
          </p:nvSpPr>
          <p:spPr bwMode="auto">
            <a:xfrm>
              <a:off x="1178" y="4073"/>
              <a:ext cx="425" cy="186"/>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Concept </a:t>
              </a:r>
            </a:p>
            <a:p>
              <a:pPr defTabSz="1595438" eaLnBrk="0" hangingPunct="0">
                <a:lnSpc>
                  <a:spcPts val="688"/>
                </a:lnSpc>
              </a:pPr>
              <a:r>
                <a:rPr lang="en-US" sz="700">
                  <a:solidFill>
                    <a:srgbClr val="000000"/>
                  </a:solidFill>
                </a:rPr>
                <a:t>Committed</a:t>
              </a:r>
            </a:p>
          </p:txBody>
        </p:sp>
        <p:sp>
          <p:nvSpPr>
            <p:cNvPr id="42046" name="Rectangle 59"/>
            <p:cNvSpPr>
              <a:spLocks noChangeAspect="1" noChangeArrowheads="1"/>
            </p:cNvSpPr>
            <p:nvPr/>
          </p:nvSpPr>
          <p:spPr bwMode="auto">
            <a:xfrm>
              <a:off x="921" y="4064"/>
              <a:ext cx="306" cy="241"/>
            </a:xfrm>
            <a:prstGeom prst="rect">
              <a:avLst/>
            </a:prstGeom>
            <a:noFill/>
            <a:ln w="9525">
              <a:noFill/>
              <a:miter lim="800000"/>
              <a:headEnd/>
              <a:tailEnd/>
            </a:ln>
          </p:spPr>
          <p:txBody>
            <a:bodyPr wrap="none" lIns="122083" tIns="61041" rIns="122083" bIns="61041">
              <a:spAutoFit/>
            </a:bodyPr>
            <a:lstStyle/>
            <a:p>
              <a:pPr defTabSz="1595438" eaLnBrk="0" hangingPunct="0">
                <a:lnSpc>
                  <a:spcPts val="688"/>
                </a:lnSpc>
              </a:pPr>
              <a:r>
                <a:rPr lang="en-US" sz="700">
                  <a:solidFill>
                    <a:srgbClr val="000000"/>
                  </a:solidFill>
                </a:rPr>
                <a:t>On </a:t>
              </a:r>
            </a:p>
            <a:p>
              <a:pPr defTabSz="1595438" eaLnBrk="0" hangingPunct="0">
                <a:lnSpc>
                  <a:spcPts val="688"/>
                </a:lnSpc>
              </a:pPr>
              <a:r>
                <a:rPr lang="en-US" sz="700">
                  <a:solidFill>
                    <a:srgbClr val="000000"/>
                  </a:solidFill>
                </a:rPr>
                <a:t>the </a:t>
              </a:r>
            </a:p>
            <a:p>
              <a:pPr defTabSz="1595438" eaLnBrk="0" hangingPunct="0">
                <a:lnSpc>
                  <a:spcPts val="688"/>
                </a:lnSpc>
              </a:pPr>
              <a:r>
                <a:rPr lang="en-US" sz="700">
                  <a:solidFill>
                    <a:srgbClr val="000000"/>
                  </a:solidFill>
                </a:rPr>
                <a:t>Radar</a:t>
              </a:r>
            </a:p>
          </p:txBody>
        </p:sp>
        <p:sp>
          <p:nvSpPr>
            <p:cNvPr id="42047" name="AutoShape 60"/>
            <p:cNvSpPr>
              <a:spLocks/>
            </p:cNvSpPr>
            <p:nvPr/>
          </p:nvSpPr>
          <p:spPr bwMode="auto">
            <a:xfrm rot="16200000" flipV="1">
              <a:off x="894" y="3644"/>
              <a:ext cx="122" cy="866"/>
            </a:xfrm>
            <a:prstGeom prst="leftBrace">
              <a:avLst>
                <a:gd name="adj1" fmla="val 59153"/>
                <a:gd name="adj2" fmla="val 50000"/>
              </a:avLst>
            </a:prstGeom>
            <a:noFill/>
            <a:ln w="19050">
              <a:solidFill>
                <a:schemeClr val="tx1"/>
              </a:solidFill>
              <a:round/>
              <a:headEnd type="none" w="sm" len="sm"/>
              <a:tailEnd type="none" w="sm" len="sm"/>
            </a:ln>
          </p:spPr>
          <p:txBody>
            <a:bodyPr rot="10800000" vert="eaVert" wrap="none" anchor="ctr"/>
            <a:lstStyle/>
            <a:p>
              <a:endParaRPr lang="en-US" sz="1800"/>
            </a:p>
          </p:txBody>
        </p:sp>
        <p:sp>
          <p:nvSpPr>
            <p:cNvPr id="42048" name="Rectangle 61"/>
            <p:cNvSpPr>
              <a:spLocks noChangeAspect="1" noChangeArrowheads="1"/>
            </p:cNvSpPr>
            <p:nvPr/>
          </p:nvSpPr>
          <p:spPr bwMode="auto">
            <a:xfrm>
              <a:off x="123" y="2262"/>
              <a:ext cx="5358" cy="160"/>
            </a:xfrm>
            <a:prstGeom prst="rect">
              <a:avLst/>
            </a:prstGeom>
            <a:noFill/>
            <a:ln w="12700">
              <a:solidFill>
                <a:schemeClr val="tx1"/>
              </a:solidFill>
              <a:miter lim="800000"/>
              <a:headEnd/>
              <a:tailEnd type="none" w="sm" len="lg"/>
            </a:ln>
          </p:spPr>
          <p:txBody>
            <a:bodyPr wrap="none" anchor="ctr"/>
            <a:lstStyle/>
            <a:p>
              <a:endParaRPr lang="en-US" sz="1800"/>
            </a:p>
          </p:txBody>
        </p:sp>
        <p:sp>
          <p:nvSpPr>
            <p:cNvPr id="42049" name="Text Box 62"/>
            <p:cNvSpPr txBox="1">
              <a:spLocks noChangeAspect="1" noChangeArrowheads="1"/>
            </p:cNvSpPr>
            <p:nvPr/>
          </p:nvSpPr>
          <p:spPr bwMode="auto">
            <a:xfrm>
              <a:off x="92" y="2304"/>
              <a:ext cx="465" cy="116"/>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Documentation</a:t>
              </a:r>
              <a:endParaRPr lang="en-US" sz="600" b="1" i="1">
                <a:solidFill>
                  <a:srgbClr val="000000"/>
                </a:solidFill>
              </a:endParaRPr>
            </a:p>
          </p:txBody>
        </p:sp>
        <p:sp>
          <p:nvSpPr>
            <p:cNvPr id="42050" name="Rectangle 63"/>
            <p:cNvSpPr>
              <a:spLocks noChangeAspect="1" noChangeArrowheads="1"/>
            </p:cNvSpPr>
            <p:nvPr/>
          </p:nvSpPr>
          <p:spPr bwMode="auto">
            <a:xfrm>
              <a:off x="3755" y="761"/>
              <a:ext cx="795" cy="3221"/>
            </a:xfrm>
            <a:prstGeom prst="rect">
              <a:avLst/>
            </a:prstGeom>
            <a:noFill/>
            <a:ln w="12700">
              <a:solidFill>
                <a:schemeClr val="accent2"/>
              </a:solidFill>
              <a:miter lim="800000"/>
              <a:headEnd/>
              <a:tailEnd/>
            </a:ln>
          </p:spPr>
          <p:txBody>
            <a:bodyPr wrap="none" anchor="ctr"/>
            <a:lstStyle/>
            <a:p>
              <a:endParaRPr lang="en-US" sz="1800"/>
            </a:p>
          </p:txBody>
        </p:sp>
        <p:sp>
          <p:nvSpPr>
            <p:cNvPr id="42051" name="Rectangle 64"/>
            <p:cNvSpPr>
              <a:spLocks noChangeAspect="1" noChangeArrowheads="1"/>
            </p:cNvSpPr>
            <p:nvPr/>
          </p:nvSpPr>
          <p:spPr bwMode="auto">
            <a:xfrm>
              <a:off x="1402" y="754"/>
              <a:ext cx="803" cy="3232"/>
            </a:xfrm>
            <a:prstGeom prst="rect">
              <a:avLst/>
            </a:prstGeom>
            <a:noFill/>
            <a:ln w="12700">
              <a:solidFill>
                <a:schemeClr val="accent2"/>
              </a:solidFill>
              <a:miter lim="800000"/>
              <a:headEnd/>
              <a:tailEnd/>
            </a:ln>
          </p:spPr>
          <p:txBody>
            <a:bodyPr wrap="none" anchor="ctr"/>
            <a:lstStyle/>
            <a:p>
              <a:endParaRPr lang="en-US" sz="1800"/>
            </a:p>
          </p:txBody>
        </p:sp>
        <p:sp>
          <p:nvSpPr>
            <p:cNvPr id="42052" name="AutoShape 65"/>
            <p:cNvSpPr>
              <a:spLocks noChangeAspect="1" noChangeArrowheads="1"/>
            </p:cNvSpPr>
            <p:nvPr/>
          </p:nvSpPr>
          <p:spPr bwMode="auto">
            <a:xfrm>
              <a:off x="3721" y="2163"/>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42053" name="Group 66"/>
            <p:cNvGrpSpPr>
              <a:grpSpLocks noChangeAspect="1"/>
            </p:cNvGrpSpPr>
            <p:nvPr/>
          </p:nvGrpSpPr>
          <p:grpSpPr bwMode="auto">
            <a:xfrm>
              <a:off x="1138" y="3556"/>
              <a:ext cx="95" cy="96"/>
              <a:chOff x="1415" y="3641"/>
              <a:chExt cx="138" cy="139"/>
            </a:xfrm>
          </p:grpSpPr>
          <p:sp>
            <p:nvSpPr>
              <p:cNvPr id="42161" name="Oval 67"/>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42162" name="Oval 68"/>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42163" name="Line 69"/>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2164" name="Line 70"/>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2165" name="Line 71"/>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42166" name="Oval 72"/>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42054" name="AutoShape 73"/>
            <p:cNvSpPr>
              <a:spLocks noChangeAspect="1" noChangeArrowheads="1"/>
            </p:cNvSpPr>
            <p:nvPr/>
          </p:nvSpPr>
          <p:spPr bwMode="auto">
            <a:xfrm>
              <a:off x="2172" y="3576"/>
              <a:ext cx="61" cy="61"/>
            </a:xfrm>
            <a:prstGeom prst="diamond">
              <a:avLst/>
            </a:prstGeom>
            <a:solidFill>
              <a:srgbClr val="FF3300"/>
            </a:solidFill>
            <a:ln w="9525">
              <a:solidFill>
                <a:schemeClr val="tx1"/>
              </a:solidFill>
              <a:miter lim="800000"/>
              <a:headEnd/>
              <a:tailEnd/>
            </a:ln>
          </p:spPr>
          <p:txBody>
            <a:bodyPr wrap="none" anchor="ctr"/>
            <a:lstStyle/>
            <a:p>
              <a:endParaRPr lang="en-US" sz="1800"/>
            </a:p>
          </p:txBody>
        </p:sp>
        <p:sp>
          <p:nvSpPr>
            <p:cNvPr id="42055" name="Rectangle 74"/>
            <p:cNvSpPr>
              <a:spLocks noChangeAspect="1" noChangeArrowheads="1"/>
            </p:cNvSpPr>
            <p:nvPr/>
          </p:nvSpPr>
          <p:spPr bwMode="auto">
            <a:xfrm>
              <a:off x="1162" y="3808"/>
              <a:ext cx="463" cy="110"/>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Concept Complete</a:t>
              </a:r>
            </a:p>
            <a:p>
              <a:pPr defTabSz="1595438" eaLnBrk="0" hangingPunct="0">
                <a:lnSpc>
                  <a:spcPts val="688"/>
                </a:lnSpc>
              </a:pPr>
              <a:r>
                <a:rPr lang="en-US" sz="700">
                  <a:solidFill>
                    <a:srgbClr val="000000"/>
                  </a:solidFill>
                </a:rPr>
                <a:t>(RPG Review)</a:t>
              </a:r>
            </a:p>
          </p:txBody>
        </p:sp>
        <p:sp>
          <p:nvSpPr>
            <p:cNvPr id="42056" name="Rectangle 75"/>
            <p:cNvSpPr>
              <a:spLocks noChangeAspect="1" noChangeArrowheads="1"/>
            </p:cNvSpPr>
            <p:nvPr/>
          </p:nvSpPr>
          <p:spPr bwMode="auto">
            <a:xfrm>
              <a:off x="1933" y="3808"/>
              <a:ext cx="51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Definition &amp; Planning</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42057" name="Rectangle 76"/>
            <p:cNvSpPr>
              <a:spLocks noChangeAspect="1" noChangeArrowheads="1"/>
            </p:cNvSpPr>
            <p:nvPr/>
          </p:nvSpPr>
          <p:spPr bwMode="auto">
            <a:xfrm>
              <a:off x="3574" y="3808"/>
              <a:ext cx="35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Development</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42058" name="Rectangle 77"/>
            <p:cNvSpPr>
              <a:spLocks noChangeAspect="1" noChangeArrowheads="1"/>
            </p:cNvSpPr>
            <p:nvPr/>
          </p:nvSpPr>
          <p:spPr bwMode="auto">
            <a:xfrm>
              <a:off x="4364" y="3808"/>
              <a:ext cx="357" cy="165"/>
            </a:xfrm>
            <a:prstGeom prst="rect">
              <a:avLst/>
            </a:prstGeom>
            <a:solidFill>
              <a:srgbClr val="EAEAEA"/>
            </a:solidFill>
            <a:ln w="9525" algn="ctr">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Readiness</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42059" name="Rectangle 78"/>
            <p:cNvSpPr>
              <a:spLocks noChangeAspect="1" noChangeArrowheads="1"/>
            </p:cNvSpPr>
            <p:nvPr/>
          </p:nvSpPr>
          <p:spPr bwMode="auto">
            <a:xfrm>
              <a:off x="3757" y="1734"/>
              <a:ext cx="983" cy="14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Re-work Software</a:t>
              </a:r>
            </a:p>
          </p:txBody>
        </p:sp>
        <p:sp>
          <p:nvSpPr>
            <p:cNvPr id="42060" name="Rectangle 79"/>
            <p:cNvSpPr>
              <a:spLocks noChangeAspect="1" noChangeArrowheads="1"/>
            </p:cNvSpPr>
            <p:nvPr/>
          </p:nvSpPr>
          <p:spPr bwMode="auto">
            <a:xfrm>
              <a:off x="3809" y="2291"/>
              <a:ext cx="1198"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 Documentation</a:t>
              </a:r>
            </a:p>
          </p:txBody>
        </p:sp>
        <p:sp>
          <p:nvSpPr>
            <p:cNvPr id="42061" name="Rectangle 80"/>
            <p:cNvSpPr>
              <a:spLocks noChangeAspect="1" noChangeArrowheads="1"/>
            </p:cNvSpPr>
            <p:nvPr/>
          </p:nvSpPr>
          <p:spPr bwMode="auto">
            <a:xfrm>
              <a:off x="3740" y="1966"/>
              <a:ext cx="351"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Feature Complete</a:t>
              </a:r>
            </a:p>
          </p:txBody>
        </p:sp>
        <p:sp>
          <p:nvSpPr>
            <p:cNvPr id="42062" name="Rectangle 81"/>
            <p:cNvSpPr>
              <a:spLocks noChangeAspect="1" noChangeArrowheads="1"/>
            </p:cNvSpPr>
            <p:nvPr/>
          </p:nvSpPr>
          <p:spPr bwMode="auto">
            <a:xfrm>
              <a:off x="1405" y="3070"/>
              <a:ext cx="755" cy="7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S&amp;M Requirements to PRD</a:t>
              </a:r>
            </a:p>
          </p:txBody>
        </p:sp>
        <p:sp>
          <p:nvSpPr>
            <p:cNvPr id="42063" name="Rectangle 82"/>
            <p:cNvSpPr>
              <a:spLocks noChangeAspect="1" noChangeArrowheads="1"/>
            </p:cNvSpPr>
            <p:nvPr/>
          </p:nvSpPr>
          <p:spPr bwMode="auto">
            <a:xfrm>
              <a:off x="4546" y="2961"/>
              <a:ext cx="265" cy="90"/>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Field Trial</a:t>
              </a:r>
            </a:p>
          </p:txBody>
        </p:sp>
        <p:sp>
          <p:nvSpPr>
            <p:cNvPr id="42064" name="Rectangle 83"/>
            <p:cNvSpPr>
              <a:spLocks noChangeAspect="1" noChangeArrowheads="1"/>
            </p:cNvSpPr>
            <p:nvPr/>
          </p:nvSpPr>
          <p:spPr bwMode="auto">
            <a:xfrm>
              <a:off x="2016" y="1307"/>
              <a:ext cx="420" cy="166"/>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Requirements </a:t>
              </a:r>
            </a:p>
            <a:p>
              <a:pPr defTabSz="674688" eaLnBrk="0" hangingPunct="0"/>
              <a:r>
                <a:rPr lang="en-US" sz="600" b="1" i="1">
                  <a:solidFill>
                    <a:srgbClr val="000000"/>
                  </a:solidFill>
                </a:rPr>
                <a:t>Baselined</a:t>
              </a:r>
            </a:p>
          </p:txBody>
        </p:sp>
        <p:sp>
          <p:nvSpPr>
            <p:cNvPr id="42065" name="Rectangle 84"/>
            <p:cNvSpPr>
              <a:spLocks noChangeAspect="1" noChangeArrowheads="1"/>
            </p:cNvSpPr>
            <p:nvPr/>
          </p:nvSpPr>
          <p:spPr bwMode="auto">
            <a:xfrm>
              <a:off x="2220" y="2291"/>
              <a:ext cx="1523" cy="8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Product Documentation Development</a:t>
              </a:r>
            </a:p>
          </p:txBody>
        </p:sp>
        <p:sp>
          <p:nvSpPr>
            <p:cNvPr id="42066" name="Rectangle 85"/>
            <p:cNvSpPr>
              <a:spLocks noChangeAspect="1" noChangeArrowheads="1"/>
            </p:cNvSpPr>
            <p:nvPr/>
          </p:nvSpPr>
          <p:spPr bwMode="auto">
            <a:xfrm>
              <a:off x="1573" y="3369"/>
              <a:ext cx="617" cy="81"/>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Assessment</a:t>
              </a:r>
            </a:p>
          </p:txBody>
        </p:sp>
        <p:sp>
          <p:nvSpPr>
            <p:cNvPr id="42067" name="Rectangle 86"/>
            <p:cNvSpPr>
              <a:spLocks noChangeAspect="1" noChangeArrowheads="1"/>
            </p:cNvSpPr>
            <p:nvPr/>
          </p:nvSpPr>
          <p:spPr bwMode="auto">
            <a:xfrm>
              <a:off x="4811" y="3359"/>
              <a:ext cx="670" cy="97"/>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Execution</a:t>
              </a:r>
            </a:p>
          </p:txBody>
        </p:sp>
        <p:sp>
          <p:nvSpPr>
            <p:cNvPr id="42068" name="Rectangle 87"/>
            <p:cNvSpPr>
              <a:spLocks noChangeAspect="1" noChangeArrowheads="1"/>
            </p:cNvSpPr>
            <p:nvPr/>
          </p:nvSpPr>
          <p:spPr bwMode="auto">
            <a:xfrm>
              <a:off x="3775" y="3359"/>
              <a:ext cx="1015"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Training Materiel  Development</a:t>
              </a:r>
            </a:p>
          </p:txBody>
        </p:sp>
        <p:sp>
          <p:nvSpPr>
            <p:cNvPr id="42069" name="Rectangle 88"/>
            <p:cNvSpPr>
              <a:spLocks noChangeArrowheads="1"/>
            </p:cNvSpPr>
            <p:nvPr/>
          </p:nvSpPr>
          <p:spPr bwMode="auto">
            <a:xfrm>
              <a:off x="3748" y="2423"/>
              <a:ext cx="656"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Execution</a:t>
              </a:r>
            </a:p>
          </p:txBody>
        </p:sp>
        <p:sp>
          <p:nvSpPr>
            <p:cNvPr id="42070" name="Text Box 89"/>
            <p:cNvSpPr txBox="1">
              <a:spLocks noChangeAspect="1" noChangeArrowheads="1"/>
            </p:cNvSpPr>
            <p:nvPr/>
          </p:nvSpPr>
          <p:spPr bwMode="auto">
            <a:xfrm>
              <a:off x="92" y="3823"/>
              <a:ext cx="452" cy="104"/>
            </a:xfrm>
            <a:prstGeom prst="rect">
              <a:avLst/>
            </a:prstGeom>
            <a:noFill/>
            <a:ln w="12700">
              <a:noFill/>
              <a:miter lim="800000"/>
              <a:headEnd/>
              <a:tailEnd type="none" w="sm" len="lg"/>
            </a:ln>
          </p:spPr>
          <p:txBody>
            <a:bodyPr>
              <a:spAutoFit/>
            </a:bodyPr>
            <a:lstStyle/>
            <a:p>
              <a:pPr eaLnBrk="0" hangingPunct="0">
                <a:lnSpc>
                  <a:spcPct val="80000"/>
                </a:lnSpc>
              </a:pPr>
              <a:r>
                <a:rPr lang="en-US" sz="600" b="1" u="sng">
                  <a:solidFill>
                    <a:srgbClr val="000000"/>
                  </a:solidFill>
                </a:rPr>
                <a:t>Phase Review</a:t>
              </a:r>
            </a:p>
          </p:txBody>
        </p:sp>
        <p:sp>
          <p:nvSpPr>
            <p:cNvPr id="42071" name="Text Box 90"/>
            <p:cNvSpPr txBox="1">
              <a:spLocks noChangeAspect="1" noChangeArrowheads="1"/>
            </p:cNvSpPr>
            <p:nvPr/>
          </p:nvSpPr>
          <p:spPr bwMode="auto">
            <a:xfrm>
              <a:off x="82" y="4025"/>
              <a:ext cx="452" cy="104"/>
            </a:xfrm>
            <a:prstGeom prst="rect">
              <a:avLst/>
            </a:prstGeom>
            <a:noFill/>
            <a:ln w="12700" algn="ctr">
              <a:noFill/>
              <a:miter lim="800000"/>
              <a:headEnd/>
              <a:tailEnd type="none" w="sm" len="lg"/>
            </a:ln>
          </p:spPr>
          <p:txBody>
            <a:bodyPr>
              <a:spAutoFit/>
            </a:bodyPr>
            <a:lstStyle/>
            <a:p>
              <a:pPr eaLnBrk="0" hangingPunct="0">
                <a:lnSpc>
                  <a:spcPct val="80000"/>
                </a:lnSpc>
              </a:pPr>
              <a:r>
                <a:rPr lang="en-US" sz="600" b="1" u="sng">
                  <a:solidFill>
                    <a:srgbClr val="000000"/>
                  </a:solidFill>
                </a:rPr>
                <a:t>Feature Status</a:t>
              </a:r>
            </a:p>
          </p:txBody>
        </p:sp>
        <p:sp>
          <p:nvSpPr>
            <p:cNvPr id="42072" name="Rectangle 91"/>
            <p:cNvSpPr>
              <a:spLocks noChangeAspect="1" noChangeArrowheads="1"/>
            </p:cNvSpPr>
            <p:nvPr/>
          </p:nvSpPr>
          <p:spPr bwMode="auto">
            <a:xfrm>
              <a:off x="1679" y="1715"/>
              <a:ext cx="452" cy="121"/>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Functional Specification</a:t>
              </a:r>
            </a:p>
          </p:txBody>
        </p:sp>
        <p:sp>
          <p:nvSpPr>
            <p:cNvPr id="42073" name="Rectangle 92"/>
            <p:cNvSpPr>
              <a:spLocks noChangeAspect="1" noChangeArrowheads="1"/>
            </p:cNvSpPr>
            <p:nvPr/>
          </p:nvSpPr>
          <p:spPr bwMode="auto">
            <a:xfrm>
              <a:off x="2965" y="3210"/>
              <a:ext cx="768"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Install and Deployment Plan</a:t>
              </a:r>
            </a:p>
          </p:txBody>
        </p:sp>
        <p:sp>
          <p:nvSpPr>
            <p:cNvPr id="42074" name="Rectangle 93"/>
            <p:cNvSpPr>
              <a:spLocks noChangeAspect="1" noChangeArrowheads="1"/>
            </p:cNvSpPr>
            <p:nvPr/>
          </p:nvSpPr>
          <p:spPr bwMode="auto">
            <a:xfrm>
              <a:off x="4295" y="3070"/>
              <a:ext cx="1015" cy="81"/>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Supportability Review</a:t>
              </a:r>
            </a:p>
          </p:txBody>
        </p:sp>
        <p:sp>
          <p:nvSpPr>
            <p:cNvPr id="42075" name="AutoShape 94"/>
            <p:cNvSpPr>
              <a:spLocks noChangeArrowheads="1"/>
            </p:cNvSpPr>
            <p:nvPr/>
          </p:nvSpPr>
          <p:spPr bwMode="auto">
            <a:xfrm>
              <a:off x="1369"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2076" name="AutoShape 95"/>
            <p:cNvSpPr>
              <a:spLocks noChangeArrowheads="1"/>
            </p:cNvSpPr>
            <p:nvPr/>
          </p:nvSpPr>
          <p:spPr bwMode="auto">
            <a:xfrm>
              <a:off x="217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2077" name="AutoShape 96"/>
            <p:cNvSpPr>
              <a:spLocks noChangeArrowheads="1"/>
            </p:cNvSpPr>
            <p:nvPr/>
          </p:nvSpPr>
          <p:spPr bwMode="auto">
            <a:xfrm>
              <a:off x="2867" y="3733"/>
              <a:ext cx="65" cy="56"/>
            </a:xfrm>
            <a:prstGeom prst="hexagon">
              <a:avLst>
                <a:gd name="adj" fmla="val 29018"/>
                <a:gd name="vf" fmla="val 115470"/>
              </a:avLst>
            </a:prstGeom>
            <a:solidFill>
              <a:srgbClr val="FF3300"/>
            </a:solidFill>
            <a:ln w="6350" cap="rnd">
              <a:solidFill>
                <a:schemeClr val="tx1"/>
              </a:solidFill>
              <a:prstDash val="sysDot"/>
              <a:miter lim="800000"/>
              <a:headEnd type="none" w="sm" len="sm"/>
              <a:tailEnd type="none" w="sm" len="sm"/>
            </a:ln>
          </p:spPr>
          <p:txBody>
            <a:bodyPr wrap="none" anchor="ctr"/>
            <a:lstStyle/>
            <a:p>
              <a:endParaRPr lang="en-US" sz="1800"/>
            </a:p>
          </p:txBody>
        </p:sp>
        <p:sp>
          <p:nvSpPr>
            <p:cNvPr id="42078" name="AutoShape 97"/>
            <p:cNvSpPr>
              <a:spLocks noChangeAspect="1" noChangeArrowheads="1"/>
            </p:cNvSpPr>
            <p:nvPr/>
          </p:nvSpPr>
          <p:spPr bwMode="auto">
            <a:xfrm>
              <a:off x="4512" y="2564"/>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2079" name="AutoShape 98"/>
            <p:cNvSpPr>
              <a:spLocks noChangeArrowheads="1"/>
            </p:cNvSpPr>
            <p:nvPr/>
          </p:nvSpPr>
          <p:spPr bwMode="auto">
            <a:xfrm>
              <a:off x="3721"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2080" name="AutoShape 99"/>
            <p:cNvSpPr>
              <a:spLocks noChangeArrowheads="1"/>
            </p:cNvSpPr>
            <p:nvPr/>
          </p:nvSpPr>
          <p:spPr bwMode="auto">
            <a:xfrm>
              <a:off x="4516"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sp>
          <p:nvSpPr>
            <p:cNvPr id="42081" name="Line 100"/>
            <p:cNvSpPr>
              <a:spLocks noChangeShapeType="1"/>
            </p:cNvSpPr>
            <p:nvPr/>
          </p:nvSpPr>
          <p:spPr bwMode="auto">
            <a:xfrm>
              <a:off x="5094" y="578"/>
              <a:ext cx="29" cy="0"/>
            </a:xfrm>
            <a:prstGeom prst="line">
              <a:avLst/>
            </a:prstGeom>
            <a:noFill/>
            <a:ln w="6350">
              <a:solidFill>
                <a:schemeClr val="tx1"/>
              </a:solidFill>
              <a:round/>
              <a:headEnd type="none" w="sm" len="sm"/>
              <a:tailEnd type="none" w="sm" len="sm"/>
            </a:ln>
          </p:spPr>
          <p:txBody>
            <a:bodyPr/>
            <a:lstStyle/>
            <a:p>
              <a:endParaRPr lang="en-GB"/>
            </a:p>
          </p:txBody>
        </p:sp>
        <p:sp>
          <p:nvSpPr>
            <p:cNvPr id="42082" name="Line 101"/>
            <p:cNvSpPr>
              <a:spLocks noChangeShapeType="1"/>
            </p:cNvSpPr>
            <p:nvPr/>
          </p:nvSpPr>
          <p:spPr bwMode="auto">
            <a:xfrm>
              <a:off x="5092" y="3867"/>
              <a:ext cx="29" cy="0"/>
            </a:xfrm>
            <a:prstGeom prst="line">
              <a:avLst/>
            </a:prstGeom>
            <a:noFill/>
            <a:ln w="6350">
              <a:solidFill>
                <a:schemeClr val="tx1"/>
              </a:solidFill>
              <a:round/>
              <a:headEnd type="none" w="sm" len="sm"/>
              <a:tailEnd type="none" w="sm" len="sm"/>
            </a:ln>
          </p:spPr>
          <p:txBody>
            <a:bodyPr/>
            <a:lstStyle/>
            <a:p>
              <a:endParaRPr lang="en-GB"/>
            </a:p>
          </p:txBody>
        </p:sp>
        <p:sp>
          <p:nvSpPr>
            <p:cNvPr id="42083" name="Line 102"/>
            <p:cNvSpPr>
              <a:spLocks noChangeShapeType="1"/>
            </p:cNvSpPr>
            <p:nvPr/>
          </p:nvSpPr>
          <p:spPr bwMode="auto">
            <a:xfrm>
              <a:off x="5094" y="578"/>
              <a:ext cx="30" cy="0"/>
            </a:xfrm>
            <a:prstGeom prst="line">
              <a:avLst/>
            </a:prstGeom>
            <a:noFill/>
            <a:ln w="6350">
              <a:solidFill>
                <a:schemeClr val="tx1"/>
              </a:solidFill>
              <a:round/>
              <a:headEnd type="none" w="sm" len="sm"/>
              <a:tailEnd type="none" w="sm" len="sm"/>
            </a:ln>
          </p:spPr>
          <p:txBody>
            <a:bodyPr/>
            <a:lstStyle/>
            <a:p>
              <a:endParaRPr lang="en-GB"/>
            </a:p>
          </p:txBody>
        </p:sp>
        <p:sp>
          <p:nvSpPr>
            <p:cNvPr id="42084" name="Rectangle 103"/>
            <p:cNvSpPr>
              <a:spLocks noChangeAspect="1" noChangeArrowheads="1"/>
            </p:cNvSpPr>
            <p:nvPr/>
          </p:nvSpPr>
          <p:spPr bwMode="auto">
            <a:xfrm>
              <a:off x="5119" y="3808"/>
              <a:ext cx="357" cy="165"/>
            </a:xfrm>
            <a:prstGeom prst="rect">
              <a:avLst/>
            </a:prstGeom>
            <a:solidFill>
              <a:srgbClr val="EAEAEA"/>
            </a:solidFill>
            <a:ln w="9525">
              <a:noFill/>
              <a:miter lim="800000"/>
              <a:headEnd/>
              <a:tailEnd/>
            </a:ln>
          </p:spPr>
          <p:txBody>
            <a:bodyPr wrap="none" lIns="0" tIns="0" rIns="0" bIns="0">
              <a:spAutoFit/>
            </a:bodyPr>
            <a:lstStyle/>
            <a:p>
              <a:pPr defTabSz="1595438" eaLnBrk="0" hangingPunct="0">
                <a:lnSpc>
                  <a:spcPts val="688"/>
                </a:lnSpc>
              </a:pPr>
              <a:r>
                <a:rPr lang="en-US" sz="700">
                  <a:solidFill>
                    <a:srgbClr val="000000"/>
                  </a:solidFill>
                </a:rPr>
                <a:t>Release</a:t>
              </a:r>
            </a:p>
            <a:p>
              <a:pPr defTabSz="1595438" eaLnBrk="0" hangingPunct="0">
                <a:lnSpc>
                  <a:spcPts val="688"/>
                </a:lnSpc>
              </a:pPr>
              <a:r>
                <a:rPr lang="en-US" sz="700">
                  <a:solidFill>
                    <a:srgbClr val="000000"/>
                  </a:solidFill>
                </a:rPr>
                <a:t>Complete</a:t>
              </a:r>
            </a:p>
            <a:p>
              <a:pPr defTabSz="1595438" eaLnBrk="0" hangingPunct="0">
                <a:lnSpc>
                  <a:spcPts val="688"/>
                </a:lnSpc>
              </a:pPr>
              <a:r>
                <a:rPr lang="en-US" sz="700">
                  <a:solidFill>
                    <a:srgbClr val="000000"/>
                  </a:solidFill>
                </a:rPr>
                <a:t>(RPG Review)</a:t>
              </a:r>
            </a:p>
          </p:txBody>
        </p:sp>
        <p:sp>
          <p:nvSpPr>
            <p:cNvPr id="42085" name="Rectangle 104"/>
            <p:cNvSpPr>
              <a:spLocks noChangeAspect="1" noChangeArrowheads="1"/>
            </p:cNvSpPr>
            <p:nvPr/>
          </p:nvSpPr>
          <p:spPr bwMode="auto">
            <a:xfrm>
              <a:off x="4431" y="2428"/>
              <a:ext cx="168" cy="108"/>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TC</a:t>
              </a:r>
            </a:p>
          </p:txBody>
        </p:sp>
        <p:sp>
          <p:nvSpPr>
            <p:cNvPr id="42086" name="Rectangle 105"/>
            <p:cNvSpPr>
              <a:spLocks noChangeAspect="1" noChangeArrowheads="1"/>
            </p:cNvSpPr>
            <p:nvPr/>
          </p:nvSpPr>
          <p:spPr bwMode="auto">
            <a:xfrm>
              <a:off x="5022" y="3453"/>
              <a:ext cx="362" cy="282"/>
            </a:xfrm>
            <a:prstGeom prst="rect">
              <a:avLst/>
            </a:prstGeom>
            <a:noFill/>
            <a:ln w="9525">
              <a:noFill/>
              <a:miter lim="800000"/>
              <a:headEnd/>
              <a:tailEnd/>
            </a:ln>
          </p:spPr>
          <p:txBody>
            <a:bodyPr lIns="78259" tIns="39128" rIns="78259" bIns="39128">
              <a:spAutoFit/>
            </a:bodyPr>
            <a:lstStyle/>
            <a:p>
              <a:pPr defTabSz="674688" eaLnBrk="0" hangingPunct="0"/>
              <a:r>
                <a:rPr lang="en-US" sz="600" b="1" i="1">
                  <a:solidFill>
                    <a:srgbClr val="000000"/>
                  </a:solidFill>
                </a:rPr>
                <a:t>Product Delivery Team Dissolved</a:t>
              </a:r>
            </a:p>
          </p:txBody>
        </p:sp>
        <p:sp>
          <p:nvSpPr>
            <p:cNvPr id="42087" name="Rectangle 106"/>
            <p:cNvSpPr>
              <a:spLocks noChangeAspect="1" noChangeArrowheads="1"/>
            </p:cNvSpPr>
            <p:nvPr/>
          </p:nvSpPr>
          <p:spPr bwMode="auto">
            <a:xfrm>
              <a:off x="5271" y="2501"/>
              <a:ext cx="177" cy="166"/>
            </a:xfrm>
            <a:prstGeom prst="rect">
              <a:avLst/>
            </a:prstGeom>
            <a:noFill/>
            <a:ln w="12700" algn="ctr">
              <a:noFill/>
              <a:miter lim="800000"/>
              <a:headEnd/>
              <a:tailEnd/>
            </a:ln>
          </p:spPr>
          <p:txBody>
            <a:bodyPr wrap="none" anchor="ctr"/>
            <a:lstStyle/>
            <a:p>
              <a:pPr defTabSz="674688" eaLnBrk="0" hangingPunct="0"/>
              <a:r>
                <a:rPr lang="en-US" sz="600" b="1" i="1">
                  <a:solidFill>
                    <a:srgbClr val="000000"/>
                  </a:solidFill>
                </a:rPr>
                <a:t>GA</a:t>
              </a:r>
            </a:p>
          </p:txBody>
        </p:sp>
        <p:sp>
          <p:nvSpPr>
            <p:cNvPr id="42088" name="Rectangle 107"/>
            <p:cNvSpPr>
              <a:spLocks noChangeArrowheads="1"/>
            </p:cNvSpPr>
            <p:nvPr/>
          </p:nvSpPr>
          <p:spPr bwMode="auto">
            <a:xfrm>
              <a:off x="4522" y="2538"/>
              <a:ext cx="205" cy="116"/>
            </a:xfrm>
            <a:prstGeom prst="rect">
              <a:avLst/>
            </a:prstGeom>
            <a:noFill/>
            <a:ln w="9525">
              <a:noFill/>
              <a:miter lim="800000"/>
              <a:headEnd/>
              <a:tailEnd type="none" w="sm" len="med"/>
            </a:ln>
          </p:spPr>
          <p:txBody>
            <a:bodyPr>
              <a:spAutoFit/>
            </a:bodyPr>
            <a:lstStyle/>
            <a:p>
              <a:pPr eaLnBrk="0" hangingPunct="0"/>
              <a:r>
                <a:rPr lang="en-US" sz="600" b="1" i="1">
                  <a:solidFill>
                    <a:srgbClr val="000000"/>
                  </a:solidFill>
                </a:rPr>
                <a:t>CR</a:t>
              </a:r>
            </a:p>
          </p:txBody>
        </p:sp>
        <p:sp>
          <p:nvSpPr>
            <p:cNvPr id="42089" name="AutoShape 108"/>
            <p:cNvSpPr>
              <a:spLocks noChangeAspect="1" noChangeArrowheads="1"/>
            </p:cNvSpPr>
            <p:nvPr/>
          </p:nvSpPr>
          <p:spPr bwMode="auto">
            <a:xfrm>
              <a:off x="5277" y="2557"/>
              <a:ext cx="61"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sp>
          <p:nvSpPr>
            <p:cNvPr id="42090" name="AutoShape 109"/>
            <p:cNvSpPr>
              <a:spLocks noChangeArrowheads="1"/>
            </p:cNvSpPr>
            <p:nvPr/>
          </p:nvSpPr>
          <p:spPr bwMode="auto">
            <a:xfrm>
              <a:off x="5292" y="3733"/>
              <a:ext cx="65" cy="56"/>
            </a:xfrm>
            <a:prstGeom prst="hexagon">
              <a:avLst>
                <a:gd name="adj" fmla="val 29018"/>
                <a:gd name="vf" fmla="val 115470"/>
              </a:avLst>
            </a:prstGeom>
            <a:solidFill>
              <a:srgbClr val="FF3300"/>
            </a:solidFill>
            <a:ln w="6350">
              <a:solidFill>
                <a:schemeClr val="tx1"/>
              </a:solidFill>
              <a:miter lim="800000"/>
              <a:headEnd type="none" w="sm" len="sm"/>
              <a:tailEnd type="none" w="sm" len="sm"/>
            </a:ln>
          </p:spPr>
          <p:txBody>
            <a:bodyPr wrap="none" anchor="ctr"/>
            <a:lstStyle/>
            <a:p>
              <a:endParaRPr lang="en-US" sz="1800"/>
            </a:p>
          </p:txBody>
        </p:sp>
        <p:grpSp>
          <p:nvGrpSpPr>
            <p:cNvPr id="42091" name="Group 110"/>
            <p:cNvGrpSpPr>
              <a:grpSpLocks noChangeAspect="1"/>
            </p:cNvGrpSpPr>
            <p:nvPr/>
          </p:nvGrpSpPr>
          <p:grpSpPr bwMode="auto">
            <a:xfrm>
              <a:off x="5259" y="3580"/>
              <a:ext cx="135" cy="136"/>
              <a:chOff x="1415" y="3641"/>
              <a:chExt cx="138" cy="139"/>
            </a:xfrm>
          </p:grpSpPr>
          <p:sp>
            <p:nvSpPr>
              <p:cNvPr id="42155" name="Oval 111"/>
              <p:cNvSpPr>
                <a:spLocks noChangeAspect="1" noChangeArrowheads="1"/>
              </p:cNvSpPr>
              <p:nvPr/>
            </p:nvSpPr>
            <p:spPr bwMode="auto">
              <a:xfrm>
                <a:off x="1415" y="3645"/>
                <a:ext cx="138" cy="134"/>
              </a:xfrm>
              <a:prstGeom prst="ellipse">
                <a:avLst/>
              </a:prstGeom>
              <a:solidFill>
                <a:schemeClr val="accent2"/>
              </a:solidFill>
              <a:ln w="6350">
                <a:solidFill>
                  <a:schemeClr val="tx1"/>
                </a:solidFill>
                <a:prstDash val="sysDot"/>
                <a:round/>
                <a:headEnd/>
                <a:tailEnd/>
              </a:ln>
            </p:spPr>
            <p:txBody>
              <a:bodyPr wrap="none" anchor="ctr"/>
              <a:lstStyle/>
              <a:p>
                <a:endParaRPr lang="en-US" sz="1800"/>
              </a:p>
            </p:txBody>
          </p:sp>
          <p:sp>
            <p:nvSpPr>
              <p:cNvPr id="42156" name="Oval 112"/>
              <p:cNvSpPr>
                <a:spLocks noChangeAspect="1" noChangeArrowheads="1"/>
              </p:cNvSpPr>
              <p:nvPr/>
            </p:nvSpPr>
            <p:spPr bwMode="auto">
              <a:xfrm>
                <a:off x="1433" y="3662"/>
                <a:ext cx="102" cy="101"/>
              </a:xfrm>
              <a:prstGeom prst="ellipse">
                <a:avLst/>
              </a:prstGeom>
              <a:solidFill>
                <a:srgbClr val="00CCFF"/>
              </a:solidFill>
              <a:ln w="6350">
                <a:solidFill>
                  <a:schemeClr val="tx1"/>
                </a:solidFill>
                <a:prstDash val="sysDot"/>
                <a:round/>
                <a:headEnd/>
                <a:tailEnd/>
              </a:ln>
            </p:spPr>
            <p:txBody>
              <a:bodyPr wrap="none" anchor="ctr"/>
              <a:lstStyle/>
              <a:p>
                <a:endParaRPr lang="en-US" sz="1800"/>
              </a:p>
            </p:txBody>
          </p:sp>
          <p:sp>
            <p:nvSpPr>
              <p:cNvPr id="42157" name="Line 113"/>
              <p:cNvSpPr>
                <a:spLocks noChangeAspect="1" noChangeShapeType="1"/>
              </p:cNvSpPr>
              <p:nvPr/>
            </p:nvSpPr>
            <p:spPr bwMode="auto">
              <a:xfrm flipH="1" flipV="1">
                <a:off x="1419" y="3677"/>
                <a:ext cx="126" cy="69"/>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2158" name="Line 114"/>
              <p:cNvSpPr>
                <a:spLocks noChangeAspect="1" noChangeShapeType="1"/>
              </p:cNvSpPr>
              <p:nvPr/>
            </p:nvSpPr>
            <p:spPr bwMode="auto">
              <a:xfrm flipV="1">
                <a:off x="1421" y="3678"/>
                <a:ext cx="124" cy="68"/>
              </a:xfrm>
              <a:prstGeom prst="line">
                <a:avLst/>
              </a:prstGeom>
              <a:noFill/>
              <a:ln w="6350">
                <a:solidFill>
                  <a:srgbClr val="000000"/>
                </a:solidFill>
                <a:prstDash val="sysDot"/>
                <a:round/>
                <a:headEnd type="none" w="sm" len="sm"/>
                <a:tailEnd type="none" w="sm" len="sm"/>
              </a:ln>
            </p:spPr>
            <p:txBody>
              <a:bodyPr wrap="none" anchor="ctr"/>
              <a:lstStyle/>
              <a:p>
                <a:endParaRPr lang="en-GB"/>
              </a:p>
            </p:txBody>
          </p:sp>
          <p:sp>
            <p:nvSpPr>
              <p:cNvPr id="42159" name="Line 115"/>
              <p:cNvSpPr>
                <a:spLocks noChangeAspect="1" noChangeShapeType="1"/>
              </p:cNvSpPr>
              <p:nvPr/>
            </p:nvSpPr>
            <p:spPr bwMode="auto">
              <a:xfrm>
                <a:off x="1484" y="3641"/>
                <a:ext cx="0" cy="139"/>
              </a:xfrm>
              <a:prstGeom prst="line">
                <a:avLst/>
              </a:prstGeom>
              <a:noFill/>
              <a:ln w="6350">
                <a:solidFill>
                  <a:schemeClr val="tx1"/>
                </a:solidFill>
                <a:prstDash val="sysDot"/>
                <a:round/>
                <a:headEnd type="none" w="sm" len="sm"/>
                <a:tailEnd type="none" w="sm" len="sm"/>
              </a:ln>
            </p:spPr>
            <p:txBody>
              <a:bodyPr wrap="none" anchor="ctr"/>
              <a:lstStyle/>
              <a:p>
                <a:endParaRPr lang="en-GB"/>
              </a:p>
            </p:txBody>
          </p:sp>
          <p:sp>
            <p:nvSpPr>
              <p:cNvPr id="42160" name="Oval 116"/>
              <p:cNvSpPr>
                <a:spLocks noChangeAspect="1" noChangeArrowheads="1"/>
              </p:cNvSpPr>
              <p:nvPr/>
            </p:nvSpPr>
            <p:spPr bwMode="auto">
              <a:xfrm>
                <a:off x="1467" y="3696"/>
                <a:ext cx="35" cy="34"/>
              </a:xfrm>
              <a:prstGeom prst="ellipse">
                <a:avLst/>
              </a:prstGeom>
              <a:solidFill>
                <a:srgbClr val="FFFFFF"/>
              </a:solidFill>
              <a:ln w="6350">
                <a:solidFill>
                  <a:schemeClr val="tx1"/>
                </a:solidFill>
                <a:prstDash val="sysDot"/>
                <a:round/>
                <a:headEnd/>
                <a:tailEnd/>
              </a:ln>
            </p:spPr>
            <p:txBody>
              <a:bodyPr wrap="none" anchor="ctr"/>
              <a:lstStyle/>
              <a:p>
                <a:endParaRPr lang="en-US" sz="1800"/>
              </a:p>
            </p:txBody>
          </p:sp>
        </p:grpSp>
        <p:sp>
          <p:nvSpPr>
            <p:cNvPr id="42092" name="Rectangle 117"/>
            <p:cNvSpPr>
              <a:spLocks noChangeAspect="1" noChangeArrowheads="1"/>
            </p:cNvSpPr>
            <p:nvPr/>
          </p:nvSpPr>
          <p:spPr bwMode="auto">
            <a:xfrm>
              <a:off x="921" y="1709"/>
              <a:ext cx="685" cy="133"/>
            </a:xfrm>
            <a:prstGeom prst="rect">
              <a:avLst/>
            </a:prstGeom>
            <a:solidFill>
              <a:srgbClr val="F6EBFF"/>
            </a:solidFill>
            <a:ln w="9525" algn="ctr">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Technology</a:t>
              </a:r>
            </a:p>
            <a:p>
              <a:pPr defTabSz="692150" eaLnBrk="0" hangingPunct="0"/>
              <a:r>
                <a:rPr lang="en-US" sz="600" b="1">
                  <a:solidFill>
                    <a:srgbClr val="000000"/>
                  </a:solidFill>
                </a:rPr>
                <a:t>Evaluation</a:t>
              </a:r>
            </a:p>
          </p:txBody>
        </p:sp>
        <p:sp>
          <p:nvSpPr>
            <p:cNvPr id="42093" name="Rectangle 118"/>
            <p:cNvSpPr>
              <a:spLocks noChangeAspect="1" noChangeArrowheads="1"/>
            </p:cNvSpPr>
            <p:nvPr/>
          </p:nvSpPr>
          <p:spPr bwMode="auto">
            <a:xfrm>
              <a:off x="1568" y="2291"/>
              <a:ext cx="617" cy="81"/>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Documentation Plan</a:t>
              </a:r>
            </a:p>
          </p:txBody>
        </p:sp>
        <p:sp>
          <p:nvSpPr>
            <p:cNvPr id="42094" name="Line 119"/>
            <p:cNvSpPr>
              <a:spLocks noChangeShapeType="1"/>
            </p:cNvSpPr>
            <p:nvPr/>
          </p:nvSpPr>
          <p:spPr bwMode="auto">
            <a:xfrm flipH="1">
              <a:off x="521" y="763"/>
              <a:ext cx="2" cy="3229"/>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42095" name="Rectangle 120"/>
            <p:cNvSpPr>
              <a:spLocks noChangeAspect="1" noChangeArrowheads="1"/>
            </p:cNvSpPr>
            <p:nvPr/>
          </p:nvSpPr>
          <p:spPr bwMode="auto">
            <a:xfrm>
              <a:off x="1450" y="2757"/>
              <a:ext cx="1457" cy="94"/>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Design Documentation Review</a:t>
              </a:r>
            </a:p>
          </p:txBody>
        </p:sp>
        <p:sp>
          <p:nvSpPr>
            <p:cNvPr id="42096" name="Rectangle 121"/>
            <p:cNvSpPr>
              <a:spLocks noChangeArrowheads="1"/>
            </p:cNvSpPr>
            <p:nvPr/>
          </p:nvSpPr>
          <p:spPr bwMode="auto">
            <a:xfrm>
              <a:off x="1395" y="2869"/>
              <a:ext cx="770" cy="75"/>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Maintenance Acceptance Criteria</a:t>
              </a:r>
            </a:p>
          </p:txBody>
        </p:sp>
        <p:sp>
          <p:nvSpPr>
            <p:cNvPr id="42097" name="Rectangle 122"/>
            <p:cNvSpPr>
              <a:spLocks noChangeArrowheads="1"/>
            </p:cNvSpPr>
            <p:nvPr/>
          </p:nvSpPr>
          <p:spPr bwMode="auto">
            <a:xfrm>
              <a:off x="3163" y="4008"/>
              <a:ext cx="547" cy="91"/>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Project Task</a:t>
              </a:r>
            </a:p>
          </p:txBody>
        </p:sp>
        <p:sp>
          <p:nvSpPr>
            <p:cNvPr id="42098" name="Rectangle 123"/>
            <p:cNvSpPr>
              <a:spLocks noChangeAspect="1" noChangeArrowheads="1"/>
            </p:cNvSpPr>
            <p:nvPr/>
          </p:nvSpPr>
          <p:spPr bwMode="auto">
            <a:xfrm>
              <a:off x="3161" y="4110"/>
              <a:ext cx="551" cy="9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GB" sz="600" b="1">
                  <a:solidFill>
                    <a:srgbClr val="000000"/>
                  </a:solidFill>
                </a:rPr>
                <a:t>Deliverable</a:t>
              </a:r>
              <a:endParaRPr lang="en-US" sz="600" b="1">
                <a:solidFill>
                  <a:srgbClr val="000000"/>
                </a:solidFill>
              </a:endParaRPr>
            </a:p>
          </p:txBody>
        </p:sp>
        <p:grpSp>
          <p:nvGrpSpPr>
            <p:cNvPr id="42099" name="Group 124"/>
            <p:cNvGrpSpPr>
              <a:grpSpLocks/>
            </p:cNvGrpSpPr>
            <p:nvPr/>
          </p:nvGrpSpPr>
          <p:grpSpPr bwMode="auto">
            <a:xfrm>
              <a:off x="3161" y="4214"/>
              <a:ext cx="551" cy="91"/>
              <a:chOff x="2773" y="4162"/>
              <a:chExt cx="551" cy="91"/>
            </a:xfrm>
          </p:grpSpPr>
          <p:sp>
            <p:nvSpPr>
              <p:cNvPr id="42153" name="Rectangle 125"/>
              <p:cNvSpPr>
                <a:spLocks noChangeAspect="1" noChangeArrowheads="1"/>
              </p:cNvSpPr>
              <p:nvPr/>
            </p:nvSpPr>
            <p:spPr bwMode="auto">
              <a:xfrm>
                <a:off x="2773" y="4162"/>
                <a:ext cx="259" cy="91"/>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sp>
            <p:nvSpPr>
              <p:cNvPr id="42154" name="Rectangle 126"/>
              <p:cNvSpPr>
                <a:spLocks noChangeAspect="1" noChangeArrowheads="1"/>
              </p:cNvSpPr>
              <p:nvPr/>
            </p:nvSpPr>
            <p:spPr bwMode="auto">
              <a:xfrm>
                <a:off x="3065" y="4162"/>
                <a:ext cx="259" cy="91"/>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GB" sz="600" b="1">
                    <a:solidFill>
                      <a:srgbClr val="000000"/>
                    </a:solidFill>
                  </a:rPr>
                  <a:t>Optional</a:t>
                </a:r>
                <a:endParaRPr lang="en-US" sz="600" b="1">
                  <a:solidFill>
                    <a:srgbClr val="000000"/>
                  </a:solidFill>
                </a:endParaRPr>
              </a:p>
            </p:txBody>
          </p:sp>
        </p:grpSp>
        <p:sp>
          <p:nvSpPr>
            <p:cNvPr id="42100" name="Rectangle 127"/>
            <p:cNvSpPr>
              <a:spLocks noChangeArrowheads="1"/>
            </p:cNvSpPr>
            <p:nvPr/>
          </p:nvSpPr>
          <p:spPr bwMode="auto">
            <a:xfrm>
              <a:off x="3765" y="3966"/>
              <a:ext cx="696" cy="232"/>
            </a:xfrm>
            <a:prstGeom prst="rect">
              <a:avLst/>
            </a:prstGeom>
            <a:noFill/>
            <a:ln w="9525">
              <a:noFill/>
              <a:miter lim="800000"/>
              <a:headEnd/>
              <a:tailEnd type="none" w="sm" len="med"/>
            </a:ln>
          </p:spPr>
          <p:txBody>
            <a:bodyPr>
              <a:spAutoFit/>
            </a:bodyPr>
            <a:lstStyle/>
            <a:p>
              <a:pPr eaLnBrk="0" hangingPunct="0"/>
              <a:r>
                <a:rPr lang="en-GB" sz="600" b="1" i="1">
                  <a:solidFill>
                    <a:srgbClr val="000000"/>
                  </a:solidFill>
                </a:rPr>
                <a:t>TC = Test Complete</a:t>
              </a:r>
              <a:endParaRPr lang="en-US" sz="600" b="1" i="1">
                <a:solidFill>
                  <a:srgbClr val="000000"/>
                </a:solidFill>
              </a:endParaRPr>
            </a:p>
            <a:p>
              <a:pPr eaLnBrk="0" hangingPunct="0"/>
              <a:r>
                <a:rPr lang="en-GB" sz="600" b="1" i="1">
                  <a:solidFill>
                    <a:srgbClr val="000000"/>
                  </a:solidFill>
                </a:rPr>
                <a:t>CR = Controlled Release</a:t>
              </a:r>
            </a:p>
            <a:p>
              <a:pPr eaLnBrk="0" hangingPunct="0"/>
              <a:r>
                <a:rPr lang="en-GB" sz="600" b="1" i="1">
                  <a:solidFill>
                    <a:srgbClr val="000000"/>
                  </a:solidFill>
                </a:rPr>
                <a:t>GA = General Availability</a:t>
              </a:r>
              <a:endParaRPr lang="en-US" sz="600" b="1" i="1">
                <a:solidFill>
                  <a:srgbClr val="000000"/>
                </a:solidFill>
              </a:endParaRPr>
            </a:p>
          </p:txBody>
        </p:sp>
        <p:sp>
          <p:nvSpPr>
            <p:cNvPr id="42101" name="Text Box 128"/>
            <p:cNvSpPr txBox="1">
              <a:spLocks noChangeArrowheads="1"/>
            </p:cNvSpPr>
            <p:nvPr/>
          </p:nvSpPr>
          <p:spPr bwMode="auto">
            <a:xfrm>
              <a:off x="2921" y="4049"/>
              <a:ext cx="160" cy="125"/>
            </a:xfrm>
            <a:prstGeom prst="rect">
              <a:avLst/>
            </a:prstGeom>
            <a:noFill/>
            <a:ln w="38100">
              <a:noFill/>
              <a:miter lim="800000"/>
              <a:headEnd type="none" w="sm" len="sm"/>
              <a:tailEnd type="none" w="sm" len="sm"/>
            </a:ln>
          </p:spPr>
          <p:txBody>
            <a:bodyPr wrap="none" lIns="45720" rIns="45720">
              <a:spAutoFit/>
            </a:bodyPr>
            <a:lstStyle/>
            <a:p>
              <a:r>
                <a:rPr lang="en-GB" sz="700" b="1">
                  <a:solidFill>
                    <a:srgbClr val="000000"/>
                  </a:solidFill>
                </a:rPr>
                <a:t>Key</a:t>
              </a:r>
              <a:endParaRPr lang="en-US" sz="700" b="1">
                <a:solidFill>
                  <a:srgbClr val="000000"/>
                </a:solidFill>
              </a:endParaRPr>
            </a:p>
          </p:txBody>
        </p:sp>
        <p:sp>
          <p:nvSpPr>
            <p:cNvPr id="42102" name="Line 129"/>
            <p:cNvSpPr>
              <a:spLocks noChangeShapeType="1"/>
            </p:cNvSpPr>
            <p:nvPr/>
          </p:nvSpPr>
          <p:spPr bwMode="auto">
            <a:xfrm>
              <a:off x="3782" y="3994"/>
              <a:ext cx="1" cy="320"/>
            </a:xfrm>
            <a:prstGeom prst="line">
              <a:avLst/>
            </a:prstGeom>
            <a:noFill/>
            <a:ln w="12700">
              <a:solidFill>
                <a:srgbClr val="969696"/>
              </a:solidFill>
              <a:round/>
              <a:headEnd type="none" w="sm" len="sm"/>
              <a:tailEnd type="none" w="sm" len="sm"/>
            </a:ln>
          </p:spPr>
          <p:txBody>
            <a:bodyPr wrap="none" lIns="45720" rIns="45720" anchor="ctr"/>
            <a:lstStyle/>
            <a:p>
              <a:endParaRPr lang="en-GB"/>
            </a:p>
          </p:txBody>
        </p:sp>
        <p:sp>
          <p:nvSpPr>
            <p:cNvPr id="42103" name="Text Box 130"/>
            <p:cNvSpPr txBox="1">
              <a:spLocks noChangeAspect="1" noChangeArrowheads="1"/>
            </p:cNvSpPr>
            <p:nvPr/>
          </p:nvSpPr>
          <p:spPr bwMode="auto">
            <a:xfrm>
              <a:off x="86" y="3298"/>
              <a:ext cx="399" cy="174"/>
            </a:xfrm>
            <a:prstGeom prst="rect">
              <a:avLst/>
            </a:prstGeom>
            <a:noFill/>
            <a:ln w="12700">
              <a:noFill/>
              <a:miter lim="800000"/>
              <a:headEnd/>
              <a:tailEnd type="none" w="sm" len="lg"/>
            </a:ln>
          </p:spPr>
          <p:txBody>
            <a:bodyPr wrap="none">
              <a:spAutoFit/>
            </a:bodyPr>
            <a:lstStyle/>
            <a:p>
              <a:pPr eaLnBrk="0" hangingPunct="0"/>
              <a:r>
                <a:rPr lang="en-GB" sz="600" b="1" i="1">
                  <a:solidFill>
                    <a:srgbClr val="000000"/>
                  </a:solidFill>
                </a:rPr>
                <a:t>Services</a:t>
              </a:r>
              <a:br>
                <a:rPr lang="en-GB" sz="600" b="1" i="1">
                  <a:solidFill>
                    <a:srgbClr val="000000"/>
                  </a:solidFill>
                </a:rPr>
              </a:br>
              <a:r>
                <a:rPr lang="en-GB" sz="600" b="1" i="1">
                  <a:solidFill>
                    <a:srgbClr val="000000"/>
                  </a:solidFill>
                </a:rPr>
                <a:t>inc. Training</a:t>
              </a:r>
              <a:endParaRPr lang="en-US" sz="600" b="1" i="1">
                <a:solidFill>
                  <a:srgbClr val="000000"/>
                </a:solidFill>
              </a:endParaRPr>
            </a:p>
          </p:txBody>
        </p:sp>
        <p:sp>
          <p:nvSpPr>
            <p:cNvPr id="42104" name="Rectangle 131"/>
            <p:cNvSpPr>
              <a:spLocks noChangeArrowheads="1"/>
            </p:cNvSpPr>
            <p:nvPr/>
          </p:nvSpPr>
          <p:spPr bwMode="auto">
            <a:xfrm>
              <a:off x="4546" y="3167"/>
              <a:ext cx="903" cy="85"/>
            </a:xfrm>
            <a:prstGeom prst="rect">
              <a:avLst/>
            </a:prstGeom>
            <a:solidFill>
              <a:srgbClr val="66CCFF"/>
            </a:solidFill>
            <a:ln w="9525">
              <a:solidFill>
                <a:schemeClr val="tx1"/>
              </a:solidFill>
              <a:miter lim="800000"/>
              <a:headEnd/>
              <a:tailEnd/>
            </a:ln>
          </p:spPr>
          <p:txBody>
            <a:bodyPr lIns="36000" tIns="39128" rIns="36000" bIns="39128" anchor="ctr"/>
            <a:lstStyle/>
            <a:p>
              <a:pPr defTabSz="692150" eaLnBrk="0" hangingPunct="0"/>
              <a:r>
                <a:rPr lang="en-US" sz="600" b="1">
                  <a:solidFill>
                    <a:srgbClr val="000000"/>
                  </a:solidFill>
                </a:rPr>
                <a:t>Install &amp; Deploy + Partner support</a:t>
              </a:r>
            </a:p>
          </p:txBody>
        </p:sp>
        <p:sp>
          <p:nvSpPr>
            <p:cNvPr id="42105" name="Rectangle 132"/>
            <p:cNvSpPr>
              <a:spLocks noChangeAspect="1" noChangeArrowheads="1"/>
            </p:cNvSpPr>
            <p:nvPr/>
          </p:nvSpPr>
          <p:spPr bwMode="auto">
            <a:xfrm>
              <a:off x="4658" y="2761"/>
              <a:ext cx="613" cy="118"/>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Maintainability </a:t>
              </a:r>
              <a:r>
                <a:rPr lang="en-GB" sz="600" b="1">
                  <a:solidFill>
                    <a:srgbClr val="000000"/>
                  </a:solidFill>
                </a:rPr>
                <a:t>Review</a:t>
              </a:r>
              <a:endParaRPr lang="en-US" sz="600" b="1">
                <a:solidFill>
                  <a:srgbClr val="000000"/>
                </a:solidFill>
              </a:endParaRPr>
            </a:p>
          </p:txBody>
        </p:sp>
        <p:sp>
          <p:nvSpPr>
            <p:cNvPr id="42106" name="Rectangle 133"/>
            <p:cNvSpPr>
              <a:spLocks noChangeAspect="1" noChangeArrowheads="1"/>
            </p:cNvSpPr>
            <p:nvPr/>
          </p:nvSpPr>
          <p:spPr bwMode="auto">
            <a:xfrm>
              <a:off x="1435" y="1361"/>
              <a:ext cx="443" cy="16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PRD (Product </a:t>
              </a:r>
            </a:p>
            <a:p>
              <a:pPr defTabSz="692150" eaLnBrk="0" hangingPunct="0"/>
              <a:r>
                <a:rPr lang="en-US" sz="600" b="1">
                  <a:solidFill>
                    <a:srgbClr val="000000"/>
                  </a:solidFill>
                </a:rPr>
                <a:t>Requirements</a:t>
              </a:r>
            </a:p>
            <a:p>
              <a:pPr defTabSz="692150" eaLnBrk="0" hangingPunct="0"/>
              <a:r>
                <a:rPr lang="en-US" sz="600" b="1">
                  <a:solidFill>
                    <a:srgbClr val="000000"/>
                  </a:solidFill>
                </a:rPr>
                <a:t>Document)</a:t>
              </a:r>
            </a:p>
          </p:txBody>
        </p:sp>
        <p:sp>
          <p:nvSpPr>
            <p:cNvPr id="42107" name="Rectangle 134"/>
            <p:cNvSpPr>
              <a:spLocks noChangeArrowheads="1"/>
            </p:cNvSpPr>
            <p:nvPr/>
          </p:nvSpPr>
          <p:spPr bwMode="auto">
            <a:xfrm>
              <a:off x="122" y="558"/>
              <a:ext cx="402" cy="204"/>
            </a:xfrm>
            <a:prstGeom prst="rect">
              <a:avLst/>
            </a:prstGeom>
            <a:solidFill>
              <a:srgbClr val="E4E4E4"/>
            </a:solidFill>
            <a:ln w="12700">
              <a:solidFill>
                <a:schemeClr val="bg2"/>
              </a:solidFill>
              <a:miter lim="800000"/>
              <a:headEnd/>
              <a:tailEnd/>
            </a:ln>
          </p:spPr>
          <p:txBody>
            <a:bodyPr wrap="none" lIns="78259" tIns="39128" rIns="78259" bIns="39128" anchor="ctr"/>
            <a:lstStyle/>
            <a:p>
              <a:pPr defTabSz="692150" eaLnBrk="0" hangingPunct="0"/>
              <a:r>
                <a:rPr lang="en-US" sz="900" b="1">
                  <a:solidFill>
                    <a:srgbClr val="000000"/>
                  </a:solidFill>
                </a:rPr>
                <a:t>Role</a:t>
              </a:r>
            </a:p>
          </p:txBody>
        </p:sp>
        <p:sp>
          <p:nvSpPr>
            <p:cNvPr id="42108" name="Rectangle 135"/>
            <p:cNvSpPr>
              <a:spLocks noChangeAspect="1" noChangeArrowheads="1"/>
            </p:cNvSpPr>
            <p:nvPr/>
          </p:nvSpPr>
          <p:spPr bwMode="auto">
            <a:xfrm>
              <a:off x="123" y="761"/>
              <a:ext cx="5366" cy="3223"/>
            </a:xfrm>
            <a:prstGeom prst="rect">
              <a:avLst/>
            </a:prstGeom>
            <a:noFill/>
            <a:ln w="28575">
              <a:solidFill>
                <a:schemeClr val="tx1"/>
              </a:solidFill>
              <a:miter lim="800000"/>
              <a:headEnd/>
              <a:tailEnd/>
            </a:ln>
          </p:spPr>
          <p:txBody>
            <a:bodyPr wrap="none" anchor="ctr"/>
            <a:lstStyle/>
            <a:p>
              <a:endParaRPr lang="en-US" sz="1800"/>
            </a:p>
          </p:txBody>
        </p:sp>
        <p:sp>
          <p:nvSpPr>
            <p:cNvPr id="42109" name="Rectangle 136"/>
            <p:cNvSpPr>
              <a:spLocks noChangeAspect="1" noChangeArrowheads="1"/>
            </p:cNvSpPr>
            <p:nvPr/>
          </p:nvSpPr>
          <p:spPr bwMode="auto">
            <a:xfrm>
              <a:off x="1399" y="2957"/>
              <a:ext cx="939" cy="85"/>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Operational Impact Statement</a:t>
              </a:r>
            </a:p>
          </p:txBody>
        </p:sp>
        <p:sp>
          <p:nvSpPr>
            <p:cNvPr id="42110" name="AutoShape 137"/>
            <p:cNvSpPr>
              <a:spLocks noChangeAspect="1" noChangeArrowheads="1"/>
            </p:cNvSpPr>
            <p:nvPr/>
          </p:nvSpPr>
          <p:spPr bwMode="auto">
            <a:xfrm>
              <a:off x="2192" y="1256"/>
              <a:ext cx="60" cy="62"/>
            </a:xfrm>
            <a:prstGeom prst="diamond">
              <a:avLst/>
            </a:prstGeom>
            <a:solidFill>
              <a:srgbClr val="FF3300"/>
            </a:solidFill>
            <a:ln w="9525" algn="ctr">
              <a:solidFill>
                <a:schemeClr val="tx1"/>
              </a:solidFill>
              <a:miter lim="800000"/>
              <a:headEnd/>
              <a:tailEnd/>
            </a:ln>
          </p:spPr>
          <p:txBody>
            <a:bodyPr wrap="none" anchor="ctr"/>
            <a:lstStyle/>
            <a:p>
              <a:endParaRPr lang="en-US" sz="1800"/>
            </a:p>
          </p:txBody>
        </p:sp>
        <p:grpSp>
          <p:nvGrpSpPr>
            <p:cNvPr id="42111" name="Group 138"/>
            <p:cNvGrpSpPr>
              <a:grpSpLocks noChangeAspect="1"/>
            </p:cNvGrpSpPr>
            <p:nvPr/>
          </p:nvGrpSpPr>
          <p:grpSpPr bwMode="auto">
            <a:xfrm>
              <a:off x="1333" y="3536"/>
              <a:ext cx="135" cy="136"/>
              <a:chOff x="1415" y="3641"/>
              <a:chExt cx="138" cy="139"/>
            </a:xfrm>
          </p:grpSpPr>
          <p:sp>
            <p:nvSpPr>
              <p:cNvPr id="42147" name="Oval 139"/>
              <p:cNvSpPr>
                <a:spLocks noChangeAspect="1" noChangeArrowheads="1"/>
              </p:cNvSpPr>
              <p:nvPr/>
            </p:nvSpPr>
            <p:spPr bwMode="auto">
              <a:xfrm>
                <a:off x="1415" y="3645"/>
                <a:ext cx="138" cy="134"/>
              </a:xfrm>
              <a:prstGeom prst="ellipse">
                <a:avLst/>
              </a:prstGeom>
              <a:solidFill>
                <a:schemeClr val="accent2"/>
              </a:solidFill>
              <a:ln w="6350">
                <a:solidFill>
                  <a:schemeClr val="tx1"/>
                </a:solidFill>
                <a:round/>
                <a:headEnd/>
                <a:tailEnd/>
              </a:ln>
            </p:spPr>
            <p:txBody>
              <a:bodyPr wrap="none" anchor="ctr"/>
              <a:lstStyle/>
              <a:p>
                <a:endParaRPr lang="en-US" sz="1800"/>
              </a:p>
            </p:txBody>
          </p:sp>
          <p:sp>
            <p:nvSpPr>
              <p:cNvPr id="42148" name="Oval 140"/>
              <p:cNvSpPr>
                <a:spLocks noChangeAspect="1" noChangeArrowheads="1"/>
              </p:cNvSpPr>
              <p:nvPr/>
            </p:nvSpPr>
            <p:spPr bwMode="auto">
              <a:xfrm>
                <a:off x="1433" y="3662"/>
                <a:ext cx="102" cy="101"/>
              </a:xfrm>
              <a:prstGeom prst="ellipse">
                <a:avLst/>
              </a:prstGeom>
              <a:solidFill>
                <a:srgbClr val="00CCFF"/>
              </a:solidFill>
              <a:ln w="6350">
                <a:solidFill>
                  <a:schemeClr val="tx1"/>
                </a:solidFill>
                <a:round/>
                <a:headEnd/>
                <a:tailEnd/>
              </a:ln>
            </p:spPr>
            <p:txBody>
              <a:bodyPr wrap="none" anchor="ctr"/>
              <a:lstStyle/>
              <a:p>
                <a:endParaRPr lang="en-US" sz="1800"/>
              </a:p>
            </p:txBody>
          </p:sp>
          <p:sp>
            <p:nvSpPr>
              <p:cNvPr id="42149" name="Line 141"/>
              <p:cNvSpPr>
                <a:spLocks noChangeAspect="1" noChangeShapeType="1"/>
              </p:cNvSpPr>
              <p:nvPr/>
            </p:nvSpPr>
            <p:spPr bwMode="auto">
              <a:xfrm flipH="1" flipV="1">
                <a:off x="1419" y="3677"/>
                <a:ext cx="126" cy="69"/>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2150" name="Line 142"/>
              <p:cNvSpPr>
                <a:spLocks noChangeAspect="1" noChangeShapeType="1"/>
              </p:cNvSpPr>
              <p:nvPr/>
            </p:nvSpPr>
            <p:spPr bwMode="auto">
              <a:xfrm flipV="1">
                <a:off x="1421" y="3678"/>
                <a:ext cx="124" cy="68"/>
              </a:xfrm>
              <a:prstGeom prst="line">
                <a:avLst/>
              </a:prstGeom>
              <a:noFill/>
              <a:ln w="6350">
                <a:solidFill>
                  <a:srgbClr val="000000"/>
                </a:solidFill>
                <a:round/>
                <a:headEnd type="none" w="sm" len="sm"/>
                <a:tailEnd type="none" w="sm" len="sm"/>
              </a:ln>
            </p:spPr>
            <p:txBody>
              <a:bodyPr wrap="none" anchor="ctr"/>
              <a:lstStyle/>
              <a:p>
                <a:endParaRPr lang="en-GB"/>
              </a:p>
            </p:txBody>
          </p:sp>
          <p:sp>
            <p:nvSpPr>
              <p:cNvPr id="42151" name="Line 143"/>
              <p:cNvSpPr>
                <a:spLocks noChangeAspect="1" noChangeShapeType="1"/>
              </p:cNvSpPr>
              <p:nvPr/>
            </p:nvSpPr>
            <p:spPr bwMode="auto">
              <a:xfrm>
                <a:off x="1484" y="3641"/>
                <a:ext cx="0" cy="139"/>
              </a:xfrm>
              <a:prstGeom prst="line">
                <a:avLst/>
              </a:prstGeom>
              <a:noFill/>
              <a:ln w="6350">
                <a:solidFill>
                  <a:schemeClr val="tx1"/>
                </a:solidFill>
                <a:round/>
                <a:headEnd type="none" w="sm" len="sm"/>
                <a:tailEnd type="none" w="sm" len="sm"/>
              </a:ln>
            </p:spPr>
            <p:txBody>
              <a:bodyPr wrap="none" anchor="ctr"/>
              <a:lstStyle/>
              <a:p>
                <a:endParaRPr lang="en-GB"/>
              </a:p>
            </p:txBody>
          </p:sp>
          <p:sp>
            <p:nvSpPr>
              <p:cNvPr id="42152" name="Oval 144"/>
              <p:cNvSpPr>
                <a:spLocks noChangeAspect="1" noChangeArrowheads="1"/>
              </p:cNvSpPr>
              <p:nvPr/>
            </p:nvSpPr>
            <p:spPr bwMode="auto">
              <a:xfrm>
                <a:off x="1467" y="3696"/>
                <a:ext cx="35" cy="34"/>
              </a:xfrm>
              <a:prstGeom prst="ellipse">
                <a:avLst/>
              </a:prstGeom>
              <a:solidFill>
                <a:srgbClr val="FFFFFF"/>
              </a:solidFill>
              <a:ln w="6350">
                <a:solidFill>
                  <a:schemeClr val="tx1"/>
                </a:solidFill>
                <a:round/>
                <a:headEnd/>
                <a:tailEnd/>
              </a:ln>
            </p:spPr>
            <p:txBody>
              <a:bodyPr wrap="none" anchor="ctr"/>
              <a:lstStyle/>
              <a:p>
                <a:endParaRPr lang="en-US" sz="1800"/>
              </a:p>
            </p:txBody>
          </p:sp>
        </p:grpSp>
        <p:sp>
          <p:nvSpPr>
            <p:cNvPr id="42112" name="AutoShape 145"/>
            <p:cNvSpPr>
              <a:spLocks noChangeArrowheads="1"/>
            </p:cNvSpPr>
            <p:nvPr/>
          </p:nvSpPr>
          <p:spPr bwMode="auto">
            <a:xfrm>
              <a:off x="1255" y="3576"/>
              <a:ext cx="57" cy="56"/>
            </a:xfrm>
            <a:prstGeom prst="notchedRightArrow">
              <a:avLst>
                <a:gd name="adj1" fmla="val 50000"/>
                <a:gd name="adj2" fmla="val 25446"/>
              </a:avLst>
            </a:prstGeom>
            <a:solidFill>
              <a:schemeClr val="accent1"/>
            </a:solidFill>
            <a:ln w="3175">
              <a:solidFill>
                <a:schemeClr val="tx1"/>
              </a:solidFill>
              <a:miter lim="800000"/>
              <a:headEnd type="none" w="sm" len="sm"/>
              <a:tailEnd type="none" w="sm" len="sm"/>
            </a:ln>
          </p:spPr>
          <p:txBody>
            <a:bodyPr wrap="none" lIns="45720" rIns="45720" anchor="ctr"/>
            <a:lstStyle/>
            <a:p>
              <a:endParaRPr lang="en-US" sz="1800"/>
            </a:p>
          </p:txBody>
        </p:sp>
        <p:sp>
          <p:nvSpPr>
            <p:cNvPr id="42113" name="Rectangle 147"/>
            <p:cNvSpPr>
              <a:spLocks noChangeAspect="1" noChangeArrowheads="1"/>
            </p:cNvSpPr>
            <p:nvPr/>
          </p:nvSpPr>
          <p:spPr bwMode="auto">
            <a:xfrm>
              <a:off x="122" y="2944"/>
              <a:ext cx="5356" cy="227"/>
            </a:xfrm>
            <a:prstGeom prst="rect">
              <a:avLst/>
            </a:prstGeom>
            <a:noFill/>
            <a:ln w="12700">
              <a:solidFill>
                <a:schemeClr val="tx1"/>
              </a:solidFill>
              <a:miter lim="800000"/>
              <a:headEnd/>
              <a:tailEnd type="none" w="sm" len="lg"/>
            </a:ln>
          </p:spPr>
          <p:txBody>
            <a:bodyPr wrap="none" anchor="ctr"/>
            <a:lstStyle/>
            <a:p>
              <a:endParaRPr lang="en-US" sz="1800"/>
            </a:p>
          </p:txBody>
        </p:sp>
        <p:sp>
          <p:nvSpPr>
            <p:cNvPr id="42114" name="Text Box 148"/>
            <p:cNvSpPr txBox="1">
              <a:spLocks noChangeAspect="1" noChangeArrowheads="1"/>
            </p:cNvSpPr>
            <p:nvPr/>
          </p:nvSpPr>
          <p:spPr bwMode="auto">
            <a:xfrm>
              <a:off x="112" y="3012"/>
              <a:ext cx="299" cy="116"/>
            </a:xfrm>
            <a:prstGeom prst="rect">
              <a:avLst/>
            </a:prstGeom>
            <a:noFill/>
            <a:ln w="12700">
              <a:noFill/>
              <a:miter lim="800000"/>
              <a:headEnd/>
              <a:tailEnd type="none" w="sm" len="lg"/>
            </a:ln>
          </p:spPr>
          <p:txBody>
            <a:bodyPr wrap="none">
              <a:spAutoFit/>
            </a:bodyPr>
            <a:lstStyle/>
            <a:p>
              <a:pPr eaLnBrk="0" hangingPunct="0"/>
              <a:r>
                <a:rPr lang="en-US" sz="600" b="1" i="1">
                  <a:solidFill>
                    <a:srgbClr val="000000"/>
                  </a:solidFill>
                </a:rPr>
                <a:t>Support</a:t>
              </a:r>
            </a:p>
          </p:txBody>
        </p:sp>
        <p:sp>
          <p:nvSpPr>
            <p:cNvPr id="42115" name="Rectangle 149"/>
            <p:cNvSpPr>
              <a:spLocks noChangeAspect="1" noChangeArrowheads="1"/>
            </p:cNvSpPr>
            <p:nvPr/>
          </p:nvSpPr>
          <p:spPr bwMode="auto">
            <a:xfrm>
              <a:off x="2322" y="1806"/>
              <a:ext cx="545"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Unit Test Plan</a:t>
              </a:r>
            </a:p>
          </p:txBody>
        </p:sp>
        <p:sp>
          <p:nvSpPr>
            <p:cNvPr id="42116" name="Rectangle 150"/>
            <p:cNvSpPr>
              <a:spLocks noChangeAspect="1" noChangeArrowheads="1"/>
            </p:cNvSpPr>
            <p:nvPr/>
          </p:nvSpPr>
          <p:spPr bwMode="auto">
            <a:xfrm>
              <a:off x="2268" y="1218"/>
              <a:ext cx="541" cy="82"/>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Roadmap</a:t>
              </a:r>
            </a:p>
          </p:txBody>
        </p:sp>
        <p:sp>
          <p:nvSpPr>
            <p:cNvPr id="42117" name="Rectangle 151"/>
            <p:cNvSpPr>
              <a:spLocks noChangeAspect="1" noChangeArrowheads="1"/>
            </p:cNvSpPr>
            <p:nvPr/>
          </p:nvSpPr>
          <p:spPr bwMode="auto">
            <a:xfrm>
              <a:off x="4177" y="2060"/>
              <a:ext cx="369" cy="11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Release Notes</a:t>
              </a:r>
            </a:p>
          </p:txBody>
        </p:sp>
        <p:sp>
          <p:nvSpPr>
            <p:cNvPr id="42118" name="Rectangle 152"/>
            <p:cNvSpPr>
              <a:spLocks noChangeAspect="1" noChangeArrowheads="1"/>
            </p:cNvSpPr>
            <p:nvPr/>
          </p:nvSpPr>
          <p:spPr bwMode="auto">
            <a:xfrm>
              <a:off x="4065" y="2961"/>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Support Training</a:t>
              </a:r>
            </a:p>
          </p:txBody>
        </p:sp>
        <p:sp>
          <p:nvSpPr>
            <p:cNvPr id="42119" name="Rectangle 153"/>
            <p:cNvSpPr>
              <a:spLocks noChangeAspect="1" noChangeArrowheads="1"/>
            </p:cNvSpPr>
            <p:nvPr/>
          </p:nvSpPr>
          <p:spPr bwMode="auto">
            <a:xfrm>
              <a:off x="3824" y="3187"/>
              <a:ext cx="265" cy="90"/>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Alpha Trial</a:t>
              </a:r>
            </a:p>
          </p:txBody>
        </p:sp>
        <p:sp>
          <p:nvSpPr>
            <p:cNvPr id="42120" name="Rectangle 154"/>
            <p:cNvSpPr>
              <a:spLocks noChangeAspect="1" noChangeArrowheads="1"/>
            </p:cNvSpPr>
            <p:nvPr/>
          </p:nvSpPr>
          <p:spPr bwMode="auto">
            <a:xfrm>
              <a:off x="4076" y="3252"/>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Services Training</a:t>
              </a:r>
            </a:p>
          </p:txBody>
        </p:sp>
        <p:sp>
          <p:nvSpPr>
            <p:cNvPr id="42121" name="Rectangle 155"/>
            <p:cNvSpPr>
              <a:spLocks noChangeAspect="1" noChangeArrowheads="1"/>
            </p:cNvSpPr>
            <p:nvPr/>
          </p:nvSpPr>
          <p:spPr bwMode="auto">
            <a:xfrm>
              <a:off x="5036" y="2444"/>
              <a:ext cx="457" cy="92"/>
            </a:xfrm>
            <a:prstGeom prst="rect">
              <a:avLst/>
            </a:prstGeom>
            <a:solidFill>
              <a:srgbClr val="66CCFF"/>
            </a:solidFill>
            <a:ln w="9525" algn="ctr">
              <a:solidFill>
                <a:schemeClr val="tx1"/>
              </a:solidFill>
              <a:prstDash val="dash"/>
              <a:miter lim="800000"/>
              <a:headEnd/>
              <a:tailEnd/>
            </a:ln>
          </p:spPr>
          <p:txBody>
            <a:bodyPr wrap="none" lIns="78259" tIns="39128" rIns="78259" bIns="39128" anchor="ctr"/>
            <a:lstStyle/>
            <a:p>
              <a:r>
                <a:rPr lang="en-US" sz="600" b="1">
                  <a:solidFill>
                    <a:srgbClr val="000000"/>
                  </a:solidFill>
                </a:rPr>
                <a:t>Certification</a:t>
              </a:r>
              <a:endParaRPr lang="en-GB" sz="1800"/>
            </a:p>
          </p:txBody>
        </p:sp>
        <p:sp>
          <p:nvSpPr>
            <p:cNvPr id="42122" name="Rectangle 156"/>
            <p:cNvSpPr>
              <a:spLocks noChangeArrowheads="1"/>
            </p:cNvSpPr>
            <p:nvPr/>
          </p:nvSpPr>
          <p:spPr bwMode="auto">
            <a:xfrm>
              <a:off x="3099" y="2555"/>
              <a:ext cx="656" cy="85"/>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Test Preparation</a:t>
              </a:r>
            </a:p>
          </p:txBody>
        </p:sp>
        <p:sp>
          <p:nvSpPr>
            <p:cNvPr id="42123" name="Text Box 157"/>
            <p:cNvSpPr txBox="1">
              <a:spLocks noChangeAspect="1" noChangeArrowheads="1"/>
            </p:cNvSpPr>
            <p:nvPr/>
          </p:nvSpPr>
          <p:spPr bwMode="auto">
            <a:xfrm>
              <a:off x="90" y="962"/>
              <a:ext cx="356" cy="150"/>
            </a:xfrm>
            <a:prstGeom prst="rect">
              <a:avLst/>
            </a:prstGeom>
            <a:noFill/>
            <a:ln w="12700">
              <a:noFill/>
              <a:miter lim="800000"/>
              <a:headEnd/>
              <a:tailEnd type="none" w="sm" len="lg"/>
            </a:ln>
          </p:spPr>
          <p:txBody>
            <a:bodyPr wrap="none">
              <a:spAutoFit/>
            </a:bodyPr>
            <a:lstStyle/>
            <a:p>
              <a:pPr eaLnBrk="0" hangingPunct="0">
                <a:lnSpc>
                  <a:spcPct val="80000"/>
                </a:lnSpc>
              </a:pPr>
              <a:r>
                <a:rPr lang="en-US" sz="600" b="1" i="1">
                  <a:solidFill>
                    <a:srgbClr val="000000"/>
                  </a:solidFill>
                </a:rPr>
                <a:t>Sales &amp;</a:t>
              </a:r>
            </a:p>
            <a:p>
              <a:pPr eaLnBrk="0" hangingPunct="0">
                <a:lnSpc>
                  <a:spcPct val="80000"/>
                </a:lnSpc>
              </a:pPr>
              <a:r>
                <a:rPr lang="en-US" sz="600" b="1" i="1">
                  <a:solidFill>
                    <a:srgbClr val="000000"/>
                  </a:solidFill>
                </a:rPr>
                <a:t>Marketing </a:t>
              </a:r>
            </a:p>
          </p:txBody>
        </p:sp>
        <p:sp>
          <p:nvSpPr>
            <p:cNvPr id="42124" name="Rectangle 158"/>
            <p:cNvSpPr>
              <a:spLocks noChangeAspect="1" noChangeArrowheads="1"/>
            </p:cNvSpPr>
            <p:nvPr/>
          </p:nvSpPr>
          <p:spPr bwMode="auto">
            <a:xfrm>
              <a:off x="981" y="831"/>
              <a:ext cx="414" cy="8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Business Case </a:t>
              </a:r>
            </a:p>
          </p:txBody>
        </p:sp>
        <p:sp>
          <p:nvSpPr>
            <p:cNvPr id="42125" name="Rectangle 159"/>
            <p:cNvSpPr>
              <a:spLocks noChangeAspect="1" noChangeArrowheads="1"/>
            </p:cNvSpPr>
            <p:nvPr/>
          </p:nvSpPr>
          <p:spPr bwMode="auto">
            <a:xfrm>
              <a:off x="915" y="984"/>
              <a:ext cx="457" cy="163"/>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Validation</a:t>
              </a:r>
              <a:br>
                <a:rPr lang="en-US" sz="600" b="1">
                  <a:solidFill>
                    <a:srgbClr val="000000"/>
                  </a:solidFill>
                </a:rPr>
              </a:br>
              <a:r>
                <a:rPr lang="en-US" sz="600" b="1">
                  <a:solidFill>
                    <a:srgbClr val="000000"/>
                  </a:solidFill>
                </a:rPr>
                <a:t>(with customers)</a:t>
              </a:r>
            </a:p>
          </p:txBody>
        </p:sp>
        <p:sp>
          <p:nvSpPr>
            <p:cNvPr id="42126" name="Rectangle 160"/>
            <p:cNvSpPr>
              <a:spLocks noChangeAspect="1" noChangeArrowheads="1"/>
            </p:cNvSpPr>
            <p:nvPr/>
          </p:nvSpPr>
          <p:spPr bwMode="auto">
            <a:xfrm>
              <a:off x="1621" y="889"/>
              <a:ext cx="504" cy="183"/>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a:t>
              </a:r>
            </a:p>
            <a:p>
              <a:pPr defTabSz="692150" eaLnBrk="0" hangingPunct="0"/>
              <a:r>
                <a:rPr lang="en-US" sz="600" b="1">
                  <a:solidFill>
                    <a:srgbClr val="000000"/>
                  </a:solidFill>
                </a:rPr>
                <a:t>Strategy</a:t>
              </a:r>
              <a:br>
                <a:rPr lang="en-US" sz="600" b="1">
                  <a:solidFill>
                    <a:srgbClr val="000000"/>
                  </a:solidFill>
                </a:rPr>
              </a:br>
              <a:r>
                <a:rPr lang="en-US" sz="600" b="1">
                  <a:solidFill>
                    <a:srgbClr val="000000"/>
                  </a:solidFill>
                </a:rPr>
                <a:t>(inc Channel Strategy)</a:t>
              </a:r>
            </a:p>
          </p:txBody>
        </p:sp>
        <p:sp>
          <p:nvSpPr>
            <p:cNvPr id="42127" name="Rectangle 161"/>
            <p:cNvSpPr>
              <a:spLocks noChangeAspect="1" noChangeArrowheads="1"/>
            </p:cNvSpPr>
            <p:nvPr/>
          </p:nvSpPr>
          <p:spPr bwMode="auto">
            <a:xfrm>
              <a:off x="2243" y="909"/>
              <a:ext cx="716" cy="118"/>
            </a:xfrm>
            <a:prstGeom prst="rect">
              <a:avLst/>
            </a:prstGeom>
            <a:solidFill>
              <a:srgbClr val="F6EB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 Go-To-Market Plan</a:t>
              </a:r>
            </a:p>
          </p:txBody>
        </p:sp>
        <p:sp>
          <p:nvSpPr>
            <p:cNvPr id="42128" name="Rectangle 162"/>
            <p:cNvSpPr>
              <a:spLocks noChangeAspect="1" noChangeArrowheads="1"/>
            </p:cNvSpPr>
            <p:nvPr/>
          </p:nvSpPr>
          <p:spPr bwMode="auto">
            <a:xfrm>
              <a:off x="3183" y="1025"/>
              <a:ext cx="2076" cy="122"/>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Go-To-Market Execution</a:t>
              </a:r>
            </a:p>
          </p:txBody>
        </p:sp>
        <p:sp>
          <p:nvSpPr>
            <p:cNvPr id="42129" name="Rectangle 163"/>
            <p:cNvSpPr>
              <a:spLocks noChangeAspect="1" noChangeArrowheads="1"/>
            </p:cNvSpPr>
            <p:nvPr/>
          </p:nvSpPr>
          <p:spPr bwMode="auto">
            <a:xfrm>
              <a:off x="2725" y="777"/>
              <a:ext cx="1083" cy="11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Planning and Account Targeting</a:t>
              </a:r>
            </a:p>
          </p:txBody>
        </p:sp>
        <p:sp>
          <p:nvSpPr>
            <p:cNvPr id="42130" name="Rectangle 164"/>
            <p:cNvSpPr>
              <a:spLocks noChangeAspect="1" noChangeArrowheads="1"/>
            </p:cNvSpPr>
            <p:nvPr/>
          </p:nvSpPr>
          <p:spPr bwMode="auto">
            <a:xfrm>
              <a:off x="528" y="773"/>
              <a:ext cx="445" cy="185"/>
            </a:xfrm>
            <a:prstGeom prst="rect">
              <a:avLst/>
            </a:prstGeom>
            <a:solidFill>
              <a:srgbClr val="F6EBFF"/>
            </a:solidFill>
            <a:ln w="9525">
              <a:solidFill>
                <a:schemeClr val="tx1"/>
              </a:solidFill>
              <a:miter lim="800000"/>
              <a:headEnd/>
              <a:tailEnd/>
            </a:ln>
          </p:spPr>
          <p:txBody>
            <a:bodyPr lIns="78259" tIns="39128" rIns="78259" bIns="39128" anchor="ctr"/>
            <a:lstStyle/>
            <a:p>
              <a:pPr defTabSz="692150" eaLnBrk="0" hangingPunct="0"/>
              <a:r>
                <a:rPr lang="en-US" sz="600" b="1">
                  <a:solidFill>
                    <a:srgbClr val="000000"/>
                  </a:solidFill>
                </a:rPr>
                <a:t>MRD (Market Requirements Document)</a:t>
              </a:r>
            </a:p>
          </p:txBody>
        </p:sp>
        <p:sp>
          <p:nvSpPr>
            <p:cNvPr id="42131" name="Rectangle 165"/>
            <p:cNvSpPr>
              <a:spLocks noChangeAspect="1" noChangeArrowheads="1"/>
            </p:cNvSpPr>
            <p:nvPr/>
          </p:nvSpPr>
          <p:spPr bwMode="auto">
            <a:xfrm>
              <a:off x="4035" y="889"/>
              <a:ext cx="509" cy="110"/>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Collateral</a:t>
              </a:r>
            </a:p>
          </p:txBody>
        </p:sp>
        <p:sp>
          <p:nvSpPr>
            <p:cNvPr id="42132" name="Rectangle 166"/>
            <p:cNvSpPr>
              <a:spLocks noChangeAspect="1" noChangeArrowheads="1"/>
            </p:cNvSpPr>
            <p:nvPr/>
          </p:nvSpPr>
          <p:spPr bwMode="auto">
            <a:xfrm>
              <a:off x="4083" y="773"/>
              <a:ext cx="457" cy="92"/>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Sales Training</a:t>
              </a:r>
            </a:p>
          </p:txBody>
        </p:sp>
        <p:sp>
          <p:nvSpPr>
            <p:cNvPr id="42133" name="Rectangle 167"/>
            <p:cNvSpPr>
              <a:spLocks noChangeAspect="1" noChangeArrowheads="1"/>
            </p:cNvSpPr>
            <p:nvPr/>
          </p:nvSpPr>
          <p:spPr bwMode="auto">
            <a:xfrm>
              <a:off x="1409" y="3232"/>
              <a:ext cx="716" cy="94"/>
            </a:xfrm>
            <a:prstGeom prst="rect">
              <a:avLst/>
            </a:prstGeom>
            <a:solidFill>
              <a:srgbClr val="66CCFF"/>
            </a:solidFill>
            <a:ln w="9525" algn="ctr">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Add Services Requirements</a:t>
              </a:r>
            </a:p>
          </p:txBody>
        </p:sp>
        <p:sp>
          <p:nvSpPr>
            <p:cNvPr id="42134" name="Rectangle 168"/>
            <p:cNvSpPr>
              <a:spLocks noChangeAspect="1" noChangeArrowheads="1"/>
            </p:cNvSpPr>
            <p:nvPr/>
          </p:nvSpPr>
          <p:spPr bwMode="auto">
            <a:xfrm>
              <a:off x="1421" y="1546"/>
              <a:ext cx="534" cy="12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Performance Reqs</a:t>
              </a:r>
            </a:p>
          </p:txBody>
        </p:sp>
        <p:sp>
          <p:nvSpPr>
            <p:cNvPr id="42135" name="Rectangle 169"/>
            <p:cNvSpPr>
              <a:spLocks noChangeAspect="1" noChangeArrowheads="1"/>
            </p:cNvSpPr>
            <p:nvPr/>
          </p:nvSpPr>
          <p:spPr bwMode="auto">
            <a:xfrm>
              <a:off x="4080" y="1449"/>
              <a:ext cx="466" cy="9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Benchmarks</a:t>
              </a:r>
            </a:p>
          </p:txBody>
        </p:sp>
        <p:sp>
          <p:nvSpPr>
            <p:cNvPr id="42136" name="Rectangle 170"/>
            <p:cNvSpPr>
              <a:spLocks noChangeAspect="1" noChangeArrowheads="1"/>
            </p:cNvSpPr>
            <p:nvPr/>
          </p:nvSpPr>
          <p:spPr bwMode="auto">
            <a:xfrm>
              <a:off x="754" y="1211"/>
              <a:ext cx="634" cy="177"/>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Prescriptive Architectures</a:t>
              </a:r>
              <a:br>
                <a:rPr lang="en-US" sz="600" b="1">
                  <a:solidFill>
                    <a:srgbClr val="000000"/>
                  </a:solidFill>
                </a:rPr>
              </a:br>
              <a:r>
                <a:rPr lang="en-US" sz="600" b="1">
                  <a:solidFill>
                    <a:srgbClr val="000000"/>
                  </a:solidFill>
                </a:rPr>
                <a:t>and Activity Profiles</a:t>
              </a:r>
            </a:p>
          </p:txBody>
        </p:sp>
        <p:sp>
          <p:nvSpPr>
            <p:cNvPr id="42137" name="Rectangle 171"/>
            <p:cNvSpPr>
              <a:spLocks noChangeAspect="1" noChangeArrowheads="1"/>
            </p:cNvSpPr>
            <p:nvPr/>
          </p:nvSpPr>
          <p:spPr bwMode="auto">
            <a:xfrm>
              <a:off x="528" y="1879"/>
              <a:ext cx="861" cy="16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Developer Performance Guidelines</a:t>
              </a:r>
            </a:p>
          </p:txBody>
        </p:sp>
        <p:sp>
          <p:nvSpPr>
            <p:cNvPr id="42138" name="Rectangle 172"/>
            <p:cNvSpPr>
              <a:spLocks noChangeAspect="1" noChangeArrowheads="1"/>
            </p:cNvSpPr>
            <p:nvPr/>
          </p:nvSpPr>
          <p:spPr bwMode="auto">
            <a:xfrm>
              <a:off x="1749" y="2060"/>
              <a:ext cx="443" cy="167"/>
            </a:xfrm>
            <a:prstGeom prst="rect">
              <a:avLst/>
            </a:prstGeom>
            <a:solidFill>
              <a:srgbClr val="F6EB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Performance</a:t>
              </a:r>
              <a:br>
                <a:rPr lang="en-US" sz="600" b="1">
                  <a:solidFill>
                    <a:srgbClr val="000000"/>
                  </a:solidFill>
                </a:rPr>
              </a:br>
              <a:r>
                <a:rPr lang="en-US" sz="600" b="1">
                  <a:solidFill>
                    <a:srgbClr val="000000"/>
                  </a:solidFill>
                </a:rPr>
                <a:t>Design Changes</a:t>
              </a:r>
            </a:p>
          </p:txBody>
        </p:sp>
        <p:sp>
          <p:nvSpPr>
            <p:cNvPr id="42139" name="Rectangle 173"/>
            <p:cNvSpPr>
              <a:spLocks noChangeAspect="1" noChangeArrowheads="1"/>
            </p:cNvSpPr>
            <p:nvPr/>
          </p:nvSpPr>
          <p:spPr bwMode="auto">
            <a:xfrm>
              <a:off x="1399" y="2059"/>
              <a:ext cx="325" cy="166"/>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Perf design</a:t>
              </a:r>
              <a:br>
                <a:rPr lang="en-US" sz="600" b="1">
                  <a:solidFill>
                    <a:srgbClr val="000000"/>
                  </a:solidFill>
                </a:rPr>
              </a:br>
              <a:r>
                <a:rPr lang="en-US" sz="600" b="1">
                  <a:solidFill>
                    <a:srgbClr val="000000"/>
                  </a:solidFill>
                </a:rPr>
                <a:t>analysis</a:t>
              </a:r>
            </a:p>
          </p:txBody>
        </p:sp>
        <p:sp>
          <p:nvSpPr>
            <p:cNvPr id="42140" name="Rectangle 174"/>
            <p:cNvSpPr>
              <a:spLocks noChangeAspect="1" noChangeArrowheads="1"/>
            </p:cNvSpPr>
            <p:nvPr/>
          </p:nvSpPr>
          <p:spPr bwMode="auto">
            <a:xfrm>
              <a:off x="3757" y="2538"/>
              <a:ext cx="707" cy="129"/>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 &amp; Benchmarking</a:t>
              </a:r>
            </a:p>
          </p:txBody>
        </p:sp>
        <p:sp>
          <p:nvSpPr>
            <p:cNvPr id="42141" name="Rectangle 175"/>
            <p:cNvSpPr>
              <a:spLocks noChangeAspect="1" noChangeArrowheads="1"/>
            </p:cNvSpPr>
            <p:nvPr/>
          </p:nvSpPr>
          <p:spPr bwMode="auto">
            <a:xfrm>
              <a:off x="4080" y="2640"/>
              <a:ext cx="466" cy="134"/>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Tuning/sizing</a:t>
              </a:r>
              <a:br>
                <a:rPr lang="en-US" sz="600" b="1">
                  <a:solidFill>
                    <a:srgbClr val="000000"/>
                  </a:solidFill>
                </a:rPr>
              </a:br>
              <a:r>
                <a:rPr lang="en-US" sz="600" b="1">
                  <a:solidFill>
                    <a:srgbClr val="000000"/>
                  </a:solidFill>
                </a:rPr>
                <a:t>guidelines</a:t>
              </a:r>
            </a:p>
          </p:txBody>
        </p:sp>
        <p:sp>
          <p:nvSpPr>
            <p:cNvPr id="42142" name="Rectangle 176"/>
            <p:cNvSpPr>
              <a:spLocks noChangeAspect="1" noChangeArrowheads="1"/>
            </p:cNvSpPr>
            <p:nvPr/>
          </p:nvSpPr>
          <p:spPr bwMode="auto">
            <a:xfrm>
              <a:off x="4650" y="3265"/>
              <a:ext cx="707" cy="79"/>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Custom Benchmarking</a:t>
              </a:r>
            </a:p>
          </p:txBody>
        </p:sp>
        <p:sp>
          <p:nvSpPr>
            <p:cNvPr id="42143" name="Rectangle 177"/>
            <p:cNvSpPr>
              <a:spLocks noChangeAspect="1" noChangeArrowheads="1"/>
            </p:cNvSpPr>
            <p:nvPr/>
          </p:nvSpPr>
          <p:spPr bwMode="auto">
            <a:xfrm>
              <a:off x="2210" y="2851"/>
              <a:ext cx="1535" cy="84"/>
            </a:xfrm>
            <a:prstGeom prst="rect">
              <a:avLst/>
            </a:prstGeom>
            <a:solidFill>
              <a:srgbClr val="66CCFF"/>
            </a:solidFill>
            <a:ln w="9525">
              <a:solidFill>
                <a:schemeClr val="tx1"/>
              </a:solidFill>
              <a:prstDash val="dash"/>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42144" name="Rectangle 178"/>
            <p:cNvSpPr>
              <a:spLocks noChangeAspect="1" noChangeArrowheads="1"/>
            </p:cNvSpPr>
            <p:nvPr/>
          </p:nvSpPr>
          <p:spPr bwMode="auto">
            <a:xfrm>
              <a:off x="2216" y="2149"/>
              <a:ext cx="1381" cy="113"/>
            </a:xfrm>
            <a:prstGeom prst="rect">
              <a:avLst/>
            </a:prstGeom>
            <a:solidFill>
              <a:srgbClr val="66CC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Iterative performance adjustments, tuning and testing</a:t>
              </a:r>
            </a:p>
          </p:txBody>
        </p:sp>
        <p:sp>
          <p:nvSpPr>
            <p:cNvPr id="42145" name="Rectangle 168"/>
            <p:cNvSpPr>
              <a:spLocks noChangeAspect="1" noChangeArrowheads="1"/>
            </p:cNvSpPr>
            <p:nvPr/>
          </p:nvSpPr>
          <p:spPr bwMode="auto">
            <a:xfrm>
              <a:off x="1846" y="1451"/>
              <a:ext cx="340" cy="108"/>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Platform Defn</a:t>
              </a:r>
            </a:p>
          </p:txBody>
        </p:sp>
        <p:sp>
          <p:nvSpPr>
            <p:cNvPr id="42146" name="Rectangle 168"/>
            <p:cNvSpPr>
              <a:spLocks noChangeAspect="1" noChangeArrowheads="1"/>
            </p:cNvSpPr>
            <p:nvPr/>
          </p:nvSpPr>
          <p:spPr bwMode="auto">
            <a:xfrm>
              <a:off x="3407" y="1376"/>
              <a:ext cx="339" cy="171"/>
            </a:xfrm>
            <a:prstGeom prst="rect">
              <a:avLst/>
            </a:prstGeom>
            <a:solidFill>
              <a:srgbClr val="F6EBFF"/>
            </a:solidFill>
            <a:ln w="9525">
              <a:solidFill>
                <a:schemeClr val="tx1"/>
              </a:solidFill>
              <a:miter lim="800000"/>
              <a:headEnd/>
              <a:tailEnd/>
            </a:ln>
          </p:spPr>
          <p:txBody>
            <a:bodyPr wrap="none" lIns="78259" tIns="39128" rIns="78259" bIns="39128" anchor="ctr"/>
            <a:lstStyle/>
            <a:p>
              <a:pPr defTabSz="692150" eaLnBrk="0" hangingPunct="0"/>
              <a:r>
                <a:rPr lang="en-US" sz="600" b="1">
                  <a:solidFill>
                    <a:srgbClr val="000000"/>
                  </a:solidFill>
                </a:rPr>
                <a:t>Updated</a:t>
              </a:r>
              <a:br>
                <a:rPr lang="en-US" sz="600" b="1">
                  <a:solidFill>
                    <a:srgbClr val="000000"/>
                  </a:solidFill>
                </a:rPr>
              </a:br>
              <a:r>
                <a:rPr lang="en-US" sz="600" b="1">
                  <a:solidFill>
                    <a:srgbClr val="000000"/>
                  </a:solidFill>
                </a:rPr>
                <a:t>Platform Defn</a:t>
              </a:r>
            </a:p>
          </p:txBody>
        </p:sp>
      </p:grpSp>
      <p:sp>
        <p:nvSpPr>
          <p:cNvPr id="193719" name="AutoShape 183"/>
          <p:cNvSpPr>
            <a:spLocks noChangeArrowheads="1"/>
          </p:cNvSpPr>
          <p:nvPr/>
        </p:nvSpPr>
        <p:spPr bwMode="auto">
          <a:xfrm>
            <a:off x="1728788" y="2092325"/>
            <a:ext cx="5300662" cy="3687763"/>
          </a:xfrm>
          <a:prstGeom prst="irregularSeal1">
            <a:avLst/>
          </a:prstGeom>
          <a:solidFill>
            <a:srgbClr val="FFFF99"/>
          </a:solidFill>
          <a:ln w="9525">
            <a:solidFill>
              <a:schemeClr val="tx1"/>
            </a:solidFill>
            <a:miter lim="800000"/>
            <a:headEnd/>
            <a:tailEnd/>
          </a:ln>
        </p:spPr>
        <p:txBody>
          <a:bodyPr wrap="none" anchor="ctr"/>
          <a:lstStyle/>
          <a:p>
            <a:pPr algn="ctr"/>
            <a:r>
              <a:rPr lang="en-GB" sz="2000"/>
              <a:t>Looks complicated but…</a:t>
            </a:r>
          </a:p>
          <a:p>
            <a:pPr algn="ctr"/>
            <a:r>
              <a:rPr lang="en-GB" sz="2000"/>
              <a:t>Most people live in a single lane</a:t>
            </a:r>
            <a:br>
              <a:rPr lang="en-GB" sz="2000"/>
            </a:br>
            <a:r>
              <a:rPr lang="en-GB" sz="2000"/>
              <a:t>and the tasks and deliverables</a:t>
            </a:r>
            <a:br>
              <a:rPr lang="en-GB" sz="2000"/>
            </a:br>
            <a:r>
              <a:rPr lang="en-GB" sz="2000"/>
              <a:t>are likely familiar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7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endParaRPr lang="en-US" smtClean="0"/>
          </a:p>
        </p:txBody>
      </p:sp>
      <p:sp>
        <p:nvSpPr>
          <p:cNvPr id="43011" name="Rectangle 3"/>
          <p:cNvSpPr>
            <a:spLocks noGrp="1" noChangeArrowheads="1"/>
          </p:cNvSpPr>
          <p:nvPr>
            <p:ph type="body" idx="1"/>
          </p:nvPr>
        </p:nvSpPr>
        <p:spPr/>
        <p:txBody>
          <a:bodyPr/>
          <a:lstStyle/>
          <a:p>
            <a:pPr eaLnBrk="1" hangingPunct="1"/>
            <a:r>
              <a:rPr lang="en-GB" smtClean="0"/>
              <a:t>And this process will give you a roadmap…</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a:xfrm>
            <a:off x="390525" y="381000"/>
            <a:ext cx="8753475" cy="833438"/>
          </a:xfrm>
        </p:spPr>
        <p:txBody>
          <a:bodyPr/>
          <a:lstStyle/>
          <a:p>
            <a:pPr eaLnBrk="1" hangingPunct="1">
              <a:defRPr/>
            </a:pPr>
            <a:r>
              <a:rPr lang="en-GB" smtClean="0"/>
              <a:t>Without something to align them</a:t>
            </a:r>
          </a:p>
        </p:txBody>
      </p:sp>
      <p:pic>
        <p:nvPicPr>
          <p:cNvPr id="60418" name="Picture 2" descr="image001"/>
          <p:cNvPicPr>
            <a:picLocks noChangeAspect="1" noChangeArrowheads="1"/>
          </p:cNvPicPr>
          <p:nvPr/>
        </p:nvPicPr>
        <p:blipFill>
          <a:blip r:embed="rId2"/>
          <a:srcRect/>
          <a:stretch>
            <a:fillRect/>
          </a:stretch>
        </p:blipFill>
        <p:spPr bwMode="auto">
          <a:xfrm>
            <a:off x="1428750" y="1214438"/>
            <a:ext cx="5715000" cy="4687887"/>
          </a:xfrm>
          <a:prstGeom prst="rect">
            <a:avLst/>
          </a:prstGeom>
          <a:noFill/>
          <a:ln w="9525">
            <a:noFill/>
            <a:miter lim="800000"/>
            <a:headEnd/>
            <a:tailEnd/>
          </a:ln>
        </p:spPr>
      </p:pic>
      <p:sp>
        <p:nvSpPr>
          <p:cNvPr id="7" name="TextBox 6"/>
          <p:cNvSpPr txBox="1">
            <a:spLocks noChangeArrowheads="1"/>
          </p:cNvSpPr>
          <p:nvPr/>
        </p:nvSpPr>
        <p:spPr bwMode="auto">
          <a:xfrm>
            <a:off x="2000250" y="6102350"/>
            <a:ext cx="6481763" cy="522288"/>
          </a:xfrm>
          <a:prstGeom prst="rect">
            <a:avLst/>
          </a:prstGeom>
          <a:noFill/>
          <a:ln w="9525">
            <a:noFill/>
            <a:miter lim="800000"/>
            <a:headEnd/>
            <a:tailEnd/>
          </a:ln>
        </p:spPr>
        <p:txBody>
          <a:bodyPr wrap="none">
            <a:spAutoFit/>
          </a:bodyPr>
          <a:lstStyle/>
          <a:p>
            <a:r>
              <a:rPr lang="en-GB" sz="2800"/>
              <a:t>Lots of activity but no discernible output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58763" y="396875"/>
            <a:ext cx="8153400" cy="1066800"/>
          </a:xfrm>
        </p:spPr>
        <p:txBody>
          <a:bodyPr/>
          <a:lstStyle/>
          <a:p>
            <a:pPr eaLnBrk="1" hangingPunct="1">
              <a:defRPr/>
            </a:pPr>
            <a:r>
              <a:rPr lang="en-GB" sz="3500"/>
              <a:t>Disclaimer</a:t>
            </a:r>
          </a:p>
        </p:txBody>
      </p:sp>
      <p:sp>
        <p:nvSpPr>
          <p:cNvPr id="44035" name="Text Box 3"/>
          <p:cNvSpPr txBox="1">
            <a:spLocks noChangeArrowheads="1"/>
          </p:cNvSpPr>
          <p:nvPr/>
        </p:nvSpPr>
        <p:spPr bwMode="auto">
          <a:xfrm>
            <a:off x="400050" y="1416050"/>
            <a:ext cx="7874000" cy="4448175"/>
          </a:xfrm>
          <a:prstGeom prst="rect">
            <a:avLst/>
          </a:prstGeom>
          <a:noFill/>
          <a:ln w="12700" algn="ctr">
            <a:noFill/>
            <a:miter lim="800000"/>
            <a:headEnd type="none" w="sm" len="sm"/>
            <a:tailEnd type="none" w="sm" len="sm"/>
          </a:ln>
        </p:spPr>
        <p:txBody>
          <a:bodyPr lIns="45720" rIns="45720">
            <a:spAutoFit/>
          </a:bodyPr>
          <a:lstStyle/>
          <a:p>
            <a:pPr algn="ctr">
              <a:lnSpc>
                <a:spcPct val="85000"/>
              </a:lnSpc>
            </a:pPr>
            <a:r>
              <a:rPr lang="en-US" sz="2400" i="1">
                <a:solidFill>
                  <a:srgbClr val="00535D"/>
                </a:solidFill>
              </a:rPr>
              <a:t>Due to the forward-looking nature of this Roadmap, Feature-Creep includes information about products that are in the planning stage of development or that represent custom features or product enhancements. Functionality cited in this document that is not publicly available is discussed within the context of the strategic evolution of the proposed products. This document is for informational purposes only. The information in this document is provisional and is subject to change without notice. Nothing in this document should be considered as a commitment by Feature-Creep in relation to future functionality, release dates, product roadmaps or any other matter. Feature-Creep MAKES NO WARRANTIES, EXPRESS OR IMPLIED, IN THIS DOCUMENT.</a:t>
            </a:r>
            <a:endParaRPr lang="en-GB" sz="2400" i="1">
              <a:solidFill>
                <a:srgbClr val="00535D"/>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bwMode="gray">
          <a:xfrm>
            <a:off x="342900" y="160338"/>
            <a:ext cx="8153400" cy="1066800"/>
          </a:xfrm>
        </p:spPr>
        <p:txBody>
          <a:bodyPr/>
          <a:lstStyle/>
          <a:p>
            <a:pPr eaLnBrk="1" hangingPunct="1">
              <a:defRPr/>
            </a:pPr>
            <a:r>
              <a:rPr lang="en-US" sz="3500"/>
              <a:t>Feature Status Definitions</a:t>
            </a:r>
          </a:p>
        </p:txBody>
      </p:sp>
      <p:graphicFrame>
        <p:nvGraphicFramePr>
          <p:cNvPr id="106519" name="Group 23"/>
          <p:cNvGraphicFramePr>
            <a:graphicFrameLocks noGrp="1"/>
          </p:cNvGraphicFramePr>
          <p:nvPr/>
        </p:nvGraphicFramePr>
        <p:xfrm>
          <a:off x="211138" y="1022350"/>
          <a:ext cx="8686800" cy="5243513"/>
        </p:xfrm>
        <a:graphic>
          <a:graphicData uri="http://schemas.openxmlformats.org/drawingml/2006/table">
            <a:tbl>
              <a:tblPr/>
              <a:tblGrid>
                <a:gridCol w="2895600"/>
                <a:gridCol w="2895600"/>
                <a:gridCol w="2895600"/>
              </a:tblGrid>
              <a:tr h="6492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“Radar”</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“Concept Committed”</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bg1"/>
                          </a:solidFill>
                          <a:effectLst/>
                          <a:latin typeface="Arial" charset="0"/>
                        </a:rPr>
                        <a:t>“Development Committed”</a:t>
                      </a:r>
                    </a:p>
                  </a:txBody>
                  <a:tcPr marL="73152" marR="27432" marT="18288" marB="1828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r>
              <a:tr h="4594225">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identified as a potential future feature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TBD (feature description)</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prioritized by the management team and it has been decided that we will spend additional resources to determine if it is technically feasible and fits within the product strategy</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More information required to determine the actual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Medium-Low</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targeted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Low</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completed a business case and most product and market requirements have been defined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Business Case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None/>
                        <a:tabLst/>
                      </a:pPr>
                      <a:r>
                        <a:rPr kumimoji="0" lang="en-US" sz="1200" b="0" i="0" u="none" strike="noStrike" cap="none" normalizeH="0" baseline="0" smtClean="0">
                          <a:ln>
                            <a:noFill/>
                          </a:ln>
                          <a:solidFill>
                            <a:schemeClr val="tx1"/>
                          </a:solidFill>
                          <a:effectLst/>
                          <a:latin typeface="Arial" charset="0"/>
                        </a:rPr>
                        <a:t>              Or</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Drafts of PRD and MRD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management team has approved resources to complete the product and market requirements, functional specifications, development and implementation plan, and perform any technical feasibility studies</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The management team has updated the “target release” </a:t>
                      </a:r>
                    </a:p>
                    <a:p>
                      <a:pPr marL="403225" marR="0" lvl="2" indent="-136525" algn="l" defTabSz="914400" rtl="0" eaLnBrk="1" fontAlgn="base" latinLnBrk="0" hangingPunct="1">
                        <a:lnSpc>
                          <a:spcPct val="85000"/>
                        </a:lnSpc>
                        <a:spcBef>
                          <a:spcPct val="15000"/>
                        </a:spcBef>
                        <a:spcAft>
                          <a:spcPct val="0"/>
                        </a:spcAft>
                        <a:buClr>
                          <a:schemeClr val="folHlink"/>
                        </a:buClr>
                        <a:buSzPct val="65000"/>
                        <a:buFontTx/>
                        <a:buChar char="•"/>
                        <a:tabLst/>
                      </a:pPr>
                      <a:r>
                        <a:rPr kumimoji="0" lang="en-US" sz="1200" b="0" i="0" u="none" strike="noStrike" cap="none" normalizeH="0" baseline="0" smtClean="0">
                          <a:ln>
                            <a:noFill/>
                          </a:ln>
                          <a:solidFill>
                            <a:schemeClr val="tx1"/>
                          </a:solidFill>
                          <a:effectLst/>
                          <a:latin typeface="Arial" charset="0"/>
                        </a:rPr>
                        <a:t>More information required to determine the actual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Medium-High</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targeted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Medium</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The feature has been approved to be developed</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Deliverables created: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Business Plan</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PRD and MRD</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Development and Implementation Plans</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Functional Specification</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A management team has approved resources to complete the development of the feature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The management team has placed the feature in a “locked” release</a:t>
                      </a:r>
                    </a:p>
                    <a:p>
                      <a:pPr marL="403225" marR="0" lvl="2" indent="-136525" algn="l" defTabSz="914400" rtl="0" eaLnBrk="1" fontAlgn="base" latinLnBrk="0" hangingPunct="1">
                        <a:lnSpc>
                          <a:spcPct val="85000"/>
                        </a:lnSpc>
                        <a:spcBef>
                          <a:spcPct val="15000"/>
                        </a:spcBef>
                        <a:spcAft>
                          <a:spcPct val="0"/>
                        </a:spcAft>
                        <a:buClr>
                          <a:schemeClr val="folHlink"/>
                        </a:buClr>
                        <a:buSzPct val="65000"/>
                        <a:buFontTx/>
                        <a:buChar char="•"/>
                        <a:tabLst/>
                      </a:pPr>
                      <a:r>
                        <a:rPr kumimoji="0" lang="en-US" sz="1200" b="0" i="0" u="none" strike="noStrike" cap="none" normalizeH="0" baseline="0" smtClean="0">
                          <a:ln>
                            <a:noFill/>
                          </a:ln>
                          <a:solidFill>
                            <a:schemeClr val="tx1"/>
                          </a:solidFill>
                          <a:effectLst/>
                          <a:latin typeface="Arial" charset="0"/>
                        </a:rPr>
                        <a:t>We are spending resource to ensure the feature is included in the “locked” release</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 High</a:t>
                      </a:r>
                    </a:p>
                    <a:p>
                      <a:pPr marL="119063" marR="0" lvl="0" indent="-119063" algn="l" defTabSz="914400" rtl="0" eaLnBrk="1" fontAlgn="base" latinLnBrk="0" hangingPunct="1">
                        <a:lnSpc>
                          <a:spcPct val="85000"/>
                        </a:lnSpc>
                        <a:spcBef>
                          <a:spcPct val="15000"/>
                        </a:spcBef>
                        <a:spcAft>
                          <a:spcPct val="0"/>
                        </a:spcAft>
                        <a:buClr>
                          <a:schemeClr val="folHlink"/>
                        </a:buClr>
                        <a:buSzPct val="75000"/>
                        <a:buFontTx/>
                        <a:buChar char="•"/>
                        <a:tabLst/>
                      </a:pPr>
                      <a:r>
                        <a:rPr kumimoji="0" lang="en-US" sz="1200" b="0" i="0" u="none" strike="noStrike" cap="none" normalizeH="0" baseline="0" smtClean="0">
                          <a:ln>
                            <a:noFill/>
                          </a:ln>
                          <a:solidFill>
                            <a:schemeClr val="tx1"/>
                          </a:solidFill>
                          <a:effectLst/>
                          <a:latin typeface="Arial" charset="0"/>
                        </a:rPr>
                        <a:t>Probability of the feature going to market in the “locked” release</a:t>
                      </a:r>
                    </a:p>
                    <a:p>
                      <a:pPr marL="265113" marR="0" lvl="1" indent="-144463" algn="l" defTabSz="914400" rtl="0" eaLnBrk="1" fontAlgn="base" latinLnBrk="0" hangingPunct="1">
                        <a:lnSpc>
                          <a:spcPct val="85000"/>
                        </a:lnSpc>
                        <a:spcBef>
                          <a:spcPct val="15000"/>
                        </a:spcBef>
                        <a:spcAft>
                          <a:spcPct val="0"/>
                        </a:spcAft>
                        <a:buClr>
                          <a:schemeClr val="folHlink"/>
                        </a:buClr>
                        <a:buSzPct val="80000"/>
                        <a:buFontTx/>
                        <a:buChar char="–"/>
                        <a:tabLst/>
                      </a:pPr>
                      <a:r>
                        <a:rPr kumimoji="0" lang="en-US" sz="1200" b="0" i="0" u="none" strike="noStrike" cap="none" normalizeH="0" baseline="0" smtClean="0">
                          <a:ln>
                            <a:noFill/>
                          </a:ln>
                          <a:solidFill>
                            <a:schemeClr val="tx1"/>
                          </a:solidFill>
                          <a:effectLst/>
                          <a:latin typeface="Arial" charset="0"/>
                        </a:rPr>
                        <a:t>High</a:t>
                      </a:r>
                    </a:p>
                  </a:txBody>
                  <a:tcPr marR="45720" horzOverflow="overflow">
                    <a:lnL w="12700" cap="flat" cmpd="sng" algn="ctr">
                      <a:solidFill>
                        <a:srgbClr val="A5B5B9"/>
                      </a:solidFill>
                      <a:prstDash val="solid"/>
                      <a:round/>
                      <a:headEnd type="none" w="med" len="med"/>
                      <a:tailEnd type="none" w="med" len="med"/>
                    </a:lnL>
                    <a:lnR w="12700" cap="flat" cmpd="sng" algn="ctr">
                      <a:solidFill>
                        <a:srgbClr val="A5B5B9"/>
                      </a:solidFill>
                      <a:prstDash val="solid"/>
                      <a:round/>
                      <a:headEnd type="none" w="med" len="med"/>
                      <a:tailEnd type="none" w="med" len="med"/>
                    </a:lnR>
                    <a:lnT>
                      <a:noFill/>
                    </a:lnT>
                    <a:lnB w="12700" cap="flat" cmpd="sng" algn="ctr">
                      <a:solidFill>
                        <a:srgbClr val="A5B5B9"/>
                      </a:solidFill>
                      <a:prstDash val="solid"/>
                      <a:round/>
                      <a:headEnd type="none" w="med" len="med"/>
                      <a:tailEnd type="none" w="med" len="med"/>
                    </a:lnB>
                    <a:lnTlToBr>
                      <a:noFill/>
                    </a:lnTlToBr>
                    <a:lnBlToTr>
                      <a:noFill/>
                    </a:lnBlToTr>
                    <a:solidFill>
                      <a:srgbClr val="FFFFCC"/>
                    </a:solidFill>
                  </a:tcPr>
                </a:tc>
              </a:tr>
            </a:tbl>
          </a:graphicData>
        </a:graphic>
      </p:graphicFrame>
      <p:sp>
        <p:nvSpPr>
          <p:cNvPr id="45076" name="Text Box 20"/>
          <p:cNvSpPr txBox="1">
            <a:spLocks noChangeArrowheads="1"/>
          </p:cNvSpPr>
          <p:nvPr/>
        </p:nvSpPr>
        <p:spPr bwMode="auto">
          <a:xfrm>
            <a:off x="261938" y="5570538"/>
            <a:ext cx="8610600" cy="742950"/>
          </a:xfrm>
          <a:prstGeom prst="rect">
            <a:avLst/>
          </a:prstGeom>
          <a:solidFill>
            <a:schemeClr val="bg1">
              <a:alpha val="0"/>
            </a:schemeClr>
          </a:solidFill>
          <a:ln w="38100">
            <a:noFill/>
            <a:miter lim="800000"/>
            <a:headEnd/>
            <a:tailEnd/>
          </a:ln>
        </p:spPr>
        <p:txBody>
          <a:bodyPr lIns="45720" rIns="45720">
            <a:spAutoFit/>
          </a:bodyPr>
          <a:lstStyle/>
          <a:p>
            <a:pPr algn="ctr">
              <a:lnSpc>
                <a:spcPct val="85000"/>
              </a:lnSpc>
            </a:pPr>
            <a:r>
              <a:rPr lang="en-US" sz="900"/>
              <a:t>" </a:t>
            </a:r>
            <a:r>
              <a:rPr lang="en-US" sz="1000" i="1">
                <a:solidFill>
                  <a:srgbClr val="00535D"/>
                </a:solidFill>
                <a:latin typeface="Times" pitchFamily="18" charset="0"/>
              </a:rPr>
              <a:t>Due to the forward-looking nature of this Roadmap, Feature-Creep includes information about products that are in the planning stage of development or that represent custom features or product enhancements. Functionality cited in this document that is not publicly available is discussed within the context of the strategic evolution of the proposed products. This document is for informational purposes only. The information in this document is provisional and is subject to change without notice. Nothing in this document should be considered as a commitment by Feature-Creep in relation to future functionality, release dates, product roadmaps or any other matter. Feature-Creep MAKES NO WARRANTIES, EXPRESS OR IMPLIED, IN THIS DOCUMENT. "</a:t>
            </a:r>
            <a:r>
              <a:rPr lang="en-US" sz="900"/>
              <a:t> </a:t>
            </a: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32" name="Group 88"/>
          <p:cNvGraphicFramePr>
            <a:graphicFrameLocks noGrp="1"/>
          </p:cNvGraphicFramePr>
          <p:nvPr/>
        </p:nvGraphicFramePr>
        <p:xfrm>
          <a:off x="160338" y="1182688"/>
          <a:ext cx="8837612" cy="4780852"/>
        </p:xfrm>
        <a:graphic>
          <a:graphicData uri="http://schemas.openxmlformats.org/drawingml/2006/table">
            <a:tbl>
              <a:tblPr/>
              <a:tblGrid>
                <a:gridCol w="969962"/>
                <a:gridCol w="2459038"/>
                <a:gridCol w="2454275"/>
                <a:gridCol w="2954337"/>
              </a:tblGrid>
              <a:tr h="209550">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Timeline</a:t>
                      </a:r>
                    </a:p>
                  </a:txBody>
                  <a:tcPr marL="45720" marR="27432" marT="27432" marB="27432"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July 2008</a:t>
                      </a:r>
                    </a:p>
                  </a:txBody>
                  <a:tcPr marL="45720" marR="27432" marT="27432" marB="274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Q4 2008</a:t>
                      </a:r>
                    </a:p>
                  </a:txBody>
                  <a:tcPr marL="45720" marR="27432" marT="27432" marB="274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c>
                  <a:txBody>
                    <a:bodyPr/>
                    <a:lstStyle/>
                    <a:p>
                      <a:pPr marL="0" marR="0" lvl="0" indent="0"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Q2 2009</a:t>
                      </a:r>
                    </a:p>
                  </a:txBody>
                  <a:tcPr marL="45720" marR="27432" marT="27432" marB="27432"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696AB0"/>
                    </a:solidFill>
                  </a:tcPr>
                </a:tc>
              </a:tr>
              <a:tr h="27781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Release</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Gerbil</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Hamster</a:t>
                      </a:r>
                      <a:endParaRPr kumimoji="0" lang="en-US" sz="1400" b="1" i="0" u="none" strike="noStrike" cap="none" normalizeH="0" baseline="0" smtClean="0">
                        <a:ln>
                          <a:noFill/>
                        </a:ln>
                        <a:solidFill>
                          <a:srgbClr val="000000"/>
                        </a:solidFill>
                        <a:effectLst/>
                        <a:latin typeface="Arial" charset="0"/>
                      </a:endParaRP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7475" marR="0" lvl="0" indent="-117475" algn="ctr"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000000"/>
                          </a:solidFill>
                          <a:effectLst/>
                          <a:latin typeface="Arial" charset="0"/>
                        </a:rPr>
                        <a:t>Shrew</a:t>
                      </a:r>
                    </a:p>
                  </a:txBody>
                  <a:tcPr marL="45720" marR="27432" marT="27432" marB="27432" anchor="ctr"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a:noFill/>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695325">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Theme</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Replication &amp; Distribution</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Smart clients</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200" b="1"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Physical Records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eMail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200" b="1"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Office 12 support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Advanced Physical Records Management</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200" b="1" i="0" u="none" strike="noStrike" cap="none" normalizeH="0" baseline="0" smtClean="0">
                          <a:ln>
                            <a:noFill/>
                          </a:ln>
                          <a:solidFill>
                            <a:schemeClr val="tx1"/>
                          </a:solidFill>
                          <a:effectLst/>
                          <a:latin typeface="Arial" charset="0"/>
                        </a:rPr>
                        <a:t>Manage-in-place APIs</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174466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Core Features </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5</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sv-SE"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p>
                      <a:pPr marL="265113" marR="0" lvl="1" indent="-144463" algn="l" defTabSz="914400" rtl="0" eaLnBrk="1" fontAlgn="base" latinLnBrk="0" hangingPunct="1">
                        <a:lnSpc>
                          <a:spcPct val="85000"/>
                        </a:lnSpc>
                        <a:spcBef>
                          <a:spcPct val="5000"/>
                        </a:spcBef>
                        <a:spcAft>
                          <a:spcPct val="0"/>
                        </a:spcAft>
                        <a:buClr>
                          <a:schemeClr val="folHlink"/>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p>
                      <a:pPr marL="119063" marR="0" lvl="0" indent="-119063" algn="l" defTabSz="914400" rtl="0" eaLnBrk="1" fontAlgn="base" latinLnBrk="0" hangingPunct="1">
                        <a:lnSpc>
                          <a:spcPct val="85000"/>
                        </a:lnSpc>
                        <a:spcBef>
                          <a:spcPct val="5000"/>
                        </a:spcBef>
                        <a:spcAft>
                          <a:spcPct val="0"/>
                        </a:spcAft>
                        <a:buClr>
                          <a:schemeClr val="folHlink"/>
                        </a:buClr>
                        <a:buSzPct val="200000"/>
                        <a:buFontTx/>
                        <a:buNone/>
                        <a:tabLst/>
                      </a:pPr>
                      <a:r>
                        <a:rPr kumimoji="0" lang="sv-SE" sz="1400" b="0" i="0" u="none" strike="noStrike" cap="none" normalizeH="0" baseline="0" smtClean="0">
                          <a:ln>
                            <a:noFill/>
                          </a:ln>
                          <a:solidFill>
                            <a:schemeClr val="tx1"/>
                          </a:solidFill>
                          <a:effectLst/>
                          <a:latin typeface="Arial" charset="0"/>
                        </a:rPr>
                        <a:t> </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 </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None/>
                        <a:tabLst/>
                      </a:pPr>
                      <a:endParaRPr kumimoji="0" lang="en-US" sz="1400" b="0" i="0" u="none" strike="noStrike" cap="none" normalizeH="0" baseline="0" smtClean="0">
                        <a:ln>
                          <a:noFill/>
                        </a:ln>
                        <a:solidFill>
                          <a:schemeClr val="tx1"/>
                        </a:solidFill>
                        <a:effectLst/>
                        <a:latin typeface="Arial" charset="0"/>
                      </a:endParaRPr>
                    </a:p>
                    <a:p>
                      <a:pPr marL="492125" marR="0" lvl="1" indent="-144463" algn="l" defTabSz="914400" rtl="0" eaLnBrk="1" fontAlgn="base" latinLnBrk="0" hangingPunct="1">
                        <a:lnSpc>
                          <a:spcPct val="85000"/>
                        </a:lnSpc>
                        <a:spcBef>
                          <a:spcPct val="5000"/>
                        </a:spcBef>
                        <a:spcAft>
                          <a:spcPct val="0"/>
                        </a:spcAft>
                        <a:buClr>
                          <a:schemeClr val="folHlink"/>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1003300">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Optional</a:t>
                      </a:r>
                    </a:p>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Features</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5</a:t>
                      </a:r>
                      <a:endParaRPr kumimoji="0" lang="en-GB"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4</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Feature 5</a:t>
                      </a:r>
                      <a:endParaRPr kumimoji="0" lang="en-GB"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2</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Feature 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endParaRPr kumimoji="0" lang="en-US"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r h="811213">
                <a:tc>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Platforms</a:t>
                      </a:r>
                    </a:p>
                    <a:p>
                      <a:pPr marL="0" marR="0" lvl="0" indent="0" algn="l" defTabSz="914400" rtl="0" eaLnBrk="1" fontAlgn="base" latinLnBrk="0" hangingPunct="1">
                        <a:lnSpc>
                          <a:spcPct val="85000"/>
                        </a:lnSpc>
                        <a:spcBef>
                          <a:spcPct val="5000"/>
                        </a:spcBef>
                        <a:spcAft>
                          <a:spcPct val="0"/>
                        </a:spcAft>
                        <a:buClr>
                          <a:schemeClr val="folHlink"/>
                        </a:buClr>
                        <a:buSzPct val="75000"/>
                        <a:buFont typeface="Wingdings" pitchFamily="2" charset="2"/>
                        <a:buChar char="n"/>
                        <a:tabLst/>
                      </a:pPr>
                      <a:r>
                        <a:rPr kumimoji="0" lang="en-US" sz="1400" b="1" i="0" u="none" strike="noStrike" cap="none" normalizeH="0" baseline="0" smtClean="0">
                          <a:ln>
                            <a:noFill/>
                          </a:ln>
                          <a:solidFill>
                            <a:schemeClr val="tx1"/>
                          </a:solidFill>
                          <a:effectLst/>
                          <a:latin typeface="Arial" charset="0"/>
                        </a:rPr>
                        <a:t>OS/DB</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E1E9EB"/>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1.1</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None/>
                        <a:tabLst/>
                      </a:pPr>
                      <a:endParaRPr kumimoji="0" lang="en-US" sz="1400" b="0" i="0" u="none" strike="noStrike" cap="none" normalizeH="0" baseline="0" smtClean="0">
                        <a:ln>
                          <a:noFill/>
                        </a:ln>
                        <a:solidFill>
                          <a:schemeClr val="tx1"/>
                        </a:solidFill>
                        <a:effectLst/>
                        <a:latin typeface="Arial" charset="0"/>
                      </a:endParaRP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2003</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1.1</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c>
                  <a:txBody>
                    <a:bodyPr/>
                    <a:lstStyle/>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Windows 2000, XP</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Office 2007</a:t>
                      </a:r>
                    </a:p>
                    <a:p>
                      <a:pPr marL="119063" marR="0" lvl="0" indent="-119063" algn="l" defTabSz="914400" rtl="0" eaLnBrk="1" fontAlgn="base" latinLnBrk="0" hangingPunct="1">
                        <a:lnSpc>
                          <a:spcPct val="85000"/>
                        </a:lnSpc>
                        <a:spcBef>
                          <a:spcPct val="5000"/>
                        </a:spcBef>
                        <a:spcAft>
                          <a:spcPct val="0"/>
                        </a:spcAft>
                        <a:buClr>
                          <a:schemeClr val="folHlink"/>
                        </a:buClr>
                        <a:buSzPct val="75000"/>
                        <a:buFontTx/>
                        <a:buChar char="•"/>
                        <a:tabLst/>
                      </a:pPr>
                      <a:r>
                        <a:rPr kumimoji="0" lang="en-US" sz="1400" b="0" i="0" u="none" strike="noStrike" cap="none" normalizeH="0" baseline="0" smtClean="0">
                          <a:ln>
                            <a:noFill/>
                          </a:ln>
                          <a:solidFill>
                            <a:schemeClr val="tx1"/>
                          </a:solidFill>
                          <a:effectLst/>
                          <a:latin typeface="Arial" charset="0"/>
                        </a:rPr>
                        <a:t>.Net 2.0</a:t>
                      </a:r>
                    </a:p>
                  </a:txBody>
                  <a:tcPr marL="45720" marR="27432" marT="27432" marB="27432" horzOverflow="overflow">
                    <a:lnL w="12700" cap="flat" cmpd="sng" algn="ctr">
                      <a:solidFill>
                        <a:srgbClr val="9EAEB0"/>
                      </a:solidFill>
                      <a:prstDash val="solid"/>
                      <a:round/>
                      <a:headEnd type="none" w="med" len="med"/>
                      <a:tailEnd type="none" w="med" len="med"/>
                    </a:lnL>
                    <a:lnR w="12700" cap="flat" cmpd="sng" algn="ctr">
                      <a:solidFill>
                        <a:srgbClr val="9EAEB0"/>
                      </a:solidFill>
                      <a:prstDash val="solid"/>
                      <a:round/>
                      <a:headEnd type="none" w="med" len="med"/>
                      <a:tailEnd type="none" w="med" len="med"/>
                    </a:lnR>
                    <a:lnT w="12700" cap="flat" cmpd="sng" algn="ctr">
                      <a:solidFill>
                        <a:srgbClr val="9EAEB0"/>
                      </a:solidFill>
                      <a:prstDash val="solid"/>
                      <a:round/>
                      <a:headEnd type="none" w="med" len="med"/>
                      <a:tailEnd type="none" w="med" len="med"/>
                    </a:lnT>
                    <a:lnB w="12700" cap="flat" cmpd="sng" algn="ctr">
                      <a:solidFill>
                        <a:srgbClr val="9EAEB0"/>
                      </a:solidFill>
                      <a:prstDash val="solid"/>
                      <a:round/>
                      <a:headEnd type="none" w="med" len="med"/>
                      <a:tailEnd type="none" w="med" len="med"/>
                    </a:lnB>
                    <a:lnTlToBr>
                      <a:noFill/>
                    </a:lnTlToBr>
                    <a:lnBlToTr>
                      <a:noFill/>
                    </a:lnBlToTr>
                    <a:solidFill>
                      <a:srgbClr val="FFFFCC"/>
                    </a:solidFill>
                  </a:tcPr>
                </a:tc>
              </a:tr>
            </a:tbl>
          </a:graphicData>
        </a:graphic>
      </p:graphicFrame>
      <p:sp>
        <p:nvSpPr>
          <p:cNvPr id="46123" name="Line 43"/>
          <p:cNvSpPr>
            <a:spLocks noChangeShapeType="1"/>
          </p:cNvSpPr>
          <p:nvPr/>
        </p:nvSpPr>
        <p:spPr bwMode="gray">
          <a:xfrm>
            <a:off x="1741488" y="6419850"/>
            <a:ext cx="6402387" cy="3175"/>
          </a:xfrm>
          <a:prstGeom prst="line">
            <a:avLst/>
          </a:prstGeom>
          <a:noFill/>
          <a:ln w="12700" cap="sq">
            <a:solidFill>
              <a:srgbClr val="A5B5B9"/>
            </a:solidFill>
            <a:round/>
            <a:headEnd/>
            <a:tailEnd/>
          </a:ln>
        </p:spPr>
        <p:txBody>
          <a:bodyPr wrap="none" lIns="45720" rIns="45720">
            <a:spAutoFit/>
          </a:bodyPr>
          <a:lstStyle/>
          <a:p>
            <a:endParaRPr lang="en-GB"/>
          </a:p>
        </p:txBody>
      </p:sp>
      <p:grpSp>
        <p:nvGrpSpPr>
          <p:cNvPr id="46124" name="Group 44"/>
          <p:cNvGrpSpPr>
            <a:grpSpLocks/>
          </p:cNvGrpSpPr>
          <p:nvPr/>
        </p:nvGrpSpPr>
        <p:grpSpPr bwMode="auto">
          <a:xfrm>
            <a:off x="1746250" y="6215063"/>
            <a:ext cx="7177088" cy="304800"/>
            <a:chOff x="769" y="3958"/>
            <a:chExt cx="4521" cy="212"/>
          </a:xfrm>
        </p:grpSpPr>
        <p:sp>
          <p:nvSpPr>
            <p:cNvPr id="46152" name="Rectangle 45"/>
            <p:cNvSpPr>
              <a:spLocks noChangeArrowheads="1"/>
            </p:cNvSpPr>
            <p:nvPr/>
          </p:nvSpPr>
          <p:spPr bwMode="gray">
            <a:xfrm>
              <a:off x="4360" y="3958"/>
              <a:ext cx="930"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Radar</a:t>
              </a:r>
            </a:p>
          </p:txBody>
        </p:sp>
        <p:sp>
          <p:nvSpPr>
            <p:cNvPr id="46153" name="Rectangle 46"/>
            <p:cNvSpPr>
              <a:spLocks noChangeArrowheads="1"/>
            </p:cNvSpPr>
            <p:nvPr/>
          </p:nvSpPr>
          <p:spPr bwMode="gray">
            <a:xfrm>
              <a:off x="3068" y="3958"/>
              <a:ext cx="1292"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Concept Committed</a:t>
              </a:r>
            </a:p>
          </p:txBody>
        </p:sp>
        <p:sp>
          <p:nvSpPr>
            <p:cNvPr id="46154" name="Rectangle 47"/>
            <p:cNvSpPr>
              <a:spLocks noChangeArrowheads="1"/>
            </p:cNvSpPr>
            <p:nvPr/>
          </p:nvSpPr>
          <p:spPr bwMode="gray">
            <a:xfrm>
              <a:off x="1698" y="3958"/>
              <a:ext cx="1370"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        Development Committed</a:t>
              </a:r>
            </a:p>
          </p:txBody>
        </p:sp>
        <p:sp>
          <p:nvSpPr>
            <p:cNvPr id="46155" name="Rectangle 48"/>
            <p:cNvSpPr>
              <a:spLocks noChangeArrowheads="1"/>
            </p:cNvSpPr>
            <p:nvPr/>
          </p:nvSpPr>
          <p:spPr bwMode="gray">
            <a:xfrm>
              <a:off x="769" y="3958"/>
              <a:ext cx="936" cy="210"/>
            </a:xfrm>
            <a:prstGeom prst="rect">
              <a:avLst/>
            </a:prstGeom>
            <a:solidFill>
              <a:srgbClr val="FBFAD2"/>
            </a:solidFill>
            <a:ln w="9525">
              <a:noFill/>
              <a:miter lim="800000"/>
              <a:headEnd/>
              <a:tailEnd/>
            </a:ln>
          </p:spPr>
          <p:txBody>
            <a:bodyPr lIns="45720" tIns="27432" rIns="45720" bIns="27432"/>
            <a:lstStyle/>
            <a:p>
              <a:pPr>
                <a:spcBef>
                  <a:spcPct val="20000"/>
                </a:spcBef>
                <a:buClr>
                  <a:schemeClr val="bg2"/>
                </a:buClr>
                <a:buSzPct val="75000"/>
                <a:buFont typeface="Wingdings" pitchFamily="2" charset="2"/>
                <a:buNone/>
              </a:pPr>
              <a:r>
                <a:rPr lang="en-US" sz="1000" b="1"/>
                <a:t>Feature Status</a:t>
              </a:r>
            </a:p>
          </p:txBody>
        </p:sp>
        <p:sp>
          <p:nvSpPr>
            <p:cNvPr id="46156" name="Line 49"/>
            <p:cNvSpPr>
              <a:spLocks noChangeShapeType="1"/>
            </p:cNvSpPr>
            <p:nvPr/>
          </p:nvSpPr>
          <p:spPr bwMode="gray">
            <a:xfrm>
              <a:off x="769" y="4170"/>
              <a:ext cx="4521" cy="0"/>
            </a:xfrm>
            <a:prstGeom prst="line">
              <a:avLst/>
            </a:prstGeom>
            <a:noFill/>
            <a:ln w="12700" cap="sq">
              <a:solidFill>
                <a:srgbClr val="A5B5B9"/>
              </a:solidFill>
              <a:round/>
              <a:headEnd/>
              <a:tailEnd/>
            </a:ln>
          </p:spPr>
          <p:txBody>
            <a:bodyPr wrap="none" lIns="45720" rIns="45720">
              <a:spAutoFit/>
            </a:bodyPr>
            <a:lstStyle/>
            <a:p>
              <a:endParaRPr lang="en-GB"/>
            </a:p>
          </p:txBody>
        </p:sp>
        <p:sp>
          <p:nvSpPr>
            <p:cNvPr id="46157" name="Line 50"/>
            <p:cNvSpPr>
              <a:spLocks noChangeShapeType="1"/>
            </p:cNvSpPr>
            <p:nvPr/>
          </p:nvSpPr>
          <p:spPr bwMode="gray">
            <a:xfrm>
              <a:off x="769" y="3958"/>
              <a:ext cx="0" cy="210"/>
            </a:xfrm>
            <a:prstGeom prst="line">
              <a:avLst/>
            </a:prstGeom>
            <a:noFill/>
            <a:ln w="12700" cap="sq">
              <a:solidFill>
                <a:srgbClr val="A5B5B9"/>
              </a:solidFill>
              <a:round/>
              <a:headEnd/>
              <a:tailEnd/>
            </a:ln>
          </p:spPr>
          <p:txBody>
            <a:bodyPr wrap="none" lIns="45720" rIns="45720">
              <a:spAutoFit/>
            </a:bodyPr>
            <a:lstStyle/>
            <a:p>
              <a:endParaRPr lang="en-GB"/>
            </a:p>
          </p:txBody>
        </p:sp>
        <p:sp>
          <p:nvSpPr>
            <p:cNvPr id="46158" name="Line 51"/>
            <p:cNvSpPr>
              <a:spLocks noChangeShapeType="1"/>
            </p:cNvSpPr>
            <p:nvPr/>
          </p:nvSpPr>
          <p:spPr bwMode="gray">
            <a:xfrm>
              <a:off x="1705"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46159" name="Line 52"/>
            <p:cNvSpPr>
              <a:spLocks noChangeShapeType="1"/>
            </p:cNvSpPr>
            <p:nvPr/>
          </p:nvSpPr>
          <p:spPr bwMode="gray">
            <a:xfrm>
              <a:off x="3068"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46160" name="Line 53"/>
            <p:cNvSpPr>
              <a:spLocks noChangeShapeType="1"/>
            </p:cNvSpPr>
            <p:nvPr/>
          </p:nvSpPr>
          <p:spPr bwMode="gray">
            <a:xfrm>
              <a:off x="4360" y="3958"/>
              <a:ext cx="0" cy="210"/>
            </a:xfrm>
            <a:prstGeom prst="line">
              <a:avLst/>
            </a:prstGeom>
            <a:noFill/>
            <a:ln w="12700">
              <a:solidFill>
                <a:srgbClr val="A5B5B9"/>
              </a:solidFill>
              <a:round/>
              <a:headEnd/>
              <a:tailEnd/>
            </a:ln>
          </p:spPr>
          <p:txBody>
            <a:bodyPr wrap="none" lIns="45720" rIns="45720">
              <a:spAutoFit/>
            </a:bodyPr>
            <a:lstStyle/>
            <a:p>
              <a:endParaRPr lang="en-GB"/>
            </a:p>
          </p:txBody>
        </p:sp>
        <p:sp>
          <p:nvSpPr>
            <p:cNvPr id="46161" name="Line 54"/>
            <p:cNvSpPr>
              <a:spLocks noChangeShapeType="1"/>
            </p:cNvSpPr>
            <p:nvPr/>
          </p:nvSpPr>
          <p:spPr bwMode="gray">
            <a:xfrm>
              <a:off x="5290" y="3958"/>
              <a:ext cx="0" cy="210"/>
            </a:xfrm>
            <a:prstGeom prst="line">
              <a:avLst/>
            </a:prstGeom>
            <a:noFill/>
            <a:ln w="12700" cap="sq">
              <a:solidFill>
                <a:srgbClr val="A5B5B9"/>
              </a:solidFill>
              <a:round/>
              <a:headEnd/>
              <a:tailEnd/>
            </a:ln>
          </p:spPr>
          <p:txBody>
            <a:bodyPr wrap="none" lIns="45720" rIns="45720">
              <a:spAutoFit/>
            </a:bodyPr>
            <a:lstStyle/>
            <a:p>
              <a:endParaRPr lang="en-GB"/>
            </a:p>
          </p:txBody>
        </p:sp>
        <p:sp>
          <p:nvSpPr>
            <p:cNvPr id="46162" name="AutoShape 55"/>
            <p:cNvSpPr>
              <a:spLocks noChangeArrowheads="1"/>
            </p:cNvSpPr>
            <p:nvPr/>
          </p:nvSpPr>
          <p:spPr bwMode="gray">
            <a:xfrm flipH="1">
              <a:off x="3136" y="4000"/>
              <a:ext cx="86" cy="109"/>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63" name="Oval 56"/>
            <p:cNvSpPr>
              <a:spLocks noChangeArrowheads="1"/>
            </p:cNvSpPr>
            <p:nvPr/>
          </p:nvSpPr>
          <p:spPr bwMode="gray">
            <a:xfrm flipH="1">
              <a:off x="1774" y="4000"/>
              <a:ext cx="86" cy="109"/>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64" name="Rectangle 57"/>
            <p:cNvSpPr>
              <a:spLocks noChangeArrowheads="1"/>
            </p:cNvSpPr>
            <p:nvPr/>
          </p:nvSpPr>
          <p:spPr bwMode="gray">
            <a:xfrm flipH="1">
              <a:off x="4403" y="3985"/>
              <a:ext cx="87" cy="109"/>
            </a:xfrm>
            <a:prstGeom prst="rect">
              <a:avLst/>
            </a:prstGeom>
            <a:solidFill>
              <a:srgbClr val="7F1183"/>
            </a:solidFill>
            <a:ln w="19050">
              <a:solidFill>
                <a:srgbClr val="7F1183"/>
              </a:solidFill>
              <a:miter lim="800000"/>
              <a:headEnd/>
              <a:tailEnd/>
            </a:ln>
          </p:spPr>
          <p:txBody>
            <a:bodyPr wrap="none" lIns="45720" rIns="45720" anchor="ctr"/>
            <a:lstStyle/>
            <a:p>
              <a:endParaRPr lang="en-US"/>
            </a:p>
          </p:txBody>
        </p:sp>
      </p:grpSp>
      <p:sp>
        <p:nvSpPr>
          <p:cNvPr id="108602" name="Rectangle 58"/>
          <p:cNvSpPr>
            <a:spLocks noGrp="1" noChangeArrowheads="1"/>
          </p:cNvSpPr>
          <p:nvPr>
            <p:ph type="title" idx="4294967295"/>
          </p:nvPr>
        </p:nvSpPr>
        <p:spPr bwMode="gray">
          <a:xfrm>
            <a:off x="130175" y="330200"/>
            <a:ext cx="8153400" cy="1066800"/>
          </a:xfrm>
        </p:spPr>
        <p:txBody>
          <a:bodyPr/>
          <a:lstStyle/>
          <a:p>
            <a:pPr eaLnBrk="1" hangingPunct="1">
              <a:defRPr/>
            </a:pPr>
            <a:r>
              <a:rPr lang="en-US" sz="3500"/>
              <a:t>Feature-Creep Roadmap 2008</a:t>
            </a:r>
          </a:p>
        </p:txBody>
      </p:sp>
      <p:sp>
        <p:nvSpPr>
          <p:cNvPr id="46126" name="Oval 59"/>
          <p:cNvSpPr>
            <a:spLocks noChangeArrowheads="1"/>
          </p:cNvSpPr>
          <p:nvPr/>
        </p:nvSpPr>
        <p:spPr bwMode="gray">
          <a:xfrm flipH="1">
            <a:off x="2708275" y="239236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27" name="Oval 60"/>
          <p:cNvSpPr>
            <a:spLocks noChangeArrowheads="1"/>
          </p:cNvSpPr>
          <p:nvPr/>
        </p:nvSpPr>
        <p:spPr bwMode="gray">
          <a:xfrm flipH="1">
            <a:off x="2681288" y="278606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28" name="Oval 61"/>
          <p:cNvSpPr>
            <a:spLocks noChangeArrowheads="1"/>
          </p:cNvSpPr>
          <p:nvPr/>
        </p:nvSpPr>
        <p:spPr bwMode="gray">
          <a:xfrm flipH="1">
            <a:off x="2692400" y="299402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29" name="Oval 62"/>
          <p:cNvSpPr>
            <a:spLocks noChangeArrowheads="1"/>
          </p:cNvSpPr>
          <p:nvPr/>
        </p:nvSpPr>
        <p:spPr bwMode="gray">
          <a:xfrm flipH="1">
            <a:off x="2679700" y="321310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30" name="AutoShape 63"/>
          <p:cNvSpPr>
            <a:spLocks noChangeArrowheads="1"/>
          </p:cNvSpPr>
          <p:nvPr/>
        </p:nvSpPr>
        <p:spPr bwMode="gray">
          <a:xfrm flipH="1">
            <a:off x="5154613" y="2443163"/>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31" name="Rectangle 64"/>
          <p:cNvSpPr>
            <a:spLocks noChangeArrowheads="1"/>
          </p:cNvSpPr>
          <p:nvPr/>
        </p:nvSpPr>
        <p:spPr bwMode="gray">
          <a:xfrm flipH="1">
            <a:off x="7929563" y="2447925"/>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a:p>
        </p:txBody>
      </p:sp>
      <p:sp>
        <p:nvSpPr>
          <p:cNvPr id="46132" name="Rectangle 65"/>
          <p:cNvSpPr>
            <a:spLocks noChangeArrowheads="1"/>
          </p:cNvSpPr>
          <p:nvPr/>
        </p:nvSpPr>
        <p:spPr bwMode="gray">
          <a:xfrm flipH="1">
            <a:off x="7948613" y="2805113"/>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a:p>
        </p:txBody>
      </p:sp>
      <p:sp>
        <p:nvSpPr>
          <p:cNvPr id="46133" name="Rectangle 66"/>
          <p:cNvSpPr>
            <a:spLocks noChangeArrowheads="1"/>
          </p:cNvSpPr>
          <p:nvPr/>
        </p:nvSpPr>
        <p:spPr bwMode="gray">
          <a:xfrm flipH="1">
            <a:off x="7916863" y="4157663"/>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a:p>
        </p:txBody>
      </p:sp>
      <p:sp>
        <p:nvSpPr>
          <p:cNvPr id="46134" name="Rectangle 67"/>
          <p:cNvSpPr>
            <a:spLocks noChangeArrowheads="1"/>
          </p:cNvSpPr>
          <p:nvPr/>
        </p:nvSpPr>
        <p:spPr bwMode="gray">
          <a:xfrm flipH="1">
            <a:off x="7939088" y="4325938"/>
            <a:ext cx="92075" cy="92075"/>
          </a:xfrm>
          <a:prstGeom prst="rect">
            <a:avLst/>
          </a:prstGeom>
          <a:solidFill>
            <a:srgbClr val="7F1183"/>
          </a:solidFill>
          <a:ln w="19050">
            <a:solidFill>
              <a:srgbClr val="7F1183"/>
            </a:solidFill>
            <a:miter lim="800000"/>
            <a:headEnd/>
            <a:tailEnd/>
          </a:ln>
        </p:spPr>
        <p:txBody>
          <a:bodyPr wrap="none" lIns="45720" rIns="45720" anchor="ctr"/>
          <a:lstStyle/>
          <a:p>
            <a:endParaRPr lang="en-US"/>
          </a:p>
        </p:txBody>
      </p:sp>
      <p:sp>
        <p:nvSpPr>
          <p:cNvPr id="46135" name="AutoShape 68"/>
          <p:cNvSpPr>
            <a:spLocks noChangeArrowheads="1"/>
          </p:cNvSpPr>
          <p:nvPr/>
        </p:nvSpPr>
        <p:spPr bwMode="gray">
          <a:xfrm flipH="1">
            <a:off x="5165725" y="2640013"/>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36" name="Oval 69"/>
          <p:cNvSpPr>
            <a:spLocks noChangeArrowheads="1"/>
          </p:cNvSpPr>
          <p:nvPr/>
        </p:nvSpPr>
        <p:spPr bwMode="gray">
          <a:xfrm flipH="1">
            <a:off x="2692400" y="4719638"/>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a:p>
        </p:txBody>
      </p:sp>
      <p:sp>
        <p:nvSpPr>
          <p:cNvPr id="46137" name="AutoShape 70"/>
          <p:cNvSpPr>
            <a:spLocks noChangeArrowheads="1"/>
          </p:cNvSpPr>
          <p:nvPr/>
        </p:nvSpPr>
        <p:spPr bwMode="gray">
          <a:xfrm flipH="1">
            <a:off x="7935913" y="2601913"/>
            <a:ext cx="92075" cy="112712"/>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38" name="Oval 71"/>
          <p:cNvSpPr>
            <a:spLocks noChangeArrowheads="1"/>
          </p:cNvSpPr>
          <p:nvPr/>
        </p:nvSpPr>
        <p:spPr bwMode="gray">
          <a:xfrm flipH="1">
            <a:off x="2703513" y="256222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39" name="Oval 72"/>
          <p:cNvSpPr>
            <a:spLocks noChangeArrowheads="1"/>
          </p:cNvSpPr>
          <p:nvPr/>
        </p:nvSpPr>
        <p:spPr bwMode="gray">
          <a:xfrm flipH="1">
            <a:off x="2698750" y="420370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0" name="Oval 73"/>
          <p:cNvSpPr>
            <a:spLocks noChangeArrowheads="1"/>
          </p:cNvSpPr>
          <p:nvPr/>
        </p:nvSpPr>
        <p:spPr bwMode="gray">
          <a:xfrm flipH="1">
            <a:off x="2682875" y="455295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1" name="Oval 74"/>
          <p:cNvSpPr>
            <a:spLocks noChangeArrowheads="1"/>
          </p:cNvSpPr>
          <p:nvPr/>
        </p:nvSpPr>
        <p:spPr bwMode="gray">
          <a:xfrm flipH="1">
            <a:off x="2682875" y="472757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2" name="Oval 75"/>
          <p:cNvSpPr>
            <a:spLocks noChangeArrowheads="1"/>
          </p:cNvSpPr>
          <p:nvPr/>
        </p:nvSpPr>
        <p:spPr bwMode="gray">
          <a:xfrm flipH="1">
            <a:off x="2670175" y="4935538"/>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3" name="Oval 76"/>
          <p:cNvSpPr>
            <a:spLocks noChangeArrowheads="1"/>
          </p:cNvSpPr>
          <p:nvPr/>
        </p:nvSpPr>
        <p:spPr bwMode="gray">
          <a:xfrm flipH="1">
            <a:off x="2693988" y="4362450"/>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4" name="Oval 77"/>
          <p:cNvSpPr>
            <a:spLocks noChangeArrowheads="1"/>
          </p:cNvSpPr>
          <p:nvPr/>
        </p:nvSpPr>
        <p:spPr bwMode="gray">
          <a:xfrm flipH="1">
            <a:off x="5151438" y="2835275"/>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a:p>
        </p:txBody>
      </p:sp>
      <p:sp>
        <p:nvSpPr>
          <p:cNvPr id="46145" name="Oval 78"/>
          <p:cNvSpPr>
            <a:spLocks noChangeArrowheads="1"/>
          </p:cNvSpPr>
          <p:nvPr/>
        </p:nvSpPr>
        <p:spPr bwMode="gray">
          <a:xfrm flipH="1">
            <a:off x="5146675" y="3005138"/>
            <a:ext cx="92075" cy="92075"/>
          </a:xfrm>
          <a:prstGeom prst="ellipse">
            <a:avLst/>
          </a:prstGeom>
          <a:solidFill>
            <a:srgbClr val="61972B"/>
          </a:solidFill>
          <a:ln w="19050">
            <a:solidFill>
              <a:srgbClr val="41651D"/>
            </a:solidFill>
            <a:round/>
            <a:headEnd/>
            <a:tailEnd/>
          </a:ln>
        </p:spPr>
        <p:txBody>
          <a:bodyPr wrap="none" lIns="45720" rIns="45720" anchor="ctr"/>
          <a:lstStyle/>
          <a:p>
            <a:endParaRPr lang="en-US"/>
          </a:p>
        </p:txBody>
      </p:sp>
      <p:sp>
        <p:nvSpPr>
          <p:cNvPr id="46146" name="AutoShape 79"/>
          <p:cNvSpPr>
            <a:spLocks noChangeArrowheads="1"/>
          </p:cNvSpPr>
          <p:nvPr/>
        </p:nvSpPr>
        <p:spPr bwMode="gray">
          <a:xfrm flipH="1">
            <a:off x="5103813" y="4165600"/>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47" name="AutoShape 80"/>
          <p:cNvSpPr>
            <a:spLocks noChangeArrowheads="1"/>
          </p:cNvSpPr>
          <p:nvPr/>
        </p:nvSpPr>
        <p:spPr bwMode="gray">
          <a:xfrm flipH="1">
            <a:off x="5114925" y="4362450"/>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48" name="Oval 81"/>
          <p:cNvSpPr>
            <a:spLocks noChangeArrowheads="1"/>
          </p:cNvSpPr>
          <p:nvPr/>
        </p:nvSpPr>
        <p:spPr bwMode="gray">
          <a:xfrm flipH="1">
            <a:off x="5100638" y="4557713"/>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49" name="Oval 82"/>
          <p:cNvSpPr>
            <a:spLocks noChangeArrowheads="1"/>
          </p:cNvSpPr>
          <p:nvPr/>
        </p:nvSpPr>
        <p:spPr bwMode="gray">
          <a:xfrm flipH="1">
            <a:off x="5095875" y="4727575"/>
            <a:ext cx="92075" cy="92075"/>
          </a:xfrm>
          <a:prstGeom prst="ellipse">
            <a:avLst/>
          </a:prstGeom>
          <a:solidFill>
            <a:srgbClr val="00535D"/>
          </a:solidFill>
          <a:ln w="19050">
            <a:solidFill>
              <a:srgbClr val="00535D"/>
            </a:solidFill>
            <a:round/>
            <a:headEnd/>
            <a:tailEnd/>
          </a:ln>
        </p:spPr>
        <p:txBody>
          <a:bodyPr wrap="none" lIns="45720" rIns="45720" anchor="ctr"/>
          <a:lstStyle/>
          <a:p>
            <a:endParaRPr lang="en-US"/>
          </a:p>
        </p:txBody>
      </p:sp>
      <p:sp>
        <p:nvSpPr>
          <p:cNvPr id="46150" name="AutoShape 83"/>
          <p:cNvSpPr>
            <a:spLocks noChangeArrowheads="1"/>
          </p:cNvSpPr>
          <p:nvPr/>
        </p:nvSpPr>
        <p:spPr bwMode="gray">
          <a:xfrm flipH="1">
            <a:off x="5118100" y="4924425"/>
            <a:ext cx="92075" cy="92075"/>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
        <p:nvSpPr>
          <p:cNvPr id="46151" name="AutoShape 84"/>
          <p:cNvSpPr>
            <a:spLocks noChangeArrowheads="1"/>
          </p:cNvSpPr>
          <p:nvPr/>
        </p:nvSpPr>
        <p:spPr bwMode="gray">
          <a:xfrm flipH="1">
            <a:off x="7916863" y="4486275"/>
            <a:ext cx="92075" cy="112713"/>
          </a:xfrm>
          <a:prstGeom prst="triangle">
            <a:avLst>
              <a:gd name="adj" fmla="val 50000"/>
            </a:avLst>
          </a:prstGeom>
          <a:solidFill>
            <a:srgbClr val="FE660D"/>
          </a:solidFill>
          <a:ln w="19050">
            <a:solidFill>
              <a:srgbClr val="FE660D"/>
            </a:solidFill>
            <a:miter lim="800000"/>
            <a:headEnd/>
            <a:tailEnd/>
          </a:ln>
        </p:spPr>
        <p:txBody>
          <a:bodyPr wrap="none" lIns="45720" rIns="45720" anchor="ctr"/>
          <a:lstStyle/>
          <a:p>
            <a:endParaRPr lang="en-US"/>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39713"/>
            <a:ext cx="8229600" cy="914400"/>
          </a:xfrm>
        </p:spPr>
        <p:txBody>
          <a:bodyPr/>
          <a:lstStyle/>
          <a:p>
            <a:pPr eaLnBrk="1" hangingPunct="1">
              <a:defRPr/>
            </a:pPr>
            <a:r>
              <a:rPr lang="en-GB" smtClean="0"/>
              <a:t>Irregular or Cyclical Planning</a:t>
            </a:r>
          </a:p>
        </p:txBody>
      </p:sp>
      <p:sp>
        <p:nvSpPr>
          <p:cNvPr id="234499" name="Content Placeholder 2"/>
          <p:cNvSpPr>
            <a:spLocks noGrp="1"/>
          </p:cNvSpPr>
          <p:nvPr>
            <p:ph idx="4294967295"/>
          </p:nvPr>
        </p:nvSpPr>
        <p:spPr>
          <a:xfrm>
            <a:off x="230188" y="2863850"/>
            <a:ext cx="8639175" cy="3746500"/>
          </a:xfrm>
          <a:solidFill>
            <a:srgbClr val="FFFF00"/>
          </a:solidFill>
        </p:spPr>
        <p:txBody>
          <a:bodyPr/>
          <a:lstStyle/>
          <a:p>
            <a:pPr algn="ctr" eaLnBrk="1" hangingPunct="1">
              <a:buFont typeface="Wingdings" pitchFamily="2" charset="2"/>
              <a:buNone/>
            </a:pPr>
            <a:r>
              <a:rPr lang="en-GB" sz="2800" smtClean="0"/>
              <a:t>Cyclical (example)</a:t>
            </a:r>
          </a:p>
          <a:p>
            <a:pPr eaLnBrk="1" hangingPunct="1"/>
            <a:r>
              <a:rPr lang="en-GB" sz="1800" smtClean="0"/>
              <a:t>Annual Planning Cycle: Owned by Product Steering Committee (Key stakeholders)</a:t>
            </a:r>
          </a:p>
          <a:p>
            <a:pPr lvl="1" eaLnBrk="1" hangingPunct="1"/>
            <a:r>
              <a:rPr lang="en-GB" sz="1600" smtClean="0"/>
              <a:t>Set out 12 months of Business and linked Product Strategy. “Concepts Committed” based on Business Cases. Product Management and Marketing driving the process.</a:t>
            </a:r>
          </a:p>
          <a:p>
            <a:pPr eaLnBrk="1" hangingPunct="1"/>
            <a:r>
              <a:rPr lang="en-GB" sz="1800" smtClean="0"/>
              <a:t>Quarterly Planning Cycle: Owned by Product Management</a:t>
            </a:r>
          </a:p>
          <a:p>
            <a:pPr lvl="1" eaLnBrk="1" hangingPunct="1"/>
            <a:r>
              <a:rPr lang="en-GB" sz="1600" smtClean="0"/>
              <a:t>Define the content of 3 monthly releases for the next quarter. “Developments Committed” based on engineering analysis, estimates and plans. </a:t>
            </a:r>
          </a:p>
          <a:p>
            <a:pPr lvl="1" eaLnBrk="1" hangingPunct="1"/>
            <a:r>
              <a:rPr lang="en-GB" sz="1600" smtClean="0"/>
              <a:t>Approved by PSC</a:t>
            </a:r>
          </a:p>
          <a:p>
            <a:pPr eaLnBrk="1" hangingPunct="1"/>
            <a:r>
              <a:rPr lang="en-GB" sz="1800" smtClean="0"/>
              <a:t>Monthly Planning Cycle: Owned by Engineering</a:t>
            </a:r>
          </a:p>
          <a:p>
            <a:pPr lvl="1" eaLnBrk="1" hangingPunct="1"/>
            <a:r>
              <a:rPr lang="en-GB" sz="1600" smtClean="0"/>
              <a:t>Detailed delivery planning for the next release</a:t>
            </a:r>
          </a:p>
          <a:p>
            <a:pPr lvl="1" eaLnBrk="1" hangingPunct="1"/>
            <a:r>
              <a:rPr lang="en-GB" sz="1600" smtClean="0"/>
              <a:t>Agile: daily Stand-up with cross-functional participation</a:t>
            </a:r>
          </a:p>
          <a:p>
            <a:pPr eaLnBrk="1" hangingPunct="1"/>
            <a:endParaRPr lang="en-GB" sz="1800" smtClean="0"/>
          </a:p>
        </p:txBody>
      </p:sp>
      <p:sp>
        <p:nvSpPr>
          <p:cNvPr id="234500" name="Content Placeholder 2"/>
          <p:cNvSpPr>
            <a:spLocks/>
          </p:cNvSpPr>
          <p:nvPr/>
        </p:nvSpPr>
        <p:spPr bwMode="auto">
          <a:xfrm>
            <a:off x="252413" y="1057275"/>
            <a:ext cx="8639175" cy="1801813"/>
          </a:xfrm>
          <a:prstGeom prst="rect">
            <a:avLst/>
          </a:prstGeom>
          <a:solidFill>
            <a:srgbClr val="FFFF99"/>
          </a:solidFill>
          <a:ln w="9525">
            <a:noFill/>
            <a:miter lim="800000"/>
            <a:headEnd/>
            <a:tailEnd/>
          </a:ln>
        </p:spPr>
        <p:txBody>
          <a:bodyPr/>
          <a:lstStyle/>
          <a:p>
            <a:pPr marL="342900" indent="-342900" algn="ctr">
              <a:spcBef>
                <a:spcPct val="20000"/>
              </a:spcBef>
              <a:buClr>
                <a:schemeClr val="bg2"/>
              </a:buClr>
              <a:buSzPct val="75000"/>
              <a:buFont typeface="Wingdings" pitchFamily="2" charset="2"/>
              <a:buNone/>
            </a:pPr>
            <a:r>
              <a:rPr lang="en-GB" sz="2800"/>
              <a:t>Irregular</a:t>
            </a:r>
          </a:p>
          <a:p>
            <a:pPr marL="342900" indent="-342900">
              <a:spcBef>
                <a:spcPct val="20000"/>
              </a:spcBef>
              <a:buClr>
                <a:schemeClr val="bg2"/>
              </a:buClr>
              <a:buSzPct val="75000"/>
              <a:buFont typeface="Wingdings" pitchFamily="2" charset="2"/>
              <a:buChar char="n"/>
            </a:pPr>
            <a:r>
              <a:rPr lang="en-GB" sz="1800"/>
              <a:t>Product Strategy reviewed and updated when desired</a:t>
            </a:r>
          </a:p>
          <a:p>
            <a:pPr marL="342900" indent="-342900">
              <a:spcBef>
                <a:spcPct val="20000"/>
              </a:spcBef>
              <a:buClr>
                <a:schemeClr val="bg2"/>
              </a:buClr>
              <a:buSzPct val="75000"/>
              <a:buFont typeface="Wingdings" pitchFamily="2" charset="2"/>
              <a:buChar char="n"/>
            </a:pPr>
            <a:r>
              <a:rPr lang="en-GB" sz="1800"/>
              <a:t>Each product release cycle kicks off as the previous cycle nears Readiness</a:t>
            </a:r>
          </a:p>
          <a:p>
            <a:pPr marL="342900" indent="-342900">
              <a:spcBef>
                <a:spcPct val="20000"/>
              </a:spcBef>
              <a:buClr>
                <a:schemeClr val="bg2"/>
              </a:buClr>
              <a:buSzPct val="75000"/>
              <a:buFont typeface="Wingdings" pitchFamily="2" charset="2"/>
              <a:buChar char="n"/>
            </a:pPr>
            <a:r>
              <a:rPr lang="en-GB" sz="1800"/>
              <a:t>Each release of arbitrary length based on business view of best compromise between release date and feature content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4500"/>
                                        </p:tgtEl>
                                        <p:attrNameLst>
                                          <p:attrName>style.visibility</p:attrName>
                                        </p:attrNameLst>
                                      </p:cBhvr>
                                      <p:to>
                                        <p:strVal val="visible"/>
                                      </p:to>
                                    </p:set>
                                    <p:animEffect transition="in" filter="box(in)">
                                      <p:cBhvr>
                                        <p:cTn id="7" dur="500"/>
                                        <p:tgtEl>
                                          <p:spTgt spid="2345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4499"/>
                                        </p:tgtEl>
                                        <p:attrNameLst>
                                          <p:attrName>style.visibility</p:attrName>
                                        </p:attrNameLst>
                                      </p:cBhvr>
                                      <p:to>
                                        <p:strVal val="visible"/>
                                      </p:to>
                                    </p:set>
                                    <p:animEffect transition="in" filter="box(in)">
                                      <p:cBhvr>
                                        <p:cTn id="12" dur="500"/>
                                        <p:tgtEl>
                                          <p:spTgt spid="234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animBg="1"/>
      <p:bldP spid="2345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2"/>
          <p:cNvSpPr>
            <a:spLocks noChangeArrowheads="1"/>
          </p:cNvSpPr>
          <p:nvPr/>
        </p:nvSpPr>
        <p:spPr bwMode="auto">
          <a:xfrm>
            <a:off x="114300" y="5334000"/>
            <a:ext cx="4000500" cy="1362075"/>
          </a:xfrm>
          <a:prstGeom prst="wedgeRoundRectCallout">
            <a:avLst>
              <a:gd name="adj1" fmla="val -23454"/>
              <a:gd name="adj2" fmla="val -65500"/>
              <a:gd name="adj3" fmla="val 16667"/>
            </a:avLst>
          </a:prstGeom>
          <a:solidFill>
            <a:srgbClr val="FFFF99"/>
          </a:solidFill>
          <a:ln w="9525" algn="ctr">
            <a:solidFill>
              <a:srgbClr val="000000"/>
            </a:solidFill>
            <a:miter lim="800000"/>
            <a:headEnd/>
            <a:tailEnd/>
          </a:ln>
        </p:spPr>
        <p:txBody>
          <a:bodyPr/>
          <a:lstStyle/>
          <a:p>
            <a:pPr algn="ctr"/>
            <a:r>
              <a:rPr lang="en-GB"/>
              <a:t>Each quarter, Product Delivery Team takes next quarter’s Concept Committed items go through Definition &amp; Planning Phase and breaks down into 3 Agile Sprints</a:t>
            </a:r>
          </a:p>
        </p:txBody>
      </p:sp>
      <p:sp>
        <p:nvSpPr>
          <p:cNvPr id="237571" name="Rectangle 3"/>
          <p:cNvSpPr>
            <a:spLocks noGrp="1" noChangeArrowheads="1"/>
          </p:cNvSpPr>
          <p:nvPr>
            <p:ph type="title"/>
          </p:nvPr>
        </p:nvSpPr>
        <p:spPr>
          <a:xfrm>
            <a:off x="457200" y="381000"/>
            <a:ext cx="8229600" cy="561975"/>
          </a:xfrm>
        </p:spPr>
        <p:txBody>
          <a:bodyPr/>
          <a:lstStyle/>
          <a:p>
            <a:pPr eaLnBrk="1" hangingPunct="1">
              <a:defRPr/>
            </a:pPr>
            <a:r>
              <a:rPr lang="en-GB" sz="3800" smtClean="0"/>
              <a:t>Product Lifecycle example</a:t>
            </a:r>
          </a:p>
        </p:txBody>
      </p:sp>
      <p:grpSp>
        <p:nvGrpSpPr>
          <p:cNvPr id="2" name="Group 4"/>
          <p:cNvGrpSpPr>
            <a:grpSpLocks/>
          </p:cNvGrpSpPr>
          <p:nvPr/>
        </p:nvGrpSpPr>
        <p:grpSpPr bwMode="auto">
          <a:xfrm>
            <a:off x="368300" y="2684463"/>
            <a:ext cx="3225800" cy="2433637"/>
            <a:chOff x="232" y="1691"/>
            <a:chExt cx="2032" cy="1533"/>
          </a:xfrm>
        </p:grpSpPr>
        <p:pic>
          <p:nvPicPr>
            <p:cNvPr id="48208" name="Picture 5"/>
            <p:cNvPicPr>
              <a:picLocks noChangeAspect="1" noChangeArrowheads="1"/>
            </p:cNvPicPr>
            <p:nvPr/>
          </p:nvPicPr>
          <p:blipFill>
            <a:blip r:embed="rId2"/>
            <a:srcRect/>
            <a:stretch>
              <a:fillRect/>
            </a:stretch>
          </p:blipFill>
          <p:spPr bwMode="auto">
            <a:xfrm>
              <a:off x="595" y="1886"/>
              <a:ext cx="539" cy="1338"/>
            </a:xfrm>
            <a:prstGeom prst="rect">
              <a:avLst/>
            </a:prstGeom>
            <a:noFill/>
            <a:ln w="9525" algn="ctr">
              <a:noFill/>
              <a:miter lim="800000"/>
              <a:headEnd/>
              <a:tailEnd/>
            </a:ln>
          </p:spPr>
        </p:pic>
        <p:grpSp>
          <p:nvGrpSpPr>
            <p:cNvPr id="48209" name="Group 6"/>
            <p:cNvGrpSpPr>
              <a:grpSpLocks/>
            </p:cNvGrpSpPr>
            <p:nvPr/>
          </p:nvGrpSpPr>
          <p:grpSpPr bwMode="auto">
            <a:xfrm>
              <a:off x="1046" y="2319"/>
              <a:ext cx="1218" cy="288"/>
              <a:chOff x="1046" y="2210"/>
              <a:chExt cx="1218" cy="288"/>
            </a:xfrm>
          </p:grpSpPr>
          <p:sp>
            <p:nvSpPr>
              <p:cNvPr id="48214" name="Rectangle 7"/>
              <p:cNvSpPr>
                <a:spLocks noChangeArrowheads="1"/>
              </p:cNvSpPr>
              <p:nvPr/>
            </p:nvSpPr>
            <p:spPr bwMode="auto">
              <a:xfrm>
                <a:off x="1108" y="2215"/>
                <a:ext cx="1156" cy="283"/>
              </a:xfrm>
              <a:prstGeom prst="rect">
                <a:avLst/>
              </a:prstGeom>
              <a:solidFill>
                <a:srgbClr val="EAEAEA"/>
              </a:solidFill>
              <a:ln w="9525" algn="ctr">
                <a:solidFill>
                  <a:srgbClr val="000000"/>
                </a:solidFill>
                <a:miter lim="800000"/>
                <a:headEnd/>
                <a:tailEnd/>
              </a:ln>
            </p:spPr>
            <p:txBody>
              <a:bodyPr wrap="none" anchor="ctr"/>
              <a:lstStyle/>
              <a:p>
                <a:endParaRPr lang="en-US"/>
              </a:p>
            </p:txBody>
          </p:sp>
          <p:sp>
            <p:nvSpPr>
              <p:cNvPr id="48215" name="Text Box 8"/>
              <p:cNvSpPr txBox="1">
                <a:spLocks noChangeArrowheads="1"/>
              </p:cNvSpPr>
              <p:nvPr/>
            </p:nvSpPr>
            <p:spPr bwMode="auto">
              <a:xfrm>
                <a:off x="1046" y="2210"/>
                <a:ext cx="1218" cy="288"/>
              </a:xfrm>
              <a:prstGeom prst="rect">
                <a:avLst/>
              </a:prstGeom>
              <a:noFill/>
              <a:ln w="9525" algn="ctr">
                <a:noFill/>
                <a:miter lim="800000"/>
                <a:headEnd/>
                <a:tailEnd/>
              </a:ln>
            </p:spPr>
            <p:txBody>
              <a:bodyPr>
                <a:spAutoFit/>
              </a:bodyPr>
              <a:lstStyle/>
              <a:p>
                <a:pPr algn="ctr">
                  <a:spcBef>
                    <a:spcPct val="50000"/>
                  </a:spcBef>
                </a:pPr>
                <a:r>
                  <a:rPr lang="en-GB" sz="1200" b="1"/>
                  <a:t>1 Month</a:t>
                </a:r>
                <a:br>
                  <a:rPr lang="en-GB" sz="1200" b="1"/>
                </a:br>
                <a:r>
                  <a:rPr lang="en-GB" sz="1200" b="1"/>
                  <a:t>Definition &amp; Planning</a:t>
                </a:r>
              </a:p>
            </p:txBody>
          </p:sp>
        </p:grpSp>
        <p:grpSp>
          <p:nvGrpSpPr>
            <p:cNvPr id="48210" name="Group 9"/>
            <p:cNvGrpSpPr>
              <a:grpSpLocks/>
            </p:cNvGrpSpPr>
            <p:nvPr/>
          </p:nvGrpSpPr>
          <p:grpSpPr bwMode="auto">
            <a:xfrm>
              <a:off x="1108" y="1827"/>
              <a:ext cx="813" cy="492"/>
              <a:chOff x="1108" y="1827"/>
              <a:chExt cx="813" cy="492"/>
            </a:xfrm>
          </p:grpSpPr>
          <p:sp>
            <p:nvSpPr>
              <p:cNvPr id="48212" name="Text Box 10"/>
              <p:cNvSpPr txBox="1">
                <a:spLocks noChangeArrowheads="1"/>
              </p:cNvSpPr>
              <p:nvPr/>
            </p:nvSpPr>
            <p:spPr bwMode="auto">
              <a:xfrm>
                <a:off x="1108" y="2184"/>
                <a:ext cx="813" cy="135"/>
              </a:xfrm>
              <a:prstGeom prst="rect">
                <a:avLst/>
              </a:prstGeom>
              <a:noFill/>
              <a:ln w="9525" algn="ctr">
                <a:noFill/>
                <a:miter lim="800000"/>
                <a:headEnd/>
                <a:tailEnd/>
              </a:ln>
            </p:spPr>
            <p:txBody>
              <a:bodyPr wrap="none">
                <a:spAutoFit/>
              </a:bodyPr>
              <a:lstStyle/>
              <a:p>
                <a:pPr algn="ctr"/>
                <a:r>
                  <a:rPr lang="en-GB" sz="800" b="1"/>
                  <a:t>Product Delivery Team</a:t>
                </a:r>
              </a:p>
            </p:txBody>
          </p:sp>
          <p:pic>
            <p:nvPicPr>
              <p:cNvPr id="48213" name="Picture 11"/>
              <p:cNvPicPr>
                <a:picLocks noChangeAspect="1" noChangeArrowheads="1"/>
              </p:cNvPicPr>
              <p:nvPr/>
            </p:nvPicPr>
            <p:blipFill>
              <a:blip r:embed="rId3"/>
              <a:srcRect/>
              <a:stretch>
                <a:fillRect/>
              </a:stretch>
            </p:blipFill>
            <p:spPr bwMode="auto">
              <a:xfrm>
                <a:off x="1306" y="1827"/>
                <a:ext cx="416" cy="381"/>
              </a:xfrm>
              <a:prstGeom prst="rect">
                <a:avLst/>
              </a:prstGeom>
              <a:noFill/>
              <a:ln w="9525" algn="ctr">
                <a:noFill/>
                <a:miter lim="800000"/>
                <a:headEnd/>
                <a:tailEnd/>
              </a:ln>
            </p:spPr>
          </p:pic>
        </p:grpSp>
        <p:sp>
          <p:nvSpPr>
            <p:cNvPr id="48211" name="AutoShape 12"/>
            <p:cNvSpPr>
              <a:spLocks noChangeArrowheads="1"/>
            </p:cNvSpPr>
            <p:nvPr/>
          </p:nvSpPr>
          <p:spPr bwMode="auto">
            <a:xfrm rot="5400000">
              <a:off x="97" y="1826"/>
              <a:ext cx="633" cy="364"/>
            </a:xfrm>
            <a:custGeom>
              <a:avLst/>
              <a:gdLst>
                <a:gd name="T0" fmla="*/ 452 w 21600"/>
                <a:gd name="T1" fmla="*/ 0 h 21600"/>
                <a:gd name="T2" fmla="*/ 271 w 21600"/>
                <a:gd name="T3" fmla="*/ 121 h 21600"/>
                <a:gd name="T4" fmla="*/ 0 w 21600"/>
                <a:gd name="T5" fmla="*/ 303 h 21600"/>
                <a:gd name="T6" fmla="*/ 271 w 21600"/>
                <a:gd name="T7" fmla="*/ 364 h 21600"/>
                <a:gd name="T8" fmla="*/ 543 w 21600"/>
                <a:gd name="T9" fmla="*/ 253 h 21600"/>
                <a:gd name="T10" fmla="*/ 633 w 21600"/>
                <a:gd name="T11" fmla="*/ 121 h 21600"/>
                <a:gd name="T12" fmla="*/ 17694720 60000 65536"/>
                <a:gd name="T13" fmla="*/ 11796480 60000 65536"/>
                <a:gd name="T14" fmla="*/ 11796480 60000 65536"/>
                <a:gd name="T15" fmla="*/ 5898240 60000 65536"/>
                <a:gd name="T16" fmla="*/ 0 60000 65536"/>
                <a:gd name="T17" fmla="*/ 0 60000 65536"/>
                <a:gd name="T18" fmla="*/ 0 w 21600"/>
                <a:gd name="T19" fmla="*/ 14420 h 21600"/>
                <a:gd name="T20" fmla="*/ 185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EAEAEA">
                <a:alpha val="27058"/>
              </a:srgbClr>
            </a:solidFill>
            <a:ln w="9525" algn="ctr">
              <a:solidFill>
                <a:srgbClr val="000000"/>
              </a:solidFill>
              <a:miter lim="800000"/>
              <a:headEnd/>
              <a:tailEnd/>
            </a:ln>
          </p:spPr>
          <p:txBody>
            <a:bodyPr wrap="none" anchor="ctr"/>
            <a:lstStyle/>
            <a:p>
              <a:endParaRPr lang="en-US"/>
            </a:p>
          </p:txBody>
        </p:sp>
      </p:grpSp>
      <p:grpSp>
        <p:nvGrpSpPr>
          <p:cNvPr id="5" name="Group 13"/>
          <p:cNvGrpSpPr>
            <a:grpSpLocks/>
          </p:cNvGrpSpPr>
          <p:nvPr/>
        </p:nvGrpSpPr>
        <p:grpSpPr bwMode="auto">
          <a:xfrm>
            <a:off x="2105025" y="4217988"/>
            <a:ext cx="5519738" cy="900112"/>
            <a:chOff x="1326" y="2657"/>
            <a:chExt cx="3477" cy="567"/>
          </a:xfrm>
        </p:grpSpPr>
        <p:grpSp>
          <p:nvGrpSpPr>
            <p:cNvPr id="48195" name="Group 14"/>
            <p:cNvGrpSpPr>
              <a:grpSpLocks/>
            </p:cNvGrpSpPr>
            <p:nvPr/>
          </p:nvGrpSpPr>
          <p:grpSpPr bwMode="auto">
            <a:xfrm>
              <a:off x="1436" y="2698"/>
              <a:ext cx="982" cy="526"/>
              <a:chOff x="20" y="964"/>
              <a:chExt cx="982" cy="526"/>
            </a:xfrm>
          </p:grpSpPr>
          <p:pic>
            <p:nvPicPr>
              <p:cNvPr id="48206" name="Picture 15"/>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207" name="Text Box 16"/>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8196" name="Group 17"/>
            <p:cNvGrpSpPr>
              <a:grpSpLocks/>
            </p:cNvGrpSpPr>
            <p:nvPr/>
          </p:nvGrpSpPr>
          <p:grpSpPr bwMode="auto">
            <a:xfrm>
              <a:off x="2331" y="2697"/>
              <a:ext cx="2472" cy="361"/>
              <a:chOff x="1655" y="2491"/>
              <a:chExt cx="2472" cy="451"/>
            </a:xfrm>
          </p:grpSpPr>
          <p:grpSp>
            <p:nvGrpSpPr>
              <p:cNvPr id="48199" name="Group 18"/>
              <p:cNvGrpSpPr>
                <a:grpSpLocks/>
              </p:cNvGrpSpPr>
              <p:nvPr/>
            </p:nvGrpSpPr>
            <p:grpSpPr bwMode="auto">
              <a:xfrm>
                <a:off x="1655" y="2491"/>
                <a:ext cx="819" cy="451"/>
                <a:chOff x="1655" y="2491"/>
                <a:chExt cx="819" cy="451"/>
              </a:xfrm>
            </p:grpSpPr>
            <p:sp>
              <p:nvSpPr>
                <p:cNvPr id="48204" name="Rectangle 19"/>
                <p:cNvSpPr>
                  <a:spLocks noChangeArrowheads="1"/>
                </p:cNvSpPr>
                <p:nvPr/>
              </p:nvSpPr>
              <p:spPr bwMode="auto">
                <a:xfrm>
                  <a:off x="1655" y="2498"/>
                  <a:ext cx="819" cy="444"/>
                </a:xfrm>
                <a:prstGeom prst="rect">
                  <a:avLst/>
                </a:prstGeom>
                <a:solidFill>
                  <a:srgbClr val="99CCFF"/>
                </a:solidFill>
                <a:ln w="9525" algn="ctr">
                  <a:solidFill>
                    <a:srgbClr val="000000"/>
                  </a:solidFill>
                  <a:miter lim="800000"/>
                  <a:headEnd/>
                  <a:tailEnd/>
                </a:ln>
              </p:spPr>
              <p:txBody>
                <a:bodyPr wrap="none" anchor="ctr"/>
                <a:lstStyle/>
                <a:p>
                  <a:endParaRPr lang="en-US"/>
                </a:p>
              </p:txBody>
            </p:sp>
            <p:sp>
              <p:nvSpPr>
                <p:cNvPr id="48205" name="Text Box 20"/>
                <p:cNvSpPr txBox="1">
                  <a:spLocks noChangeArrowheads="1"/>
                </p:cNvSpPr>
                <p:nvPr/>
              </p:nvSpPr>
              <p:spPr bwMode="auto">
                <a:xfrm>
                  <a:off x="1655" y="2491"/>
                  <a:ext cx="809" cy="407"/>
                </a:xfrm>
                <a:prstGeom prst="rect">
                  <a:avLst/>
                </a:prstGeom>
                <a:noFill/>
                <a:ln w="9525" algn="ctr">
                  <a:noFill/>
                  <a:miter lim="800000"/>
                  <a:headEnd/>
                  <a:tailEnd/>
                </a:ln>
              </p:spPr>
              <p:txBody>
                <a:bodyPr>
                  <a:spAutoFit/>
                </a:bodyPr>
                <a:lstStyle/>
                <a:p>
                  <a:pPr algn="ctr">
                    <a:spcBef>
                      <a:spcPct val="50000"/>
                    </a:spcBef>
                  </a:pPr>
                  <a:r>
                    <a:rPr lang="en-GB" sz="1400"/>
                    <a:t>Month 1</a:t>
                  </a:r>
                  <a:br>
                    <a:rPr lang="en-GB" sz="1400"/>
                  </a:br>
                  <a:r>
                    <a:rPr lang="en-GB" sz="1400"/>
                    <a:t>Sprint 1</a:t>
                  </a:r>
                </a:p>
              </p:txBody>
            </p:sp>
          </p:grpSp>
          <p:sp>
            <p:nvSpPr>
              <p:cNvPr id="48200" name="Rectangle 21"/>
              <p:cNvSpPr>
                <a:spLocks noChangeArrowheads="1"/>
              </p:cNvSpPr>
              <p:nvPr/>
            </p:nvSpPr>
            <p:spPr bwMode="auto">
              <a:xfrm>
                <a:off x="2474" y="2498"/>
                <a:ext cx="819" cy="444"/>
              </a:xfrm>
              <a:prstGeom prst="rect">
                <a:avLst/>
              </a:prstGeom>
              <a:solidFill>
                <a:srgbClr val="CC99FF"/>
              </a:solidFill>
              <a:ln w="9525" algn="ctr">
                <a:solidFill>
                  <a:srgbClr val="000000"/>
                </a:solidFill>
                <a:miter lim="800000"/>
                <a:headEnd/>
                <a:tailEnd/>
              </a:ln>
            </p:spPr>
            <p:txBody>
              <a:bodyPr wrap="none" anchor="ctr"/>
              <a:lstStyle/>
              <a:p>
                <a:endParaRPr lang="en-US"/>
              </a:p>
            </p:txBody>
          </p:sp>
          <p:sp>
            <p:nvSpPr>
              <p:cNvPr id="48201" name="Text Box 22"/>
              <p:cNvSpPr txBox="1">
                <a:spLocks noChangeArrowheads="1"/>
              </p:cNvSpPr>
              <p:nvPr/>
            </p:nvSpPr>
            <p:spPr bwMode="auto">
              <a:xfrm>
                <a:off x="2464" y="2491"/>
                <a:ext cx="809" cy="407"/>
              </a:xfrm>
              <a:prstGeom prst="rect">
                <a:avLst/>
              </a:prstGeom>
              <a:noFill/>
              <a:ln w="9525" algn="ctr">
                <a:noFill/>
                <a:miter lim="800000"/>
                <a:headEnd/>
                <a:tailEnd/>
              </a:ln>
            </p:spPr>
            <p:txBody>
              <a:bodyPr>
                <a:spAutoFit/>
              </a:bodyPr>
              <a:lstStyle/>
              <a:p>
                <a:pPr algn="ctr">
                  <a:spcBef>
                    <a:spcPct val="50000"/>
                  </a:spcBef>
                </a:pPr>
                <a:r>
                  <a:rPr lang="en-GB" sz="1400"/>
                  <a:t>Month 2</a:t>
                </a:r>
                <a:br>
                  <a:rPr lang="en-GB" sz="1400"/>
                </a:br>
                <a:r>
                  <a:rPr lang="en-GB" sz="1400"/>
                  <a:t>Sprint 2</a:t>
                </a:r>
              </a:p>
            </p:txBody>
          </p:sp>
          <p:sp>
            <p:nvSpPr>
              <p:cNvPr id="48202" name="Rectangle 23"/>
              <p:cNvSpPr>
                <a:spLocks noChangeArrowheads="1"/>
              </p:cNvSpPr>
              <p:nvPr/>
            </p:nvSpPr>
            <p:spPr bwMode="auto">
              <a:xfrm>
                <a:off x="3283" y="2498"/>
                <a:ext cx="819" cy="444"/>
              </a:xfrm>
              <a:prstGeom prst="rect">
                <a:avLst/>
              </a:prstGeom>
              <a:solidFill>
                <a:srgbClr val="FF99CC"/>
              </a:solidFill>
              <a:ln w="9525" algn="ctr">
                <a:solidFill>
                  <a:srgbClr val="000000"/>
                </a:solidFill>
                <a:miter lim="800000"/>
                <a:headEnd/>
                <a:tailEnd/>
              </a:ln>
            </p:spPr>
            <p:txBody>
              <a:bodyPr wrap="none" anchor="ctr"/>
              <a:lstStyle/>
              <a:p>
                <a:endParaRPr lang="en-US"/>
              </a:p>
            </p:txBody>
          </p:sp>
          <p:sp>
            <p:nvSpPr>
              <p:cNvPr id="48203" name="Text Box 24"/>
              <p:cNvSpPr txBox="1">
                <a:spLocks noChangeArrowheads="1"/>
              </p:cNvSpPr>
              <p:nvPr/>
            </p:nvSpPr>
            <p:spPr bwMode="auto">
              <a:xfrm>
                <a:off x="3318" y="2491"/>
                <a:ext cx="809" cy="407"/>
              </a:xfrm>
              <a:prstGeom prst="rect">
                <a:avLst/>
              </a:prstGeom>
              <a:noFill/>
              <a:ln w="9525" algn="ctr">
                <a:noFill/>
                <a:miter lim="800000"/>
                <a:headEnd/>
                <a:tailEnd/>
              </a:ln>
            </p:spPr>
            <p:txBody>
              <a:bodyPr>
                <a:spAutoFit/>
              </a:bodyPr>
              <a:lstStyle/>
              <a:p>
                <a:pPr algn="ctr">
                  <a:spcBef>
                    <a:spcPct val="50000"/>
                  </a:spcBef>
                </a:pPr>
                <a:r>
                  <a:rPr lang="en-GB" sz="1400"/>
                  <a:t>Month 3</a:t>
                </a:r>
                <a:br>
                  <a:rPr lang="en-GB" sz="1400"/>
                </a:br>
                <a:r>
                  <a:rPr lang="en-GB" sz="1400"/>
                  <a:t>Sprint 3</a:t>
                </a:r>
              </a:p>
            </p:txBody>
          </p:sp>
        </p:grpSp>
        <p:sp>
          <p:nvSpPr>
            <p:cNvPr id="48197" name="AutoShape 25"/>
            <p:cNvSpPr>
              <a:spLocks noChangeArrowheads="1"/>
            </p:cNvSpPr>
            <p:nvPr/>
          </p:nvSpPr>
          <p:spPr bwMode="auto">
            <a:xfrm rot="5400000">
              <a:off x="1342" y="2641"/>
              <a:ext cx="331" cy="364"/>
            </a:xfrm>
            <a:custGeom>
              <a:avLst/>
              <a:gdLst>
                <a:gd name="T0" fmla="*/ 236 w 21600"/>
                <a:gd name="T1" fmla="*/ 0 h 21600"/>
                <a:gd name="T2" fmla="*/ 142 w 21600"/>
                <a:gd name="T3" fmla="*/ 121 h 21600"/>
                <a:gd name="T4" fmla="*/ 0 w 21600"/>
                <a:gd name="T5" fmla="*/ 303 h 21600"/>
                <a:gd name="T6" fmla="*/ 142 w 21600"/>
                <a:gd name="T7" fmla="*/ 364 h 21600"/>
                <a:gd name="T8" fmla="*/ 284 w 21600"/>
                <a:gd name="T9" fmla="*/ 253 h 21600"/>
                <a:gd name="T10" fmla="*/ 331 w 21600"/>
                <a:gd name="T11" fmla="*/ 121 h 21600"/>
                <a:gd name="T12" fmla="*/ 17694720 60000 65536"/>
                <a:gd name="T13" fmla="*/ 11796480 60000 65536"/>
                <a:gd name="T14" fmla="*/ 11796480 60000 65536"/>
                <a:gd name="T15" fmla="*/ 5898240 60000 65536"/>
                <a:gd name="T16" fmla="*/ 0 60000 65536"/>
                <a:gd name="T17" fmla="*/ 0 60000 65536"/>
                <a:gd name="T18" fmla="*/ 0 w 21600"/>
                <a:gd name="T19" fmla="*/ 14420 h 21600"/>
                <a:gd name="T20" fmla="*/ 1853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EAEAEA">
                <a:alpha val="27058"/>
              </a:srgbClr>
            </a:solidFill>
            <a:ln w="9525" algn="ctr">
              <a:solidFill>
                <a:srgbClr val="000000"/>
              </a:solidFill>
              <a:miter lim="800000"/>
              <a:headEnd/>
              <a:tailEnd/>
            </a:ln>
          </p:spPr>
          <p:txBody>
            <a:bodyPr wrap="none" anchor="ctr"/>
            <a:lstStyle/>
            <a:p>
              <a:endParaRPr lang="en-US"/>
            </a:p>
          </p:txBody>
        </p:sp>
        <p:sp>
          <p:nvSpPr>
            <p:cNvPr id="48198" name="AutoShape 26"/>
            <p:cNvSpPr>
              <a:spLocks noChangeArrowheads="1"/>
            </p:cNvSpPr>
            <p:nvPr/>
          </p:nvSpPr>
          <p:spPr bwMode="auto">
            <a:xfrm>
              <a:off x="2149" y="2761"/>
              <a:ext cx="182" cy="227"/>
            </a:xfrm>
            <a:prstGeom prst="rightArrow">
              <a:avLst>
                <a:gd name="adj1" fmla="val 50000"/>
                <a:gd name="adj2" fmla="val 25000"/>
              </a:avLst>
            </a:prstGeom>
            <a:solidFill>
              <a:srgbClr val="EAEAEA">
                <a:alpha val="27058"/>
              </a:srgbClr>
            </a:solidFill>
            <a:ln w="9525" algn="ctr">
              <a:solidFill>
                <a:srgbClr val="000000"/>
              </a:solidFill>
              <a:miter lim="800000"/>
              <a:headEnd/>
              <a:tailEnd/>
            </a:ln>
          </p:spPr>
          <p:txBody>
            <a:bodyPr wrap="none" anchor="ctr"/>
            <a:lstStyle/>
            <a:p>
              <a:endParaRPr lang="en-US"/>
            </a:p>
          </p:txBody>
        </p:sp>
      </p:grpSp>
      <p:grpSp>
        <p:nvGrpSpPr>
          <p:cNvPr id="9" name="Group 27"/>
          <p:cNvGrpSpPr>
            <a:grpSpLocks/>
          </p:cNvGrpSpPr>
          <p:nvPr/>
        </p:nvGrpSpPr>
        <p:grpSpPr bwMode="auto">
          <a:xfrm>
            <a:off x="3760788" y="4903788"/>
            <a:ext cx="5113337" cy="1784350"/>
            <a:chOff x="2369" y="3089"/>
            <a:chExt cx="3221" cy="1124"/>
          </a:xfrm>
        </p:grpSpPr>
        <p:grpSp>
          <p:nvGrpSpPr>
            <p:cNvPr id="48184" name="Group 28"/>
            <p:cNvGrpSpPr>
              <a:grpSpLocks/>
            </p:cNvGrpSpPr>
            <p:nvPr/>
          </p:nvGrpSpPr>
          <p:grpSpPr bwMode="auto">
            <a:xfrm>
              <a:off x="3625" y="3925"/>
              <a:ext cx="1858" cy="288"/>
              <a:chOff x="1865" y="3798"/>
              <a:chExt cx="1858" cy="288"/>
            </a:xfrm>
          </p:grpSpPr>
          <p:sp>
            <p:nvSpPr>
              <p:cNvPr id="48191" name="Rectangle 29"/>
              <p:cNvSpPr>
                <a:spLocks noChangeArrowheads="1"/>
              </p:cNvSpPr>
              <p:nvPr/>
            </p:nvSpPr>
            <p:spPr bwMode="auto">
              <a:xfrm>
                <a:off x="1927" y="3803"/>
                <a:ext cx="1156" cy="283"/>
              </a:xfrm>
              <a:prstGeom prst="rect">
                <a:avLst/>
              </a:prstGeom>
              <a:solidFill>
                <a:srgbClr val="DCEBF0"/>
              </a:solidFill>
              <a:ln w="9525" algn="ctr">
                <a:solidFill>
                  <a:srgbClr val="000000"/>
                </a:solidFill>
                <a:miter lim="800000"/>
                <a:headEnd/>
                <a:tailEnd/>
              </a:ln>
            </p:spPr>
            <p:txBody>
              <a:bodyPr wrap="none" anchor="ctr"/>
              <a:lstStyle/>
              <a:p>
                <a:endParaRPr lang="en-US"/>
              </a:p>
            </p:txBody>
          </p:sp>
          <p:sp>
            <p:nvSpPr>
              <p:cNvPr id="48192" name="Text Box 30"/>
              <p:cNvSpPr txBox="1">
                <a:spLocks noChangeArrowheads="1"/>
              </p:cNvSpPr>
              <p:nvPr/>
            </p:nvSpPr>
            <p:spPr bwMode="auto">
              <a:xfrm>
                <a:off x="1865" y="3798"/>
                <a:ext cx="1119" cy="288"/>
              </a:xfrm>
              <a:prstGeom prst="rect">
                <a:avLst/>
              </a:prstGeom>
              <a:noFill/>
              <a:ln w="9525" algn="ctr">
                <a:noFill/>
                <a:miter lim="800000"/>
                <a:headEnd/>
                <a:tailEnd/>
              </a:ln>
            </p:spPr>
            <p:txBody>
              <a:bodyPr>
                <a:spAutoFit/>
              </a:bodyPr>
              <a:lstStyle/>
              <a:p>
                <a:pPr algn="ctr">
                  <a:spcBef>
                    <a:spcPct val="50000"/>
                  </a:spcBef>
                </a:pPr>
                <a:r>
                  <a:rPr lang="en-GB" sz="1200" b="1"/>
                  <a:t>3 Months</a:t>
                </a:r>
                <a:br>
                  <a:rPr lang="en-GB" sz="1200" b="1"/>
                </a:br>
                <a:r>
                  <a:rPr lang="en-GB" sz="1200" b="1"/>
                  <a:t>Development</a:t>
                </a:r>
              </a:p>
            </p:txBody>
          </p:sp>
          <p:sp>
            <p:nvSpPr>
              <p:cNvPr id="48193" name="Rectangle 31"/>
              <p:cNvSpPr>
                <a:spLocks noChangeArrowheads="1"/>
              </p:cNvSpPr>
              <p:nvPr/>
            </p:nvSpPr>
            <p:spPr bwMode="auto">
              <a:xfrm>
                <a:off x="3083" y="3803"/>
                <a:ext cx="640" cy="283"/>
              </a:xfrm>
              <a:prstGeom prst="rect">
                <a:avLst/>
              </a:prstGeom>
              <a:solidFill>
                <a:srgbClr val="C0C0C0"/>
              </a:solidFill>
              <a:ln w="9525" algn="ctr">
                <a:solidFill>
                  <a:srgbClr val="000000"/>
                </a:solidFill>
                <a:miter lim="800000"/>
                <a:headEnd/>
                <a:tailEnd/>
              </a:ln>
            </p:spPr>
            <p:txBody>
              <a:bodyPr wrap="none" anchor="ctr"/>
              <a:lstStyle/>
              <a:p>
                <a:endParaRPr lang="en-US"/>
              </a:p>
            </p:txBody>
          </p:sp>
          <p:sp>
            <p:nvSpPr>
              <p:cNvPr id="48194" name="Text Box 32"/>
              <p:cNvSpPr txBox="1">
                <a:spLocks noChangeArrowheads="1"/>
              </p:cNvSpPr>
              <p:nvPr/>
            </p:nvSpPr>
            <p:spPr bwMode="auto">
              <a:xfrm>
                <a:off x="3083" y="3798"/>
                <a:ext cx="640" cy="288"/>
              </a:xfrm>
              <a:prstGeom prst="rect">
                <a:avLst/>
              </a:prstGeom>
              <a:noFill/>
              <a:ln w="9525" algn="ctr">
                <a:noFill/>
                <a:miter lim="800000"/>
                <a:headEnd/>
                <a:tailEnd/>
              </a:ln>
            </p:spPr>
            <p:txBody>
              <a:bodyPr>
                <a:spAutoFit/>
              </a:bodyPr>
              <a:lstStyle/>
              <a:p>
                <a:pPr algn="ctr">
                  <a:spcBef>
                    <a:spcPct val="50000"/>
                  </a:spcBef>
                </a:pPr>
                <a:r>
                  <a:rPr lang="en-GB" sz="1200" b="1"/>
                  <a:t>1 Month</a:t>
                </a:r>
                <a:br>
                  <a:rPr lang="en-GB" sz="1200" b="1"/>
                </a:br>
                <a:r>
                  <a:rPr lang="en-GB" sz="1200" b="1"/>
                  <a:t>Readiness</a:t>
                </a:r>
              </a:p>
            </p:txBody>
          </p:sp>
        </p:grpSp>
        <p:pic>
          <p:nvPicPr>
            <p:cNvPr id="48185" name="Picture 33"/>
            <p:cNvPicPr>
              <a:picLocks noChangeAspect="1" noChangeArrowheads="1"/>
            </p:cNvPicPr>
            <p:nvPr/>
          </p:nvPicPr>
          <p:blipFill>
            <a:blip r:embed="rId5"/>
            <a:srcRect/>
            <a:stretch>
              <a:fillRect/>
            </a:stretch>
          </p:blipFill>
          <p:spPr bwMode="auto">
            <a:xfrm>
              <a:off x="3339" y="3169"/>
              <a:ext cx="2251" cy="733"/>
            </a:xfrm>
            <a:prstGeom prst="rect">
              <a:avLst/>
            </a:prstGeom>
            <a:noFill/>
            <a:ln w="9525" algn="ctr">
              <a:noFill/>
              <a:miter lim="800000"/>
              <a:headEnd/>
              <a:tailEnd/>
            </a:ln>
          </p:spPr>
        </p:pic>
        <p:grpSp>
          <p:nvGrpSpPr>
            <p:cNvPr id="48186" name="Group 34"/>
            <p:cNvGrpSpPr>
              <a:grpSpLocks/>
            </p:cNvGrpSpPr>
            <p:nvPr/>
          </p:nvGrpSpPr>
          <p:grpSpPr bwMode="auto">
            <a:xfrm>
              <a:off x="2547" y="3299"/>
              <a:ext cx="813" cy="492"/>
              <a:chOff x="1108" y="1827"/>
              <a:chExt cx="813" cy="492"/>
            </a:xfrm>
          </p:grpSpPr>
          <p:sp>
            <p:nvSpPr>
              <p:cNvPr id="48189" name="Text Box 35"/>
              <p:cNvSpPr txBox="1">
                <a:spLocks noChangeArrowheads="1"/>
              </p:cNvSpPr>
              <p:nvPr/>
            </p:nvSpPr>
            <p:spPr bwMode="auto">
              <a:xfrm>
                <a:off x="1108" y="2184"/>
                <a:ext cx="813" cy="135"/>
              </a:xfrm>
              <a:prstGeom prst="rect">
                <a:avLst/>
              </a:prstGeom>
              <a:noFill/>
              <a:ln w="9525" algn="ctr">
                <a:noFill/>
                <a:miter lim="800000"/>
                <a:headEnd/>
                <a:tailEnd/>
              </a:ln>
            </p:spPr>
            <p:txBody>
              <a:bodyPr wrap="none">
                <a:spAutoFit/>
              </a:bodyPr>
              <a:lstStyle/>
              <a:p>
                <a:pPr algn="ctr"/>
                <a:r>
                  <a:rPr lang="en-GB" sz="800" b="1"/>
                  <a:t>Product Delivery Team</a:t>
                </a:r>
              </a:p>
            </p:txBody>
          </p:sp>
          <p:pic>
            <p:nvPicPr>
              <p:cNvPr id="48190" name="Picture 36"/>
              <p:cNvPicPr>
                <a:picLocks noChangeAspect="1" noChangeArrowheads="1"/>
              </p:cNvPicPr>
              <p:nvPr/>
            </p:nvPicPr>
            <p:blipFill>
              <a:blip r:embed="rId3"/>
              <a:srcRect/>
              <a:stretch>
                <a:fillRect/>
              </a:stretch>
            </p:blipFill>
            <p:spPr bwMode="auto">
              <a:xfrm>
                <a:off x="1306" y="1827"/>
                <a:ext cx="416" cy="381"/>
              </a:xfrm>
              <a:prstGeom prst="rect">
                <a:avLst/>
              </a:prstGeom>
              <a:noFill/>
              <a:ln w="9525" algn="ctr">
                <a:noFill/>
                <a:miter lim="800000"/>
                <a:headEnd/>
                <a:tailEnd/>
              </a:ln>
            </p:spPr>
          </p:pic>
        </p:grpSp>
        <p:sp>
          <p:nvSpPr>
            <p:cNvPr id="48187" name="AutoShape 37"/>
            <p:cNvSpPr>
              <a:spLocks noChangeArrowheads="1"/>
            </p:cNvSpPr>
            <p:nvPr/>
          </p:nvSpPr>
          <p:spPr bwMode="auto">
            <a:xfrm rot="5400000">
              <a:off x="2264" y="3194"/>
              <a:ext cx="567" cy="358"/>
            </a:xfrm>
            <a:custGeom>
              <a:avLst/>
              <a:gdLst>
                <a:gd name="T0" fmla="*/ 405 w 21600"/>
                <a:gd name="T1" fmla="*/ 0 h 21600"/>
                <a:gd name="T2" fmla="*/ 243 w 21600"/>
                <a:gd name="T3" fmla="*/ 119 h 21600"/>
                <a:gd name="T4" fmla="*/ 0 w 21600"/>
                <a:gd name="T5" fmla="*/ 298 h 21600"/>
                <a:gd name="T6" fmla="*/ 243 w 21600"/>
                <a:gd name="T7" fmla="*/ 358 h 21600"/>
                <a:gd name="T8" fmla="*/ 486 w 21600"/>
                <a:gd name="T9" fmla="*/ 249 h 21600"/>
                <a:gd name="T10" fmla="*/ 567 w 21600"/>
                <a:gd name="T11" fmla="*/ 119 h 21600"/>
                <a:gd name="T12" fmla="*/ 17694720 60000 65536"/>
                <a:gd name="T13" fmla="*/ 11796480 60000 65536"/>
                <a:gd name="T14" fmla="*/ 11796480 60000 65536"/>
                <a:gd name="T15" fmla="*/ 5898240 60000 65536"/>
                <a:gd name="T16" fmla="*/ 0 60000 65536"/>
                <a:gd name="T17" fmla="*/ 0 60000 65536"/>
                <a:gd name="T18" fmla="*/ 0 w 21600"/>
                <a:gd name="T19" fmla="*/ 1442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EAEAEA">
                <a:alpha val="27058"/>
              </a:srgbClr>
            </a:solidFill>
            <a:ln w="9525" algn="ctr">
              <a:solidFill>
                <a:srgbClr val="000000"/>
              </a:solidFill>
              <a:miter lim="800000"/>
              <a:headEnd/>
              <a:tailEnd/>
            </a:ln>
          </p:spPr>
          <p:txBody>
            <a:bodyPr wrap="none" anchor="ctr"/>
            <a:lstStyle/>
            <a:p>
              <a:endParaRPr lang="en-US"/>
            </a:p>
          </p:txBody>
        </p:sp>
        <p:sp>
          <p:nvSpPr>
            <p:cNvPr id="48188" name="AutoShape 38"/>
            <p:cNvSpPr>
              <a:spLocks noChangeArrowheads="1"/>
            </p:cNvSpPr>
            <p:nvPr/>
          </p:nvSpPr>
          <p:spPr bwMode="auto">
            <a:xfrm>
              <a:off x="3179" y="3371"/>
              <a:ext cx="182" cy="227"/>
            </a:xfrm>
            <a:prstGeom prst="rightArrow">
              <a:avLst>
                <a:gd name="adj1" fmla="val 50000"/>
                <a:gd name="adj2" fmla="val 25000"/>
              </a:avLst>
            </a:prstGeom>
            <a:solidFill>
              <a:srgbClr val="EAEAEA">
                <a:alpha val="27058"/>
              </a:srgbClr>
            </a:solidFill>
            <a:ln w="9525" algn="ctr">
              <a:solidFill>
                <a:srgbClr val="000000"/>
              </a:solidFill>
              <a:miter lim="800000"/>
              <a:headEnd/>
              <a:tailEnd/>
            </a:ln>
          </p:spPr>
          <p:txBody>
            <a:bodyPr wrap="none" anchor="ctr"/>
            <a:lstStyle/>
            <a:p>
              <a:endParaRPr lang="en-US"/>
            </a:p>
          </p:txBody>
        </p:sp>
      </p:grpSp>
      <p:grpSp>
        <p:nvGrpSpPr>
          <p:cNvPr id="12" name="Group 39"/>
          <p:cNvGrpSpPr>
            <a:grpSpLocks/>
          </p:cNvGrpSpPr>
          <p:nvPr/>
        </p:nvGrpSpPr>
        <p:grpSpPr bwMode="auto">
          <a:xfrm>
            <a:off x="7685088" y="4159250"/>
            <a:ext cx="1558925" cy="1774825"/>
            <a:chOff x="4841" y="2620"/>
            <a:chExt cx="982" cy="1118"/>
          </a:xfrm>
        </p:grpSpPr>
        <p:grpSp>
          <p:nvGrpSpPr>
            <p:cNvPr id="48180" name="Group 40"/>
            <p:cNvGrpSpPr>
              <a:grpSpLocks/>
            </p:cNvGrpSpPr>
            <p:nvPr/>
          </p:nvGrpSpPr>
          <p:grpSpPr bwMode="auto">
            <a:xfrm>
              <a:off x="4841" y="2620"/>
              <a:ext cx="982" cy="526"/>
              <a:chOff x="20" y="964"/>
              <a:chExt cx="982" cy="526"/>
            </a:xfrm>
          </p:grpSpPr>
          <p:pic>
            <p:nvPicPr>
              <p:cNvPr id="48182" name="Picture 41"/>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83" name="Text Box 42"/>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sp>
          <p:nvSpPr>
            <p:cNvPr id="48181" name="AutoShape 43"/>
            <p:cNvSpPr>
              <a:spLocks noChangeArrowheads="1"/>
            </p:cNvSpPr>
            <p:nvPr/>
          </p:nvSpPr>
          <p:spPr bwMode="auto">
            <a:xfrm>
              <a:off x="5310" y="3252"/>
              <a:ext cx="450" cy="486"/>
            </a:xfrm>
            <a:prstGeom prst="verticalScroll">
              <a:avLst>
                <a:gd name="adj" fmla="val 12500"/>
              </a:avLst>
            </a:prstGeom>
            <a:solidFill>
              <a:srgbClr val="00FF00"/>
            </a:solidFill>
            <a:ln w="9525">
              <a:solidFill>
                <a:srgbClr val="000000"/>
              </a:solidFill>
              <a:round/>
              <a:headEnd/>
              <a:tailEnd/>
            </a:ln>
          </p:spPr>
          <p:txBody>
            <a:bodyPr wrap="none" anchor="ctr"/>
            <a:lstStyle/>
            <a:p>
              <a:pPr algn="ctr"/>
              <a:r>
                <a:rPr lang="en-GB" sz="1000" b="1"/>
                <a:t>Release</a:t>
              </a:r>
            </a:p>
          </p:txBody>
        </p:sp>
      </p:grpSp>
      <p:sp>
        <p:nvSpPr>
          <p:cNvPr id="237612" name="AutoShape 44"/>
          <p:cNvSpPr>
            <a:spLocks noChangeArrowheads="1"/>
          </p:cNvSpPr>
          <p:nvPr/>
        </p:nvSpPr>
        <p:spPr bwMode="auto">
          <a:xfrm>
            <a:off x="5807075" y="2882900"/>
            <a:ext cx="2619375" cy="914400"/>
          </a:xfrm>
          <a:prstGeom prst="wedgeRoundRectCallout">
            <a:avLst>
              <a:gd name="adj1" fmla="val 40366"/>
              <a:gd name="adj2" fmla="val 83162"/>
              <a:gd name="adj3" fmla="val 16667"/>
            </a:avLst>
          </a:prstGeom>
          <a:solidFill>
            <a:srgbClr val="FFFF99"/>
          </a:solidFill>
          <a:ln w="9525" algn="ctr">
            <a:solidFill>
              <a:srgbClr val="000000"/>
            </a:solidFill>
            <a:miter lim="800000"/>
            <a:headEnd/>
            <a:tailEnd/>
          </a:ln>
        </p:spPr>
        <p:txBody>
          <a:bodyPr/>
          <a:lstStyle/>
          <a:p>
            <a:pPr algn="ctr"/>
            <a:r>
              <a:rPr lang="en-GB"/>
              <a:t>Product Steering Committee reviews and approves release</a:t>
            </a:r>
          </a:p>
        </p:txBody>
      </p:sp>
      <p:sp>
        <p:nvSpPr>
          <p:cNvPr id="237613" name="AutoShape 45"/>
          <p:cNvSpPr>
            <a:spLocks noChangeArrowheads="1"/>
          </p:cNvSpPr>
          <p:nvPr/>
        </p:nvSpPr>
        <p:spPr bwMode="auto">
          <a:xfrm>
            <a:off x="1263650" y="5359400"/>
            <a:ext cx="3009900" cy="1095375"/>
          </a:xfrm>
          <a:prstGeom prst="wedgeRoundRectCallout">
            <a:avLst>
              <a:gd name="adj1" fmla="val 7755"/>
              <a:gd name="adj2" fmla="val -75361"/>
              <a:gd name="adj3" fmla="val 16667"/>
            </a:avLst>
          </a:prstGeom>
          <a:solidFill>
            <a:srgbClr val="FFFF99"/>
          </a:solidFill>
          <a:ln w="9525" algn="ctr">
            <a:solidFill>
              <a:srgbClr val="000000"/>
            </a:solidFill>
            <a:miter lim="800000"/>
            <a:headEnd/>
            <a:tailEnd/>
          </a:ln>
        </p:spPr>
        <p:txBody>
          <a:bodyPr/>
          <a:lstStyle/>
          <a:p>
            <a:pPr algn="ctr"/>
            <a:r>
              <a:rPr lang="en-GB"/>
              <a:t>Product Steering Committee approves next quarter’s release plan: it becomes </a:t>
            </a:r>
            <a:r>
              <a:rPr lang="en-GB" i="1"/>
              <a:t>“Development Committed”</a:t>
            </a:r>
          </a:p>
        </p:txBody>
      </p:sp>
      <p:grpSp>
        <p:nvGrpSpPr>
          <p:cNvPr id="48138" name="Group 89"/>
          <p:cNvGrpSpPr>
            <a:grpSpLocks/>
          </p:cNvGrpSpPr>
          <p:nvPr/>
        </p:nvGrpSpPr>
        <p:grpSpPr bwMode="auto">
          <a:xfrm>
            <a:off x="-85725" y="647700"/>
            <a:ext cx="9090025" cy="2617788"/>
            <a:chOff x="-54" y="408"/>
            <a:chExt cx="5726" cy="1649"/>
          </a:xfrm>
        </p:grpSpPr>
        <p:pic>
          <p:nvPicPr>
            <p:cNvPr id="48146" name="Picture 47"/>
            <p:cNvPicPr>
              <a:picLocks noChangeAspect="1" noChangeArrowheads="1"/>
            </p:cNvPicPr>
            <p:nvPr/>
          </p:nvPicPr>
          <p:blipFill>
            <a:blip r:embed="rId6"/>
            <a:srcRect/>
            <a:stretch>
              <a:fillRect/>
            </a:stretch>
          </p:blipFill>
          <p:spPr bwMode="auto">
            <a:xfrm>
              <a:off x="864" y="624"/>
              <a:ext cx="592" cy="444"/>
            </a:xfrm>
            <a:prstGeom prst="rect">
              <a:avLst/>
            </a:prstGeom>
            <a:noFill/>
            <a:ln w="9525">
              <a:noFill/>
              <a:miter lim="800000"/>
              <a:headEnd/>
              <a:tailEnd/>
            </a:ln>
          </p:spPr>
        </p:pic>
        <p:pic>
          <p:nvPicPr>
            <p:cNvPr id="48147" name="Picture 48"/>
            <p:cNvPicPr>
              <a:picLocks noChangeAspect="1" noChangeArrowheads="1"/>
            </p:cNvPicPr>
            <p:nvPr/>
          </p:nvPicPr>
          <p:blipFill>
            <a:blip r:embed="rId6"/>
            <a:srcRect/>
            <a:stretch>
              <a:fillRect/>
            </a:stretch>
          </p:blipFill>
          <p:spPr bwMode="auto">
            <a:xfrm>
              <a:off x="2290" y="628"/>
              <a:ext cx="592" cy="444"/>
            </a:xfrm>
            <a:prstGeom prst="rect">
              <a:avLst/>
            </a:prstGeom>
            <a:noFill/>
            <a:ln w="9525">
              <a:noFill/>
              <a:miter lim="800000"/>
              <a:headEnd/>
              <a:tailEnd/>
            </a:ln>
          </p:spPr>
        </p:pic>
        <p:pic>
          <p:nvPicPr>
            <p:cNvPr id="48148" name="Picture 49"/>
            <p:cNvPicPr>
              <a:picLocks noChangeAspect="1" noChangeArrowheads="1"/>
            </p:cNvPicPr>
            <p:nvPr/>
          </p:nvPicPr>
          <p:blipFill>
            <a:blip r:embed="rId6"/>
            <a:srcRect/>
            <a:stretch>
              <a:fillRect/>
            </a:stretch>
          </p:blipFill>
          <p:spPr bwMode="auto">
            <a:xfrm>
              <a:off x="3724" y="634"/>
              <a:ext cx="592" cy="444"/>
            </a:xfrm>
            <a:prstGeom prst="rect">
              <a:avLst/>
            </a:prstGeom>
            <a:noFill/>
            <a:ln w="9525">
              <a:noFill/>
              <a:miter lim="800000"/>
              <a:headEnd/>
              <a:tailEnd/>
            </a:ln>
          </p:spPr>
        </p:pic>
        <p:pic>
          <p:nvPicPr>
            <p:cNvPr id="48149" name="Picture 50"/>
            <p:cNvPicPr>
              <a:picLocks noChangeAspect="1" noChangeArrowheads="1"/>
            </p:cNvPicPr>
            <p:nvPr/>
          </p:nvPicPr>
          <p:blipFill>
            <a:blip r:embed="rId6"/>
            <a:srcRect/>
            <a:stretch>
              <a:fillRect/>
            </a:stretch>
          </p:blipFill>
          <p:spPr bwMode="auto">
            <a:xfrm>
              <a:off x="5080" y="610"/>
              <a:ext cx="592" cy="444"/>
            </a:xfrm>
            <a:prstGeom prst="rect">
              <a:avLst/>
            </a:prstGeom>
            <a:noFill/>
            <a:ln w="9525">
              <a:noFill/>
              <a:miter lim="800000"/>
              <a:headEnd/>
              <a:tailEnd/>
            </a:ln>
          </p:spPr>
        </p:pic>
        <p:grpSp>
          <p:nvGrpSpPr>
            <p:cNvPr id="48150" name="Group 88"/>
            <p:cNvGrpSpPr>
              <a:grpSpLocks/>
            </p:cNvGrpSpPr>
            <p:nvPr/>
          </p:nvGrpSpPr>
          <p:grpSpPr bwMode="auto">
            <a:xfrm>
              <a:off x="-54" y="408"/>
              <a:ext cx="5392" cy="1649"/>
              <a:chOff x="-54" y="408"/>
              <a:chExt cx="5392" cy="1649"/>
            </a:xfrm>
          </p:grpSpPr>
          <p:sp>
            <p:nvSpPr>
              <p:cNvPr id="48151" name="Text Box 52"/>
              <p:cNvSpPr txBox="1">
                <a:spLocks noChangeArrowheads="1"/>
              </p:cNvSpPr>
              <p:nvPr/>
            </p:nvSpPr>
            <p:spPr bwMode="auto">
              <a:xfrm>
                <a:off x="3938" y="408"/>
                <a:ext cx="1400" cy="212"/>
              </a:xfrm>
              <a:prstGeom prst="rect">
                <a:avLst/>
              </a:prstGeom>
              <a:noFill/>
              <a:ln w="9525" algn="ctr">
                <a:noFill/>
                <a:miter lim="800000"/>
                <a:headEnd/>
                <a:tailEnd/>
              </a:ln>
            </p:spPr>
            <p:txBody>
              <a:bodyPr wrap="none">
                <a:spAutoFit/>
              </a:bodyPr>
              <a:lstStyle/>
              <a:p>
                <a:pPr algn="ctr"/>
                <a:r>
                  <a:rPr lang="en-GB"/>
                  <a:t>Annual Planning Cycle</a:t>
                </a:r>
              </a:p>
            </p:txBody>
          </p:sp>
          <p:grpSp>
            <p:nvGrpSpPr>
              <p:cNvPr id="48152" name="Group 53"/>
              <p:cNvGrpSpPr>
                <a:grpSpLocks/>
              </p:cNvGrpSpPr>
              <p:nvPr/>
            </p:nvGrpSpPr>
            <p:grpSpPr bwMode="auto">
              <a:xfrm>
                <a:off x="1376" y="646"/>
                <a:ext cx="982" cy="526"/>
                <a:chOff x="20" y="964"/>
                <a:chExt cx="982" cy="526"/>
              </a:xfrm>
            </p:grpSpPr>
            <p:pic>
              <p:nvPicPr>
                <p:cNvPr id="48178" name="Picture 54"/>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79" name="Text Box 55"/>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8153" name="Group 56"/>
              <p:cNvGrpSpPr>
                <a:grpSpLocks/>
              </p:cNvGrpSpPr>
              <p:nvPr/>
            </p:nvGrpSpPr>
            <p:grpSpPr bwMode="auto">
              <a:xfrm>
                <a:off x="2804" y="628"/>
                <a:ext cx="982" cy="526"/>
                <a:chOff x="20" y="964"/>
                <a:chExt cx="982" cy="526"/>
              </a:xfrm>
            </p:grpSpPr>
            <p:pic>
              <p:nvPicPr>
                <p:cNvPr id="48176" name="Picture 57"/>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77" name="Text Box 58"/>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8154" name="Group 59"/>
              <p:cNvGrpSpPr>
                <a:grpSpLocks/>
              </p:cNvGrpSpPr>
              <p:nvPr/>
            </p:nvGrpSpPr>
            <p:grpSpPr bwMode="auto">
              <a:xfrm>
                <a:off x="4248" y="628"/>
                <a:ext cx="982" cy="526"/>
                <a:chOff x="20" y="964"/>
                <a:chExt cx="982" cy="526"/>
              </a:xfrm>
            </p:grpSpPr>
            <p:pic>
              <p:nvPicPr>
                <p:cNvPr id="48174" name="Picture 60"/>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75" name="Text Box 61"/>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sp>
            <p:nvSpPr>
              <p:cNvPr id="48155" name="Rectangle 62"/>
              <p:cNvSpPr>
                <a:spLocks noChangeArrowheads="1"/>
              </p:cNvSpPr>
              <p:nvPr/>
            </p:nvSpPr>
            <p:spPr bwMode="auto">
              <a:xfrm>
                <a:off x="225" y="1172"/>
                <a:ext cx="714" cy="444"/>
              </a:xfrm>
              <a:prstGeom prst="rect">
                <a:avLst/>
              </a:prstGeom>
              <a:solidFill>
                <a:srgbClr val="FFCC99"/>
              </a:solidFill>
              <a:ln w="9525" algn="ctr">
                <a:solidFill>
                  <a:srgbClr val="000000"/>
                </a:solidFill>
                <a:miter lim="800000"/>
                <a:headEnd/>
                <a:tailEnd/>
              </a:ln>
            </p:spPr>
            <p:txBody>
              <a:bodyPr wrap="none" anchor="ctr"/>
              <a:lstStyle/>
              <a:p>
                <a:endParaRPr lang="en-US"/>
              </a:p>
            </p:txBody>
          </p:sp>
          <p:sp>
            <p:nvSpPr>
              <p:cNvPr id="48156" name="Text Box 63"/>
              <p:cNvSpPr txBox="1">
                <a:spLocks noChangeArrowheads="1"/>
              </p:cNvSpPr>
              <p:nvPr/>
            </p:nvSpPr>
            <p:spPr bwMode="auto">
              <a:xfrm>
                <a:off x="225" y="1172"/>
                <a:ext cx="714" cy="460"/>
              </a:xfrm>
              <a:prstGeom prst="rect">
                <a:avLst/>
              </a:prstGeom>
              <a:noFill/>
              <a:ln w="9525" algn="ctr">
                <a:noFill/>
                <a:miter lim="800000"/>
                <a:headEnd/>
                <a:tailEnd/>
              </a:ln>
            </p:spPr>
            <p:txBody>
              <a:bodyPr>
                <a:spAutoFit/>
              </a:bodyPr>
              <a:lstStyle/>
              <a:p>
                <a:pPr algn="ctr">
                  <a:spcBef>
                    <a:spcPct val="50000"/>
                  </a:spcBef>
                </a:pPr>
                <a:r>
                  <a:rPr lang="en-GB" sz="1400"/>
                  <a:t>Q n</a:t>
                </a:r>
                <a:br>
                  <a:rPr lang="en-GB" sz="1400"/>
                </a:br>
                <a:r>
                  <a:rPr lang="en-GB" sz="1400"/>
                  <a:t>Concept</a:t>
                </a:r>
                <a:br>
                  <a:rPr lang="en-GB" sz="1400"/>
                </a:br>
                <a:r>
                  <a:rPr lang="en-GB" sz="1400"/>
                  <a:t>Committed</a:t>
                </a:r>
              </a:p>
            </p:txBody>
          </p:sp>
          <p:sp>
            <p:nvSpPr>
              <p:cNvPr id="48157" name="Rectangle 64"/>
              <p:cNvSpPr>
                <a:spLocks noChangeArrowheads="1"/>
              </p:cNvSpPr>
              <p:nvPr/>
            </p:nvSpPr>
            <p:spPr bwMode="auto">
              <a:xfrm>
                <a:off x="939" y="1172"/>
                <a:ext cx="714" cy="444"/>
              </a:xfrm>
              <a:prstGeom prst="rect">
                <a:avLst/>
              </a:prstGeom>
              <a:solidFill>
                <a:srgbClr val="FFFF99"/>
              </a:solidFill>
              <a:ln w="9525" algn="ctr">
                <a:solidFill>
                  <a:srgbClr val="000000"/>
                </a:solidFill>
                <a:miter lim="800000"/>
                <a:headEnd/>
                <a:tailEnd/>
              </a:ln>
            </p:spPr>
            <p:txBody>
              <a:bodyPr wrap="none" anchor="ctr"/>
              <a:lstStyle/>
              <a:p>
                <a:endParaRPr lang="en-US"/>
              </a:p>
            </p:txBody>
          </p:sp>
          <p:sp>
            <p:nvSpPr>
              <p:cNvPr id="48158" name="Text Box 65"/>
              <p:cNvSpPr txBox="1">
                <a:spLocks noChangeArrowheads="1"/>
              </p:cNvSpPr>
              <p:nvPr/>
            </p:nvSpPr>
            <p:spPr bwMode="auto">
              <a:xfrm>
                <a:off x="939" y="1172"/>
                <a:ext cx="714" cy="460"/>
              </a:xfrm>
              <a:prstGeom prst="rect">
                <a:avLst/>
              </a:prstGeom>
              <a:noFill/>
              <a:ln w="9525" algn="ctr">
                <a:noFill/>
                <a:miter lim="800000"/>
                <a:headEnd/>
                <a:tailEnd/>
              </a:ln>
            </p:spPr>
            <p:txBody>
              <a:bodyPr>
                <a:spAutoFit/>
              </a:bodyPr>
              <a:lstStyle/>
              <a:p>
                <a:pPr algn="ctr">
                  <a:spcBef>
                    <a:spcPct val="50000"/>
                  </a:spcBef>
                </a:pPr>
                <a:r>
                  <a:rPr lang="en-GB" sz="1400"/>
                  <a:t>Q n+1</a:t>
                </a:r>
                <a:br>
                  <a:rPr lang="en-GB" sz="1400"/>
                </a:br>
                <a:r>
                  <a:rPr lang="en-GB" sz="1400"/>
                  <a:t>Concept</a:t>
                </a:r>
                <a:br>
                  <a:rPr lang="en-GB" sz="1400"/>
                </a:br>
                <a:r>
                  <a:rPr lang="en-GB" sz="1400"/>
                  <a:t>Committed</a:t>
                </a:r>
              </a:p>
            </p:txBody>
          </p:sp>
          <p:sp>
            <p:nvSpPr>
              <p:cNvPr id="48159" name="Rectangle 66"/>
              <p:cNvSpPr>
                <a:spLocks noChangeArrowheads="1"/>
              </p:cNvSpPr>
              <p:nvPr/>
            </p:nvSpPr>
            <p:spPr bwMode="auto">
              <a:xfrm>
                <a:off x="1655" y="1172"/>
                <a:ext cx="714" cy="444"/>
              </a:xfrm>
              <a:prstGeom prst="rect">
                <a:avLst/>
              </a:prstGeom>
              <a:solidFill>
                <a:srgbClr val="CCFFCC"/>
              </a:solidFill>
              <a:ln w="9525" algn="ctr">
                <a:solidFill>
                  <a:srgbClr val="000000"/>
                </a:solidFill>
                <a:miter lim="800000"/>
                <a:headEnd/>
                <a:tailEnd/>
              </a:ln>
            </p:spPr>
            <p:txBody>
              <a:bodyPr wrap="none" anchor="ctr"/>
              <a:lstStyle/>
              <a:p>
                <a:endParaRPr lang="en-US"/>
              </a:p>
            </p:txBody>
          </p:sp>
          <p:sp>
            <p:nvSpPr>
              <p:cNvPr id="48160" name="Text Box 67"/>
              <p:cNvSpPr txBox="1">
                <a:spLocks noChangeArrowheads="1"/>
              </p:cNvSpPr>
              <p:nvPr/>
            </p:nvSpPr>
            <p:spPr bwMode="auto">
              <a:xfrm>
                <a:off x="1655" y="1172"/>
                <a:ext cx="714" cy="460"/>
              </a:xfrm>
              <a:prstGeom prst="rect">
                <a:avLst/>
              </a:prstGeom>
              <a:noFill/>
              <a:ln w="9525" algn="ctr">
                <a:noFill/>
                <a:miter lim="800000"/>
                <a:headEnd/>
                <a:tailEnd/>
              </a:ln>
            </p:spPr>
            <p:txBody>
              <a:bodyPr>
                <a:spAutoFit/>
              </a:bodyPr>
              <a:lstStyle/>
              <a:p>
                <a:pPr algn="ctr">
                  <a:spcBef>
                    <a:spcPct val="50000"/>
                  </a:spcBef>
                </a:pPr>
                <a:r>
                  <a:rPr lang="en-GB" sz="1400"/>
                  <a:t>Q n+2</a:t>
                </a:r>
                <a:br>
                  <a:rPr lang="en-GB" sz="1400"/>
                </a:br>
                <a:r>
                  <a:rPr lang="en-GB" sz="1400"/>
                  <a:t>Concept Committed</a:t>
                </a:r>
              </a:p>
            </p:txBody>
          </p:sp>
          <p:sp>
            <p:nvSpPr>
              <p:cNvPr id="48161" name="Rectangle 68"/>
              <p:cNvSpPr>
                <a:spLocks noChangeArrowheads="1"/>
              </p:cNvSpPr>
              <p:nvPr/>
            </p:nvSpPr>
            <p:spPr bwMode="auto">
              <a:xfrm>
                <a:off x="2369" y="1172"/>
                <a:ext cx="714" cy="444"/>
              </a:xfrm>
              <a:prstGeom prst="rect">
                <a:avLst/>
              </a:prstGeom>
              <a:solidFill>
                <a:srgbClr val="CCFFFF"/>
              </a:solidFill>
              <a:ln w="9525" algn="ctr">
                <a:solidFill>
                  <a:srgbClr val="000000"/>
                </a:solidFill>
                <a:miter lim="800000"/>
                <a:headEnd/>
                <a:tailEnd/>
              </a:ln>
            </p:spPr>
            <p:txBody>
              <a:bodyPr wrap="none" anchor="ctr"/>
              <a:lstStyle/>
              <a:p>
                <a:endParaRPr lang="en-US"/>
              </a:p>
            </p:txBody>
          </p:sp>
          <p:sp>
            <p:nvSpPr>
              <p:cNvPr id="48162" name="Text Box 69"/>
              <p:cNvSpPr txBox="1">
                <a:spLocks noChangeArrowheads="1"/>
              </p:cNvSpPr>
              <p:nvPr/>
            </p:nvSpPr>
            <p:spPr bwMode="auto">
              <a:xfrm>
                <a:off x="2378" y="1172"/>
                <a:ext cx="714" cy="460"/>
              </a:xfrm>
              <a:prstGeom prst="rect">
                <a:avLst/>
              </a:prstGeom>
              <a:noFill/>
              <a:ln w="9525" algn="ctr">
                <a:noFill/>
                <a:miter lim="800000"/>
                <a:headEnd/>
                <a:tailEnd/>
              </a:ln>
            </p:spPr>
            <p:txBody>
              <a:bodyPr>
                <a:spAutoFit/>
              </a:bodyPr>
              <a:lstStyle/>
              <a:p>
                <a:pPr algn="ctr">
                  <a:spcBef>
                    <a:spcPct val="50000"/>
                  </a:spcBef>
                </a:pPr>
                <a:r>
                  <a:rPr lang="en-GB" sz="1400"/>
                  <a:t>Q n+3</a:t>
                </a:r>
                <a:br>
                  <a:rPr lang="en-GB" sz="1400"/>
                </a:br>
                <a:r>
                  <a:rPr lang="en-GB" sz="1400"/>
                  <a:t>Concept</a:t>
                </a:r>
                <a:br>
                  <a:rPr lang="en-GB" sz="1400"/>
                </a:br>
                <a:r>
                  <a:rPr lang="en-GB" sz="1400"/>
                  <a:t>Committed</a:t>
                </a:r>
              </a:p>
            </p:txBody>
          </p:sp>
          <p:sp>
            <p:nvSpPr>
              <p:cNvPr id="48163" name="Rectangle 70"/>
              <p:cNvSpPr>
                <a:spLocks noChangeArrowheads="1"/>
              </p:cNvSpPr>
              <p:nvPr/>
            </p:nvSpPr>
            <p:spPr bwMode="auto">
              <a:xfrm>
                <a:off x="3083" y="1172"/>
                <a:ext cx="714" cy="444"/>
              </a:xfrm>
              <a:prstGeom prst="rect">
                <a:avLst/>
              </a:prstGeom>
              <a:solidFill>
                <a:srgbClr val="FFCC99"/>
              </a:solidFill>
              <a:ln w="9525" algn="ctr">
                <a:solidFill>
                  <a:srgbClr val="000000"/>
                </a:solidFill>
                <a:miter lim="800000"/>
                <a:headEnd/>
                <a:tailEnd/>
              </a:ln>
            </p:spPr>
            <p:txBody>
              <a:bodyPr wrap="none" anchor="ctr"/>
              <a:lstStyle/>
              <a:p>
                <a:endParaRPr lang="en-US"/>
              </a:p>
            </p:txBody>
          </p:sp>
          <p:sp>
            <p:nvSpPr>
              <p:cNvPr id="48164" name="Text Box 71"/>
              <p:cNvSpPr txBox="1">
                <a:spLocks noChangeArrowheads="1"/>
              </p:cNvSpPr>
              <p:nvPr/>
            </p:nvSpPr>
            <p:spPr bwMode="auto">
              <a:xfrm>
                <a:off x="3092" y="1172"/>
                <a:ext cx="714" cy="460"/>
              </a:xfrm>
              <a:prstGeom prst="rect">
                <a:avLst/>
              </a:prstGeom>
              <a:noFill/>
              <a:ln w="9525" algn="ctr">
                <a:noFill/>
                <a:miter lim="800000"/>
                <a:headEnd/>
                <a:tailEnd/>
              </a:ln>
            </p:spPr>
            <p:txBody>
              <a:bodyPr>
                <a:spAutoFit/>
              </a:bodyPr>
              <a:lstStyle/>
              <a:p>
                <a:pPr algn="ctr">
                  <a:spcBef>
                    <a:spcPct val="50000"/>
                  </a:spcBef>
                </a:pPr>
                <a:r>
                  <a:rPr lang="en-GB" sz="1400"/>
                  <a:t>Q n+4</a:t>
                </a:r>
                <a:br>
                  <a:rPr lang="en-GB" sz="1400"/>
                </a:br>
                <a:r>
                  <a:rPr lang="en-GB" sz="1400"/>
                  <a:t>Concept Committed</a:t>
                </a:r>
              </a:p>
            </p:txBody>
          </p:sp>
          <p:sp>
            <p:nvSpPr>
              <p:cNvPr id="48165" name="Rectangle 72"/>
              <p:cNvSpPr>
                <a:spLocks noChangeArrowheads="1"/>
              </p:cNvSpPr>
              <p:nvPr/>
            </p:nvSpPr>
            <p:spPr bwMode="auto">
              <a:xfrm>
                <a:off x="3797" y="1172"/>
                <a:ext cx="714" cy="444"/>
              </a:xfrm>
              <a:prstGeom prst="rect">
                <a:avLst/>
              </a:prstGeom>
              <a:solidFill>
                <a:srgbClr val="FFFF99"/>
              </a:solidFill>
              <a:ln w="9525" algn="ctr">
                <a:solidFill>
                  <a:srgbClr val="000000"/>
                </a:solidFill>
                <a:miter lim="800000"/>
                <a:headEnd/>
                <a:tailEnd/>
              </a:ln>
            </p:spPr>
            <p:txBody>
              <a:bodyPr wrap="none" anchor="ctr"/>
              <a:lstStyle/>
              <a:p>
                <a:endParaRPr lang="en-US"/>
              </a:p>
            </p:txBody>
          </p:sp>
          <p:sp>
            <p:nvSpPr>
              <p:cNvPr id="48166" name="Text Box 73"/>
              <p:cNvSpPr txBox="1">
                <a:spLocks noChangeArrowheads="1"/>
              </p:cNvSpPr>
              <p:nvPr/>
            </p:nvSpPr>
            <p:spPr bwMode="auto">
              <a:xfrm>
                <a:off x="3813" y="1172"/>
                <a:ext cx="714" cy="460"/>
              </a:xfrm>
              <a:prstGeom prst="rect">
                <a:avLst/>
              </a:prstGeom>
              <a:noFill/>
              <a:ln w="9525" algn="ctr">
                <a:noFill/>
                <a:miter lim="800000"/>
                <a:headEnd/>
                <a:tailEnd/>
              </a:ln>
            </p:spPr>
            <p:txBody>
              <a:bodyPr>
                <a:spAutoFit/>
              </a:bodyPr>
              <a:lstStyle/>
              <a:p>
                <a:pPr algn="ctr">
                  <a:spcBef>
                    <a:spcPct val="50000"/>
                  </a:spcBef>
                </a:pPr>
                <a:r>
                  <a:rPr lang="en-GB" sz="1400"/>
                  <a:t>Q n+5</a:t>
                </a:r>
                <a:br>
                  <a:rPr lang="en-GB" sz="1400"/>
                </a:br>
                <a:r>
                  <a:rPr lang="en-GB" sz="1400"/>
                  <a:t>Concept</a:t>
                </a:r>
                <a:br>
                  <a:rPr lang="en-GB" sz="1400"/>
                </a:br>
                <a:r>
                  <a:rPr lang="en-GB" sz="1400"/>
                  <a:t>Committed</a:t>
                </a:r>
              </a:p>
            </p:txBody>
          </p:sp>
          <p:sp>
            <p:nvSpPr>
              <p:cNvPr id="48167" name="Rectangle 74"/>
              <p:cNvSpPr>
                <a:spLocks noChangeArrowheads="1"/>
              </p:cNvSpPr>
              <p:nvPr/>
            </p:nvSpPr>
            <p:spPr bwMode="auto">
              <a:xfrm>
                <a:off x="4511" y="1172"/>
                <a:ext cx="714" cy="444"/>
              </a:xfrm>
              <a:prstGeom prst="rect">
                <a:avLst/>
              </a:prstGeom>
              <a:solidFill>
                <a:srgbClr val="CCFFCC"/>
              </a:solidFill>
              <a:ln w="9525" algn="ctr">
                <a:solidFill>
                  <a:srgbClr val="000000"/>
                </a:solidFill>
                <a:miter lim="800000"/>
                <a:headEnd/>
                <a:tailEnd/>
              </a:ln>
            </p:spPr>
            <p:txBody>
              <a:bodyPr wrap="none" anchor="ctr"/>
              <a:lstStyle/>
              <a:p>
                <a:endParaRPr lang="en-US"/>
              </a:p>
            </p:txBody>
          </p:sp>
          <p:sp>
            <p:nvSpPr>
              <p:cNvPr id="48168" name="Text Box 75"/>
              <p:cNvSpPr txBox="1">
                <a:spLocks noChangeArrowheads="1"/>
              </p:cNvSpPr>
              <p:nvPr/>
            </p:nvSpPr>
            <p:spPr bwMode="auto">
              <a:xfrm>
                <a:off x="4524" y="1172"/>
                <a:ext cx="714" cy="460"/>
              </a:xfrm>
              <a:prstGeom prst="rect">
                <a:avLst/>
              </a:prstGeom>
              <a:noFill/>
              <a:ln w="9525" algn="ctr">
                <a:noFill/>
                <a:miter lim="800000"/>
                <a:headEnd/>
                <a:tailEnd/>
              </a:ln>
            </p:spPr>
            <p:txBody>
              <a:bodyPr>
                <a:spAutoFit/>
              </a:bodyPr>
              <a:lstStyle/>
              <a:p>
                <a:pPr algn="ctr">
                  <a:spcBef>
                    <a:spcPct val="50000"/>
                  </a:spcBef>
                </a:pPr>
                <a:r>
                  <a:rPr lang="en-GB" sz="1400"/>
                  <a:t>Qn</a:t>
                </a:r>
                <a:br>
                  <a:rPr lang="en-GB" sz="1400"/>
                </a:br>
                <a:r>
                  <a:rPr lang="en-GB" sz="1400"/>
                  <a:t>Concept Committed</a:t>
                </a:r>
              </a:p>
            </p:txBody>
          </p:sp>
          <p:grpSp>
            <p:nvGrpSpPr>
              <p:cNvPr id="48169" name="Group 76"/>
              <p:cNvGrpSpPr>
                <a:grpSpLocks/>
              </p:cNvGrpSpPr>
              <p:nvPr/>
            </p:nvGrpSpPr>
            <p:grpSpPr bwMode="auto">
              <a:xfrm>
                <a:off x="-54" y="646"/>
                <a:ext cx="982" cy="526"/>
                <a:chOff x="20" y="964"/>
                <a:chExt cx="982" cy="526"/>
              </a:xfrm>
            </p:grpSpPr>
            <p:pic>
              <p:nvPicPr>
                <p:cNvPr id="48172" name="Picture 77"/>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73" name="Text Box 78"/>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sp>
            <p:nvSpPr>
              <p:cNvPr id="48170" name="AutoShape 79"/>
              <p:cNvSpPr>
                <a:spLocks/>
              </p:cNvSpPr>
              <p:nvPr/>
            </p:nvSpPr>
            <p:spPr bwMode="auto">
              <a:xfrm rot="-5400000">
                <a:off x="2604" y="-717"/>
                <a:ext cx="249" cy="4993"/>
              </a:xfrm>
              <a:prstGeom prst="leftBrace">
                <a:avLst>
                  <a:gd name="adj1" fmla="val 167102"/>
                  <a:gd name="adj2" fmla="val 50278"/>
                </a:avLst>
              </a:prstGeom>
              <a:noFill/>
              <a:ln w="9525" cap="rnd">
                <a:solidFill>
                  <a:srgbClr val="000000"/>
                </a:solidFill>
                <a:prstDash val="sysDot"/>
                <a:round/>
                <a:headEnd/>
                <a:tailEnd/>
              </a:ln>
            </p:spPr>
            <p:txBody>
              <a:bodyPr wrap="none" anchor="ctr"/>
              <a:lstStyle/>
              <a:p>
                <a:endParaRPr lang="en-US"/>
              </a:p>
            </p:txBody>
          </p:sp>
          <p:sp>
            <p:nvSpPr>
              <p:cNvPr id="48171" name="Text Box 80"/>
              <p:cNvSpPr txBox="1">
                <a:spLocks noChangeArrowheads="1"/>
              </p:cNvSpPr>
              <p:nvPr/>
            </p:nvSpPr>
            <p:spPr bwMode="auto">
              <a:xfrm>
                <a:off x="1904" y="1845"/>
                <a:ext cx="1607" cy="212"/>
              </a:xfrm>
              <a:prstGeom prst="rect">
                <a:avLst/>
              </a:prstGeom>
              <a:noFill/>
              <a:ln w="9525" algn="ctr">
                <a:noFill/>
                <a:miter lim="800000"/>
                <a:headEnd/>
                <a:tailEnd/>
              </a:ln>
            </p:spPr>
            <p:txBody>
              <a:bodyPr>
                <a:spAutoFit/>
              </a:bodyPr>
              <a:lstStyle/>
              <a:p>
                <a:pPr algn="ctr">
                  <a:spcBef>
                    <a:spcPct val="50000"/>
                  </a:spcBef>
                </a:pPr>
                <a:r>
                  <a:rPr lang="en-GB"/>
                  <a:t>12 or 18 month roadmap</a:t>
                </a:r>
              </a:p>
            </p:txBody>
          </p:sp>
        </p:grpSp>
      </p:grpSp>
      <p:grpSp>
        <p:nvGrpSpPr>
          <p:cNvPr id="20" name="Group 85"/>
          <p:cNvGrpSpPr>
            <a:grpSpLocks/>
          </p:cNvGrpSpPr>
          <p:nvPr/>
        </p:nvGrpSpPr>
        <p:grpSpPr bwMode="auto">
          <a:xfrm>
            <a:off x="4325938" y="3275013"/>
            <a:ext cx="2695575" cy="874712"/>
            <a:chOff x="4326340" y="3275463"/>
            <a:chExt cx="2695368" cy="874925"/>
          </a:xfrm>
        </p:grpSpPr>
        <p:grpSp>
          <p:nvGrpSpPr>
            <p:cNvPr id="48142" name="Group 40"/>
            <p:cNvGrpSpPr>
              <a:grpSpLocks/>
            </p:cNvGrpSpPr>
            <p:nvPr/>
          </p:nvGrpSpPr>
          <p:grpSpPr bwMode="auto">
            <a:xfrm>
              <a:off x="5462774" y="3315363"/>
              <a:ext cx="1558934" cy="835025"/>
              <a:chOff x="20" y="964"/>
              <a:chExt cx="982" cy="526"/>
            </a:xfrm>
          </p:grpSpPr>
          <p:pic>
            <p:nvPicPr>
              <p:cNvPr id="48144" name="Picture 41"/>
              <p:cNvPicPr>
                <a:picLocks noChangeAspect="1" noChangeArrowheads="1"/>
              </p:cNvPicPr>
              <p:nvPr/>
            </p:nvPicPr>
            <p:blipFill>
              <a:blip r:embed="rId4"/>
              <a:srcRect/>
              <a:stretch>
                <a:fillRect/>
              </a:stretch>
            </p:blipFill>
            <p:spPr bwMode="auto">
              <a:xfrm>
                <a:off x="299" y="964"/>
                <a:ext cx="416" cy="381"/>
              </a:xfrm>
              <a:prstGeom prst="rect">
                <a:avLst/>
              </a:prstGeom>
              <a:noFill/>
              <a:ln w="9525" algn="ctr">
                <a:noFill/>
                <a:miter lim="800000"/>
                <a:headEnd/>
                <a:tailEnd/>
              </a:ln>
            </p:spPr>
          </p:pic>
          <p:sp>
            <p:nvSpPr>
              <p:cNvPr id="48145" name="Text Box 42"/>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sp>
          <p:nvSpPr>
            <p:cNvPr id="85" name="Cloud Callout 84"/>
            <p:cNvSpPr/>
            <p:nvPr/>
          </p:nvSpPr>
          <p:spPr>
            <a:xfrm>
              <a:off x="4326340" y="3275463"/>
              <a:ext cx="1241330" cy="641506"/>
            </a:xfrm>
            <a:prstGeom prst="cloudCallout">
              <a:avLst>
                <a:gd name="adj1" fmla="val 79496"/>
                <a:gd name="adj2" fmla="val 15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rPr>
                <a:t>Change Control</a:t>
              </a:r>
            </a:p>
          </p:txBody>
        </p:sp>
      </p:grpSp>
      <p:sp>
        <p:nvSpPr>
          <p:cNvPr id="237654" name="AutoShape 86"/>
          <p:cNvSpPr>
            <a:spLocks noChangeArrowheads="1"/>
          </p:cNvSpPr>
          <p:nvPr/>
        </p:nvSpPr>
        <p:spPr bwMode="auto">
          <a:xfrm>
            <a:off x="854075" y="5845175"/>
            <a:ext cx="2895600" cy="857250"/>
          </a:xfrm>
          <a:prstGeom prst="wedgeRoundRectCallout">
            <a:avLst>
              <a:gd name="adj1" fmla="val 61676"/>
              <a:gd name="adj2" fmla="val -41296"/>
              <a:gd name="adj3" fmla="val 16667"/>
            </a:avLst>
          </a:prstGeom>
          <a:solidFill>
            <a:srgbClr val="FFFF99"/>
          </a:solidFill>
          <a:ln w="9525" algn="ctr">
            <a:solidFill>
              <a:srgbClr val="000000"/>
            </a:solidFill>
            <a:miter lim="800000"/>
            <a:headEnd/>
            <a:tailEnd/>
          </a:ln>
        </p:spPr>
        <p:txBody>
          <a:bodyPr/>
          <a:lstStyle/>
          <a:p>
            <a:pPr algn="ctr"/>
            <a:r>
              <a:rPr lang="en-GB"/>
              <a:t>Product Delivery Team manages sprints and final release</a:t>
            </a:r>
          </a:p>
        </p:txBody>
      </p:sp>
      <p:sp>
        <p:nvSpPr>
          <p:cNvPr id="87" name="Rectangle 86"/>
          <p:cNvSpPr>
            <a:spLocks noChangeArrowheads="1"/>
          </p:cNvSpPr>
          <p:nvPr/>
        </p:nvSpPr>
        <p:spPr bwMode="auto">
          <a:xfrm>
            <a:off x="409575" y="2127250"/>
            <a:ext cx="1054100" cy="430213"/>
          </a:xfrm>
          <a:prstGeom prst="rect">
            <a:avLst/>
          </a:prstGeom>
          <a:solidFill>
            <a:srgbClr val="FFCC99"/>
          </a:solidFill>
          <a:ln w="9525">
            <a:noFill/>
            <a:miter lim="800000"/>
            <a:headEnd/>
            <a:tailEnd/>
          </a:ln>
        </p:spPr>
        <p:txBody>
          <a:bodyPr wrap="none" lIns="0" tIns="0" rIns="0" bIns="0">
            <a:spAutoFit/>
          </a:bodyPr>
          <a:lstStyle/>
          <a:p>
            <a:pPr algn="ctr"/>
            <a:r>
              <a:rPr lang="en-GB" sz="1400"/>
              <a:t>Development</a:t>
            </a:r>
            <a:br>
              <a:rPr lang="en-GB" sz="1400"/>
            </a:br>
            <a:r>
              <a:rPr lang="en-GB" sz="1400"/>
              <a:t>Committed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7570"/>
                                        </p:tgtEl>
                                        <p:attrNameLst>
                                          <p:attrName>style.visibility</p:attrName>
                                        </p:attrNameLst>
                                      </p:cBhvr>
                                      <p:to>
                                        <p:strVal val="visible"/>
                                      </p:to>
                                    </p:set>
                                  </p:childTnLst>
                                  <p:subTnLst>
                                    <p:set>
                                      <p:cBhvr override="childStyle">
                                        <p:cTn dur="1" fill="hold" display="0" masterRel="nextClick" afterEffect="1"/>
                                        <p:tgtEl>
                                          <p:spTgt spid="23757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7613"/>
                                        </p:tgtEl>
                                        <p:attrNameLst>
                                          <p:attrName>style.visibility</p:attrName>
                                        </p:attrNameLst>
                                      </p:cBhvr>
                                      <p:to>
                                        <p:strVal val="visible"/>
                                      </p:to>
                                    </p:set>
                                  </p:childTnLst>
                                  <p:subTnLst>
                                    <p:set>
                                      <p:cBhvr override="childStyle">
                                        <p:cTn dur="1" fill="hold" display="0" masterRel="nextClick" afterEffect="1"/>
                                        <p:tgtEl>
                                          <p:spTgt spid="2376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7"/>
                                        </p:tgtEl>
                                        <p:attrNameLst>
                                          <p:attrName>style.visibility</p:attrName>
                                        </p:attrNameLst>
                                      </p:cBhvr>
                                      <p:to>
                                        <p:strVal val="visible"/>
                                      </p:to>
                                    </p:set>
                                    <p:anim calcmode="discrete" valueType="clr">
                                      <p:cBhvr override="childStyle">
                                        <p:cTn id="25" dur="80"/>
                                        <p:tgtEl>
                                          <p:spTgt spid="8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7"/>
                                        </p:tgtEl>
                                        <p:attrNameLst>
                                          <p:attrName>fillcolor</p:attrName>
                                        </p:attrNameLst>
                                      </p:cBhvr>
                                      <p:tavLst>
                                        <p:tav tm="0">
                                          <p:val>
                                            <p:clrVal>
                                              <a:schemeClr val="accent2"/>
                                            </p:clrVal>
                                          </p:val>
                                        </p:tav>
                                        <p:tav tm="50000">
                                          <p:val>
                                            <p:clrVal>
                                              <a:schemeClr val="hlink"/>
                                            </p:clrVal>
                                          </p:val>
                                        </p:tav>
                                      </p:tavLst>
                                    </p:anim>
                                    <p:set>
                                      <p:cBhvr>
                                        <p:cTn id="27" dur="80"/>
                                        <p:tgtEl>
                                          <p:spTgt spid="8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7654"/>
                                        </p:tgtEl>
                                        <p:attrNameLst>
                                          <p:attrName>style.visibility</p:attrName>
                                        </p:attrNameLst>
                                      </p:cBhvr>
                                      <p:to>
                                        <p:strVal val="visible"/>
                                      </p:to>
                                    </p:set>
                                  </p:childTnLst>
                                  <p:subTnLst>
                                    <p:set>
                                      <p:cBhvr override="childStyle">
                                        <p:cTn dur="1" fill="hold" display="0" masterRel="nextClick" afterEffect="1"/>
                                        <p:tgtEl>
                                          <p:spTgt spid="23765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7612"/>
                                        </p:tgtEl>
                                        <p:attrNameLst>
                                          <p:attrName>style.visibility</p:attrName>
                                        </p:attrNameLst>
                                      </p:cBhvr>
                                      <p:to>
                                        <p:strVal val="visible"/>
                                      </p:to>
                                    </p:set>
                                  </p:childTnLst>
                                  <p:subTnLst>
                                    <p:set>
                                      <p:cBhvr override="childStyle">
                                        <p:cTn dur="1" fill="hold" display="0" masterRel="nextClick" afterEffect="1"/>
                                        <p:tgtEl>
                                          <p:spTgt spid="23761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p:bldP spid="237612" grpId="0" animBg="1"/>
      <p:bldP spid="237613" grpId="0" animBg="1"/>
      <p:bldP spid="237654" grpId="0" animBg="1"/>
      <p:bldP spid="8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457200" y="381000"/>
            <a:ext cx="8229600" cy="561975"/>
          </a:xfrm>
        </p:spPr>
        <p:txBody>
          <a:bodyPr/>
          <a:lstStyle/>
          <a:p>
            <a:pPr eaLnBrk="1" hangingPunct="1">
              <a:defRPr/>
            </a:pPr>
            <a:r>
              <a:rPr lang="en-GB" sz="3800" smtClean="0"/>
              <a:t>Release Train Example</a:t>
            </a:r>
          </a:p>
        </p:txBody>
      </p:sp>
      <p:pic>
        <p:nvPicPr>
          <p:cNvPr id="49155" name="Picture 3"/>
          <p:cNvPicPr>
            <a:picLocks noChangeAspect="1" noChangeArrowheads="1"/>
          </p:cNvPicPr>
          <p:nvPr/>
        </p:nvPicPr>
        <p:blipFill>
          <a:blip r:embed="rId2"/>
          <a:srcRect/>
          <a:stretch>
            <a:fillRect/>
          </a:stretch>
        </p:blipFill>
        <p:spPr bwMode="auto">
          <a:xfrm>
            <a:off x="1371600" y="1304925"/>
            <a:ext cx="939800" cy="704850"/>
          </a:xfrm>
          <a:prstGeom prst="rect">
            <a:avLst/>
          </a:prstGeom>
          <a:noFill/>
          <a:ln w="9525">
            <a:noFill/>
            <a:miter lim="800000"/>
            <a:headEnd/>
            <a:tailEnd/>
          </a:ln>
        </p:spPr>
      </p:pic>
      <p:pic>
        <p:nvPicPr>
          <p:cNvPr id="49156" name="Picture 4"/>
          <p:cNvPicPr>
            <a:picLocks noChangeAspect="1" noChangeArrowheads="1"/>
          </p:cNvPicPr>
          <p:nvPr/>
        </p:nvPicPr>
        <p:blipFill>
          <a:blip r:embed="rId2"/>
          <a:srcRect/>
          <a:stretch>
            <a:fillRect/>
          </a:stretch>
        </p:blipFill>
        <p:spPr bwMode="auto">
          <a:xfrm>
            <a:off x="3635375" y="1311275"/>
            <a:ext cx="939800" cy="704850"/>
          </a:xfrm>
          <a:prstGeom prst="rect">
            <a:avLst/>
          </a:prstGeom>
          <a:noFill/>
          <a:ln w="9525">
            <a:noFill/>
            <a:miter lim="800000"/>
            <a:headEnd/>
            <a:tailEnd/>
          </a:ln>
        </p:spPr>
      </p:pic>
      <p:pic>
        <p:nvPicPr>
          <p:cNvPr id="49157" name="Picture 5"/>
          <p:cNvPicPr>
            <a:picLocks noChangeAspect="1" noChangeArrowheads="1"/>
          </p:cNvPicPr>
          <p:nvPr/>
        </p:nvPicPr>
        <p:blipFill>
          <a:blip r:embed="rId2"/>
          <a:srcRect/>
          <a:stretch>
            <a:fillRect/>
          </a:stretch>
        </p:blipFill>
        <p:spPr bwMode="auto">
          <a:xfrm>
            <a:off x="5911850" y="1320800"/>
            <a:ext cx="939800" cy="704850"/>
          </a:xfrm>
          <a:prstGeom prst="rect">
            <a:avLst/>
          </a:prstGeom>
          <a:noFill/>
          <a:ln w="9525">
            <a:noFill/>
            <a:miter lim="800000"/>
            <a:headEnd/>
            <a:tailEnd/>
          </a:ln>
        </p:spPr>
      </p:pic>
      <p:pic>
        <p:nvPicPr>
          <p:cNvPr id="49158" name="Picture 6"/>
          <p:cNvPicPr>
            <a:picLocks noChangeAspect="1" noChangeArrowheads="1"/>
          </p:cNvPicPr>
          <p:nvPr/>
        </p:nvPicPr>
        <p:blipFill>
          <a:blip r:embed="rId2"/>
          <a:srcRect/>
          <a:stretch>
            <a:fillRect/>
          </a:stretch>
        </p:blipFill>
        <p:spPr bwMode="auto">
          <a:xfrm>
            <a:off x="8064500" y="1282700"/>
            <a:ext cx="939800" cy="704850"/>
          </a:xfrm>
          <a:prstGeom prst="rect">
            <a:avLst/>
          </a:prstGeom>
          <a:noFill/>
          <a:ln w="9525">
            <a:noFill/>
            <a:miter lim="800000"/>
            <a:headEnd/>
            <a:tailEnd/>
          </a:ln>
        </p:spPr>
      </p:pic>
      <p:sp>
        <p:nvSpPr>
          <p:cNvPr id="49159" name="Text Box 7"/>
          <p:cNvSpPr txBox="1">
            <a:spLocks noChangeArrowheads="1"/>
          </p:cNvSpPr>
          <p:nvPr/>
        </p:nvSpPr>
        <p:spPr bwMode="auto">
          <a:xfrm>
            <a:off x="5133975" y="800100"/>
            <a:ext cx="2222500" cy="336550"/>
          </a:xfrm>
          <a:prstGeom prst="rect">
            <a:avLst/>
          </a:prstGeom>
          <a:noFill/>
          <a:ln w="9525" algn="ctr">
            <a:noFill/>
            <a:miter lim="800000"/>
            <a:headEnd/>
            <a:tailEnd/>
          </a:ln>
        </p:spPr>
        <p:txBody>
          <a:bodyPr wrap="none">
            <a:spAutoFit/>
          </a:bodyPr>
          <a:lstStyle/>
          <a:p>
            <a:pPr algn="ctr"/>
            <a:r>
              <a:rPr lang="en-GB"/>
              <a:t>Annual Planning Cycle</a:t>
            </a:r>
          </a:p>
        </p:txBody>
      </p:sp>
      <p:grpSp>
        <p:nvGrpSpPr>
          <p:cNvPr id="49160" name="Group 8"/>
          <p:cNvGrpSpPr>
            <a:grpSpLocks/>
          </p:cNvGrpSpPr>
          <p:nvPr/>
        </p:nvGrpSpPr>
        <p:grpSpPr bwMode="auto">
          <a:xfrm>
            <a:off x="2184400" y="1339850"/>
            <a:ext cx="1558925" cy="835025"/>
            <a:chOff x="20" y="964"/>
            <a:chExt cx="982" cy="526"/>
          </a:xfrm>
        </p:grpSpPr>
        <p:pic>
          <p:nvPicPr>
            <p:cNvPr id="49234" name="Picture 9"/>
            <p:cNvPicPr>
              <a:picLocks noChangeAspect="1" noChangeArrowheads="1"/>
            </p:cNvPicPr>
            <p:nvPr/>
          </p:nvPicPr>
          <p:blipFill>
            <a:blip r:embed="rId3"/>
            <a:srcRect/>
            <a:stretch>
              <a:fillRect/>
            </a:stretch>
          </p:blipFill>
          <p:spPr bwMode="auto">
            <a:xfrm>
              <a:off x="299" y="964"/>
              <a:ext cx="416" cy="381"/>
            </a:xfrm>
            <a:prstGeom prst="rect">
              <a:avLst/>
            </a:prstGeom>
            <a:noFill/>
            <a:ln w="9525" algn="ctr">
              <a:noFill/>
              <a:miter lim="800000"/>
              <a:headEnd/>
              <a:tailEnd/>
            </a:ln>
          </p:spPr>
        </p:pic>
        <p:sp>
          <p:nvSpPr>
            <p:cNvPr id="49235" name="Text Box 10"/>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9161" name="Group 11"/>
          <p:cNvGrpSpPr>
            <a:grpSpLocks/>
          </p:cNvGrpSpPr>
          <p:nvPr/>
        </p:nvGrpSpPr>
        <p:grpSpPr bwMode="auto">
          <a:xfrm>
            <a:off x="4451350" y="1311275"/>
            <a:ext cx="1558925" cy="835025"/>
            <a:chOff x="20" y="964"/>
            <a:chExt cx="982" cy="526"/>
          </a:xfrm>
        </p:grpSpPr>
        <p:pic>
          <p:nvPicPr>
            <p:cNvPr id="49232" name="Picture 12"/>
            <p:cNvPicPr>
              <a:picLocks noChangeAspect="1" noChangeArrowheads="1"/>
            </p:cNvPicPr>
            <p:nvPr/>
          </p:nvPicPr>
          <p:blipFill>
            <a:blip r:embed="rId3"/>
            <a:srcRect/>
            <a:stretch>
              <a:fillRect/>
            </a:stretch>
          </p:blipFill>
          <p:spPr bwMode="auto">
            <a:xfrm>
              <a:off x="299" y="964"/>
              <a:ext cx="416" cy="381"/>
            </a:xfrm>
            <a:prstGeom prst="rect">
              <a:avLst/>
            </a:prstGeom>
            <a:noFill/>
            <a:ln w="9525" algn="ctr">
              <a:noFill/>
              <a:miter lim="800000"/>
              <a:headEnd/>
              <a:tailEnd/>
            </a:ln>
          </p:spPr>
        </p:pic>
        <p:sp>
          <p:nvSpPr>
            <p:cNvPr id="49233" name="Text Box 13"/>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9162" name="Group 14"/>
          <p:cNvGrpSpPr>
            <a:grpSpLocks/>
          </p:cNvGrpSpPr>
          <p:nvPr/>
        </p:nvGrpSpPr>
        <p:grpSpPr bwMode="auto">
          <a:xfrm>
            <a:off x="6743700" y="1311275"/>
            <a:ext cx="1558925" cy="835025"/>
            <a:chOff x="20" y="964"/>
            <a:chExt cx="982" cy="526"/>
          </a:xfrm>
        </p:grpSpPr>
        <p:pic>
          <p:nvPicPr>
            <p:cNvPr id="49230" name="Picture 15"/>
            <p:cNvPicPr>
              <a:picLocks noChangeAspect="1" noChangeArrowheads="1"/>
            </p:cNvPicPr>
            <p:nvPr/>
          </p:nvPicPr>
          <p:blipFill>
            <a:blip r:embed="rId3"/>
            <a:srcRect/>
            <a:stretch>
              <a:fillRect/>
            </a:stretch>
          </p:blipFill>
          <p:spPr bwMode="auto">
            <a:xfrm>
              <a:off x="299" y="964"/>
              <a:ext cx="416" cy="381"/>
            </a:xfrm>
            <a:prstGeom prst="rect">
              <a:avLst/>
            </a:prstGeom>
            <a:noFill/>
            <a:ln w="9525" algn="ctr">
              <a:noFill/>
              <a:miter lim="800000"/>
              <a:headEnd/>
              <a:tailEnd/>
            </a:ln>
          </p:spPr>
        </p:pic>
        <p:sp>
          <p:nvSpPr>
            <p:cNvPr id="49231" name="Text Box 16"/>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9163" name="Group 17"/>
          <p:cNvGrpSpPr>
            <a:grpSpLocks/>
          </p:cNvGrpSpPr>
          <p:nvPr/>
        </p:nvGrpSpPr>
        <p:grpSpPr bwMode="auto">
          <a:xfrm>
            <a:off x="0" y="1320800"/>
            <a:ext cx="1558925" cy="835025"/>
            <a:chOff x="20" y="964"/>
            <a:chExt cx="982" cy="526"/>
          </a:xfrm>
        </p:grpSpPr>
        <p:pic>
          <p:nvPicPr>
            <p:cNvPr id="49228" name="Picture 18"/>
            <p:cNvPicPr>
              <a:picLocks noChangeAspect="1" noChangeArrowheads="1"/>
            </p:cNvPicPr>
            <p:nvPr/>
          </p:nvPicPr>
          <p:blipFill>
            <a:blip r:embed="rId3"/>
            <a:srcRect/>
            <a:stretch>
              <a:fillRect/>
            </a:stretch>
          </p:blipFill>
          <p:spPr bwMode="auto">
            <a:xfrm>
              <a:off x="299" y="964"/>
              <a:ext cx="416" cy="381"/>
            </a:xfrm>
            <a:prstGeom prst="rect">
              <a:avLst/>
            </a:prstGeom>
            <a:noFill/>
            <a:ln w="9525" algn="ctr">
              <a:noFill/>
              <a:miter lim="800000"/>
              <a:headEnd/>
              <a:tailEnd/>
            </a:ln>
          </p:spPr>
        </p:pic>
        <p:sp>
          <p:nvSpPr>
            <p:cNvPr id="49229" name="Text Box 19"/>
            <p:cNvSpPr txBox="1">
              <a:spLocks noChangeArrowheads="1"/>
            </p:cNvSpPr>
            <p:nvPr/>
          </p:nvSpPr>
          <p:spPr bwMode="auto">
            <a:xfrm>
              <a:off x="20" y="1355"/>
              <a:ext cx="982" cy="135"/>
            </a:xfrm>
            <a:prstGeom prst="rect">
              <a:avLst/>
            </a:prstGeom>
            <a:noFill/>
            <a:ln w="9525" algn="ctr">
              <a:noFill/>
              <a:miter lim="800000"/>
              <a:headEnd/>
              <a:tailEnd/>
            </a:ln>
          </p:spPr>
          <p:txBody>
            <a:bodyPr wrap="none">
              <a:spAutoFit/>
            </a:bodyPr>
            <a:lstStyle/>
            <a:p>
              <a:pPr algn="ctr"/>
              <a:r>
                <a:rPr lang="en-GB" sz="800" b="1"/>
                <a:t>Product Steering Committee</a:t>
              </a:r>
            </a:p>
          </p:txBody>
        </p:sp>
      </p:grpSp>
      <p:grpSp>
        <p:nvGrpSpPr>
          <p:cNvPr id="49164" name="Group 20"/>
          <p:cNvGrpSpPr>
            <a:grpSpLocks/>
          </p:cNvGrpSpPr>
          <p:nvPr/>
        </p:nvGrpSpPr>
        <p:grpSpPr bwMode="auto">
          <a:xfrm>
            <a:off x="173038" y="2333625"/>
            <a:ext cx="8723312" cy="750888"/>
            <a:chOff x="127" y="1746"/>
            <a:chExt cx="5495" cy="473"/>
          </a:xfrm>
        </p:grpSpPr>
        <p:grpSp>
          <p:nvGrpSpPr>
            <p:cNvPr id="49216" name="Group 21"/>
            <p:cNvGrpSpPr>
              <a:grpSpLocks/>
            </p:cNvGrpSpPr>
            <p:nvPr/>
          </p:nvGrpSpPr>
          <p:grpSpPr bwMode="auto">
            <a:xfrm>
              <a:off x="127" y="1748"/>
              <a:ext cx="1374" cy="471"/>
              <a:chOff x="975" y="1754"/>
              <a:chExt cx="1374" cy="471"/>
            </a:xfrm>
          </p:grpSpPr>
          <p:sp>
            <p:nvSpPr>
              <p:cNvPr id="49226" name="Rectangle 22"/>
              <p:cNvSpPr>
                <a:spLocks noChangeArrowheads="1"/>
              </p:cNvSpPr>
              <p:nvPr/>
            </p:nvSpPr>
            <p:spPr bwMode="auto">
              <a:xfrm>
                <a:off x="975" y="1754"/>
                <a:ext cx="1374" cy="444"/>
              </a:xfrm>
              <a:prstGeom prst="rect">
                <a:avLst/>
              </a:prstGeom>
              <a:solidFill>
                <a:srgbClr val="FFCC99"/>
              </a:solidFill>
              <a:ln w="9525" algn="ctr">
                <a:solidFill>
                  <a:srgbClr val="000000"/>
                </a:solidFill>
                <a:miter lim="800000"/>
                <a:headEnd/>
                <a:tailEnd/>
              </a:ln>
            </p:spPr>
            <p:txBody>
              <a:bodyPr wrap="none" anchor="ctr"/>
              <a:lstStyle/>
              <a:p>
                <a:endParaRPr lang="en-US"/>
              </a:p>
            </p:txBody>
          </p:sp>
          <p:sp>
            <p:nvSpPr>
              <p:cNvPr id="49227" name="Text Box 23"/>
              <p:cNvSpPr txBox="1">
                <a:spLocks noChangeArrowheads="1"/>
              </p:cNvSpPr>
              <p:nvPr/>
            </p:nvSpPr>
            <p:spPr bwMode="auto">
              <a:xfrm>
                <a:off x="1236" y="1760"/>
                <a:ext cx="801" cy="465"/>
              </a:xfrm>
              <a:prstGeom prst="rect">
                <a:avLst/>
              </a:prstGeom>
              <a:noFill/>
              <a:ln w="9525" algn="ctr">
                <a:noFill/>
                <a:miter lim="800000"/>
                <a:headEnd/>
                <a:tailEnd/>
              </a:ln>
            </p:spPr>
            <p:txBody>
              <a:bodyPr>
                <a:spAutoFit/>
              </a:bodyPr>
              <a:lstStyle/>
              <a:p>
                <a:pPr algn="ctr">
                  <a:spcBef>
                    <a:spcPct val="50000"/>
                  </a:spcBef>
                </a:pPr>
                <a:r>
                  <a:rPr lang="en-GB" sz="1400"/>
                  <a:t>Q n</a:t>
                </a:r>
                <a:br>
                  <a:rPr lang="en-GB" sz="1400"/>
                </a:br>
                <a:r>
                  <a:rPr lang="en-GB" sz="1400"/>
                  <a:t>Development</a:t>
                </a:r>
                <a:br>
                  <a:rPr lang="en-GB" sz="1400"/>
                </a:br>
                <a:r>
                  <a:rPr lang="en-GB" sz="1400"/>
                  <a:t>Committed</a:t>
                </a:r>
              </a:p>
            </p:txBody>
          </p:sp>
        </p:grpSp>
        <p:grpSp>
          <p:nvGrpSpPr>
            <p:cNvPr id="49217" name="Group 24"/>
            <p:cNvGrpSpPr>
              <a:grpSpLocks/>
            </p:cNvGrpSpPr>
            <p:nvPr/>
          </p:nvGrpSpPr>
          <p:grpSpPr bwMode="auto">
            <a:xfrm>
              <a:off x="1499" y="1746"/>
              <a:ext cx="1374" cy="466"/>
              <a:chOff x="975" y="1754"/>
              <a:chExt cx="1374" cy="466"/>
            </a:xfrm>
          </p:grpSpPr>
          <p:sp>
            <p:nvSpPr>
              <p:cNvPr id="49224" name="Rectangle 25"/>
              <p:cNvSpPr>
                <a:spLocks noChangeArrowheads="1"/>
              </p:cNvSpPr>
              <p:nvPr/>
            </p:nvSpPr>
            <p:spPr bwMode="auto">
              <a:xfrm>
                <a:off x="975" y="1754"/>
                <a:ext cx="1374" cy="444"/>
              </a:xfrm>
              <a:prstGeom prst="rect">
                <a:avLst/>
              </a:prstGeom>
              <a:solidFill>
                <a:srgbClr val="FFFF99"/>
              </a:solidFill>
              <a:ln w="9525" algn="ctr">
                <a:solidFill>
                  <a:srgbClr val="000000"/>
                </a:solidFill>
                <a:miter lim="800000"/>
                <a:headEnd/>
                <a:tailEnd/>
              </a:ln>
            </p:spPr>
            <p:txBody>
              <a:bodyPr wrap="none" anchor="ctr"/>
              <a:lstStyle/>
              <a:p>
                <a:endParaRPr lang="en-US"/>
              </a:p>
            </p:txBody>
          </p:sp>
          <p:sp>
            <p:nvSpPr>
              <p:cNvPr id="49225" name="Text Box 26"/>
              <p:cNvSpPr txBox="1">
                <a:spLocks noChangeArrowheads="1"/>
              </p:cNvSpPr>
              <p:nvPr/>
            </p:nvSpPr>
            <p:spPr bwMode="auto">
              <a:xfrm>
                <a:off x="1323" y="1760"/>
                <a:ext cx="714" cy="460"/>
              </a:xfrm>
              <a:prstGeom prst="rect">
                <a:avLst/>
              </a:prstGeom>
              <a:noFill/>
              <a:ln w="9525" algn="ctr">
                <a:noFill/>
                <a:miter lim="800000"/>
                <a:headEnd/>
                <a:tailEnd/>
              </a:ln>
            </p:spPr>
            <p:txBody>
              <a:bodyPr>
                <a:spAutoFit/>
              </a:bodyPr>
              <a:lstStyle/>
              <a:p>
                <a:pPr algn="ctr">
                  <a:spcBef>
                    <a:spcPct val="50000"/>
                  </a:spcBef>
                </a:pPr>
                <a:r>
                  <a:rPr lang="en-GB" sz="1400"/>
                  <a:t>Q n+1</a:t>
                </a:r>
                <a:br>
                  <a:rPr lang="en-GB" sz="1400"/>
                </a:br>
                <a:r>
                  <a:rPr lang="en-GB" sz="1400"/>
                  <a:t>Concept</a:t>
                </a:r>
                <a:br>
                  <a:rPr lang="en-GB" sz="1400"/>
                </a:br>
                <a:r>
                  <a:rPr lang="en-GB" sz="1400"/>
                  <a:t>Committed</a:t>
                </a:r>
              </a:p>
            </p:txBody>
          </p:sp>
        </p:grpSp>
        <p:grpSp>
          <p:nvGrpSpPr>
            <p:cNvPr id="49218" name="Group 27"/>
            <p:cNvGrpSpPr>
              <a:grpSpLocks/>
            </p:cNvGrpSpPr>
            <p:nvPr/>
          </p:nvGrpSpPr>
          <p:grpSpPr bwMode="auto">
            <a:xfrm>
              <a:off x="2874" y="1746"/>
              <a:ext cx="1374" cy="466"/>
              <a:chOff x="975" y="1754"/>
              <a:chExt cx="1374" cy="466"/>
            </a:xfrm>
          </p:grpSpPr>
          <p:sp>
            <p:nvSpPr>
              <p:cNvPr id="49222" name="Rectangle 28"/>
              <p:cNvSpPr>
                <a:spLocks noChangeArrowheads="1"/>
              </p:cNvSpPr>
              <p:nvPr/>
            </p:nvSpPr>
            <p:spPr bwMode="auto">
              <a:xfrm>
                <a:off x="975" y="1754"/>
                <a:ext cx="1374" cy="444"/>
              </a:xfrm>
              <a:prstGeom prst="rect">
                <a:avLst/>
              </a:prstGeom>
              <a:solidFill>
                <a:srgbClr val="CCFFCC"/>
              </a:solidFill>
              <a:ln w="9525" algn="ctr">
                <a:solidFill>
                  <a:srgbClr val="000000"/>
                </a:solidFill>
                <a:miter lim="800000"/>
                <a:headEnd/>
                <a:tailEnd/>
              </a:ln>
            </p:spPr>
            <p:txBody>
              <a:bodyPr wrap="none" anchor="ctr"/>
              <a:lstStyle/>
              <a:p>
                <a:endParaRPr lang="en-US"/>
              </a:p>
            </p:txBody>
          </p:sp>
          <p:sp>
            <p:nvSpPr>
              <p:cNvPr id="49223" name="Text Box 29"/>
              <p:cNvSpPr txBox="1">
                <a:spLocks noChangeArrowheads="1"/>
              </p:cNvSpPr>
              <p:nvPr/>
            </p:nvSpPr>
            <p:spPr bwMode="auto">
              <a:xfrm>
                <a:off x="1323" y="1760"/>
                <a:ext cx="714" cy="460"/>
              </a:xfrm>
              <a:prstGeom prst="rect">
                <a:avLst/>
              </a:prstGeom>
              <a:noFill/>
              <a:ln w="9525" algn="ctr">
                <a:noFill/>
                <a:miter lim="800000"/>
                <a:headEnd/>
                <a:tailEnd/>
              </a:ln>
            </p:spPr>
            <p:txBody>
              <a:bodyPr>
                <a:spAutoFit/>
              </a:bodyPr>
              <a:lstStyle/>
              <a:p>
                <a:pPr algn="ctr">
                  <a:spcBef>
                    <a:spcPct val="50000"/>
                  </a:spcBef>
                </a:pPr>
                <a:r>
                  <a:rPr lang="en-GB" sz="1400"/>
                  <a:t>Q n+2</a:t>
                </a:r>
                <a:br>
                  <a:rPr lang="en-GB" sz="1400"/>
                </a:br>
                <a:r>
                  <a:rPr lang="en-GB" sz="1400"/>
                  <a:t>Concept</a:t>
                </a:r>
                <a:br>
                  <a:rPr lang="en-GB" sz="1400"/>
                </a:br>
                <a:r>
                  <a:rPr lang="en-GB" sz="1400"/>
                  <a:t>Committed</a:t>
                </a:r>
              </a:p>
            </p:txBody>
          </p:sp>
        </p:grpSp>
        <p:grpSp>
          <p:nvGrpSpPr>
            <p:cNvPr id="49219" name="Group 30"/>
            <p:cNvGrpSpPr>
              <a:grpSpLocks/>
            </p:cNvGrpSpPr>
            <p:nvPr/>
          </p:nvGrpSpPr>
          <p:grpSpPr bwMode="auto">
            <a:xfrm>
              <a:off x="4248" y="1750"/>
              <a:ext cx="1374" cy="466"/>
              <a:chOff x="975" y="1754"/>
              <a:chExt cx="1374" cy="466"/>
            </a:xfrm>
          </p:grpSpPr>
          <p:sp>
            <p:nvSpPr>
              <p:cNvPr id="49220" name="Rectangle 31"/>
              <p:cNvSpPr>
                <a:spLocks noChangeArrowheads="1"/>
              </p:cNvSpPr>
              <p:nvPr/>
            </p:nvSpPr>
            <p:spPr bwMode="auto">
              <a:xfrm>
                <a:off x="975" y="1754"/>
                <a:ext cx="1374" cy="444"/>
              </a:xfrm>
              <a:prstGeom prst="rect">
                <a:avLst/>
              </a:prstGeom>
              <a:solidFill>
                <a:srgbClr val="CCFFFF"/>
              </a:solidFill>
              <a:ln w="9525" algn="ctr">
                <a:solidFill>
                  <a:srgbClr val="000000"/>
                </a:solidFill>
                <a:miter lim="800000"/>
                <a:headEnd/>
                <a:tailEnd/>
              </a:ln>
            </p:spPr>
            <p:txBody>
              <a:bodyPr wrap="none" anchor="ctr"/>
              <a:lstStyle/>
              <a:p>
                <a:endParaRPr lang="en-US"/>
              </a:p>
            </p:txBody>
          </p:sp>
          <p:sp>
            <p:nvSpPr>
              <p:cNvPr id="49221" name="Text Box 32"/>
              <p:cNvSpPr txBox="1">
                <a:spLocks noChangeArrowheads="1"/>
              </p:cNvSpPr>
              <p:nvPr/>
            </p:nvSpPr>
            <p:spPr bwMode="auto">
              <a:xfrm>
                <a:off x="1323" y="1760"/>
                <a:ext cx="714" cy="460"/>
              </a:xfrm>
              <a:prstGeom prst="rect">
                <a:avLst/>
              </a:prstGeom>
              <a:noFill/>
              <a:ln w="9525" algn="ctr">
                <a:noFill/>
                <a:miter lim="800000"/>
                <a:headEnd/>
                <a:tailEnd/>
              </a:ln>
            </p:spPr>
            <p:txBody>
              <a:bodyPr>
                <a:spAutoFit/>
              </a:bodyPr>
              <a:lstStyle/>
              <a:p>
                <a:pPr algn="ctr">
                  <a:spcBef>
                    <a:spcPct val="50000"/>
                  </a:spcBef>
                </a:pPr>
                <a:r>
                  <a:rPr lang="en-GB" sz="1400"/>
                  <a:t>Q n+3</a:t>
                </a:r>
                <a:br>
                  <a:rPr lang="en-GB" sz="1400"/>
                </a:br>
                <a:r>
                  <a:rPr lang="en-GB" sz="1400"/>
                  <a:t>Concept</a:t>
                </a:r>
                <a:br>
                  <a:rPr lang="en-GB" sz="1400"/>
                </a:br>
                <a:r>
                  <a:rPr lang="en-GB" sz="1400"/>
                  <a:t>Committed</a:t>
                </a:r>
              </a:p>
            </p:txBody>
          </p:sp>
        </p:grpSp>
      </p:grpSp>
      <p:grpSp>
        <p:nvGrpSpPr>
          <p:cNvPr id="11" name="Group 33"/>
          <p:cNvGrpSpPr>
            <a:grpSpLocks/>
          </p:cNvGrpSpPr>
          <p:nvPr/>
        </p:nvGrpSpPr>
        <p:grpSpPr bwMode="auto">
          <a:xfrm>
            <a:off x="0" y="3038475"/>
            <a:ext cx="4046538" cy="1125538"/>
            <a:chOff x="0" y="1914"/>
            <a:chExt cx="2549" cy="709"/>
          </a:xfrm>
        </p:grpSpPr>
        <p:grpSp>
          <p:nvGrpSpPr>
            <p:cNvPr id="49207" name="Group 34"/>
            <p:cNvGrpSpPr>
              <a:grpSpLocks/>
            </p:cNvGrpSpPr>
            <p:nvPr/>
          </p:nvGrpSpPr>
          <p:grpSpPr bwMode="auto">
            <a:xfrm>
              <a:off x="0" y="2335"/>
              <a:ext cx="2549" cy="288"/>
              <a:chOff x="391" y="2671"/>
              <a:chExt cx="2549" cy="288"/>
            </a:xfrm>
          </p:grpSpPr>
          <p:sp>
            <p:nvSpPr>
              <p:cNvPr id="49209" name="Rectangle 35"/>
              <p:cNvSpPr>
                <a:spLocks noChangeArrowheads="1"/>
              </p:cNvSpPr>
              <p:nvPr/>
            </p:nvSpPr>
            <p:spPr bwMode="auto">
              <a:xfrm>
                <a:off x="968" y="2676"/>
                <a:ext cx="1361" cy="283"/>
              </a:xfrm>
              <a:prstGeom prst="rect">
                <a:avLst/>
              </a:prstGeom>
              <a:solidFill>
                <a:srgbClr val="DCEBF0"/>
              </a:solidFill>
              <a:ln w="9525" algn="ctr">
                <a:solidFill>
                  <a:srgbClr val="000000"/>
                </a:solidFill>
                <a:miter lim="800000"/>
                <a:headEnd/>
                <a:tailEnd/>
              </a:ln>
            </p:spPr>
            <p:txBody>
              <a:bodyPr wrap="none" anchor="ctr"/>
              <a:lstStyle/>
              <a:p>
                <a:endParaRPr lang="en-US"/>
              </a:p>
            </p:txBody>
          </p:sp>
          <p:sp>
            <p:nvSpPr>
              <p:cNvPr id="49210" name="Text Box 36"/>
              <p:cNvSpPr txBox="1">
                <a:spLocks noChangeArrowheads="1"/>
              </p:cNvSpPr>
              <p:nvPr/>
            </p:nvSpPr>
            <p:spPr bwMode="auto">
              <a:xfrm>
                <a:off x="895" y="2671"/>
                <a:ext cx="1318" cy="288"/>
              </a:xfrm>
              <a:prstGeom prst="rect">
                <a:avLst/>
              </a:prstGeom>
              <a:noFill/>
              <a:ln w="9525" algn="ctr">
                <a:noFill/>
                <a:miter lim="800000"/>
                <a:headEnd/>
                <a:tailEnd/>
              </a:ln>
            </p:spPr>
            <p:txBody>
              <a:bodyPr>
                <a:spAutoFit/>
              </a:bodyPr>
              <a:lstStyle/>
              <a:p>
                <a:pPr algn="ctr">
                  <a:spcBef>
                    <a:spcPct val="50000"/>
                  </a:spcBef>
                </a:pPr>
                <a:r>
                  <a:rPr lang="en-GB" sz="1200" b="1"/>
                  <a:t>3 Months</a:t>
                </a:r>
                <a:br>
                  <a:rPr lang="en-GB" sz="1200" b="1"/>
                </a:br>
                <a:r>
                  <a:rPr lang="en-GB" sz="1200" b="1"/>
                  <a:t>Development</a:t>
                </a:r>
              </a:p>
            </p:txBody>
          </p:sp>
          <p:grpSp>
            <p:nvGrpSpPr>
              <p:cNvPr id="49211" name="Group 37"/>
              <p:cNvGrpSpPr>
                <a:grpSpLocks/>
              </p:cNvGrpSpPr>
              <p:nvPr/>
            </p:nvGrpSpPr>
            <p:grpSpPr bwMode="auto">
              <a:xfrm>
                <a:off x="2186" y="2676"/>
                <a:ext cx="754" cy="283"/>
                <a:chOff x="818" y="2388"/>
                <a:chExt cx="754" cy="283"/>
              </a:xfrm>
            </p:grpSpPr>
            <p:sp>
              <p:nvSpPr>
                <p:cNvPr id="49214" name="Rectangle 38"/>
                <p:cNvSpPr>
                  <a:spLocks noChangeArrowheads="1"/>
                </p:cNvSpPr>
                <p:nvPr/>
              </p:nvSpPr>
              <p:spPr bwMode="auto">
                <a:xfrm>
                  <a:off x="968" y="2388"/>
                  <a:ext cx="446" cy="283"/>
                </a:xfrm>
                <a:prstGeom prst="rect">
                  <a:avLst/>
                </a:prstGeom>
                <a:solidFill>
                  <a:srgbClr val="C0C0C0"/>
                </a:solidFill>
                <a:ln w="9525" algn="ctr">
                  <a:solidFill>
                    <a:srgbClr val="000000"/>
                  </a:solidFill>
                  <a:miter lim="800000"/>
                  <a:headEnd/>
                  <a:tailEnd/>
                </a:ln>
              </p:spPr>
              <p:txBody>
                <a:bodyPr wrap="none" anchor="ctr"/>
                <a:lstStyle/>
                <a:p>
                  <a:endParaRPr lang="en-US"/>
                </a:p>
              </p:txBody>
            </p:sp>
            <p:sp>
              <p:nvSpPr>
                <p:cNvPr id="49215" name="Text Box 39"/>
                <p:cNvSpPr txBox="1">
                  <a:spLocks noChangeArrowheads="1"/>
                </p:cNvSpPr>
                <p:nvPr/>
              </p:nvSpPr>
              <p:spPr bwMode="auto">
                <a:xfrm>
                  <a:off x="818" y="2415"/>
                  <a:ext cx="754"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Readiness</a:t>
                  </a:r>
                </a:p>
              </p:txBody>
            </p:sp>
          </p:grpSp>
          <p:sp>
            <p:nvSpPr>
              <p:cNvPr id="49212" name="Rectangle 40"/>
              <p:cNvSpPr>
                <a:spLocks noChangeArrowheads="1"/>
              </p:cNvSpPr>
              <p:nvPr/>
            </p:nvSpPr>
            <p:spPr bwMode="auto">
              <a:xfrm>
                <a:off x="500" y="2676"/>
                <a:ext cx="470" cy="283"/>
              </a:xfrm>
              <a:prstGeom prst="rect">
                <a:avLst/>
              </a:prstGeom>
              <a:solidFill>
                <a:srgbClr val="EAEAEA"/>
              </a:solidFill>
              <a:ln w="9525" algn="ctr">
                <a:solidFill>
                  <a:srgbClr val="000000"/>
                </a:solidFill>
                <a:miter lim="800000"/>
                <a:headEnd/>
                <a:tailEnd/>
              </a:ln>
            </p:spPr>
            <p:txBody>
              <a:bodyPr wrap="none" anchor="ctr"/>
              <a:lstStyle/>
              <a:p>
                <a:endParaRPr lang="en-US"/>
              </a:p>
            </p:txBody>
          </p:sp>
          <p:sp>
            <p:nvSpPr>
              <p:cNvPr id="49213" name="Text Box 41"/>
              <p:cNvSpPr txBox="1">
                <a:spLocks noChangeArrowheads="1"/>
              </p:cNvSpPr>
              <p:nvPr/>
            </p:nvSpPr>
            <p:spPr bwMode="auto">
              <a:xfrm>
                <a:off x="391" y="2673"/>
                <a:ext cx="715"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Defn &amp; Plan</a:t>
                </a:r>
              </a:p>
            </p:txBody>
          </p:sp>
        </p:grpSp>
        <p:sp>
          <p:nvSpPr>
            <p:cNvPr id="49208" name="Freeform 42"/>
            <p:cNvSpPr>
              <a:spLocks/>
            </p:cNvSpPr>
            <p:nvPr/>
          </p:nvSpPr>
          <p:spPr bwMode="auto">
            <a:xfrm>
              <a:off x="120" y="1914"/>
              <a:ext cx="1393" cy="420"/>
            </a:xfrm>
            <a:custGeom>
              <a:avLst/>
              <a:gdLst>
                <a:gd name="T0" fmla="*/ 1353 w 1434"/>
                <a:gd name="T1" fmla="*/ 0 h 420"/>
                <a:gd name="T2" fmla="*/ 1353 w 1434"/>
                <a:gd name="T3" fmla="*/ 252 h 420"/>
                <a:gd name="T4" fmla="*/ 0 w 1434"/>
                <a:gd name="T5" fmla="*/ 252 h 420"/>
                <a:gd name="T6" fmla="*/ 0 w 1434"/>
                <a:gd name="T7" fmla="*/ 420 h 420"/>
                <a:gd name="T8" fmla="*/ 0 60000 65536"/>
                <a:gd name="T9" fmla="*/ 0 60000 65536"/>
                <a:gd name="T10" fmla="*/ 0 60000 65536"/>
                <a:gd name="T11" fmla="*/ 0 60000 65536"/>
                <a:gd name="T12" fmla="*/ 0 w 1434"/>
                <a:gd name="T13" fmla="*/ 0 h 420"/>
                <a:gd name="T14" fmla="*/ 1434 w 1434"/>
                <a:gd name="T15" fmla="*/ 420 h 420"/>
              </a:gdLst>
              <a:ahLst/>
              <a:cxnLst>
                <a:cxn ang="T8">
                  <a:pos x="T0" y="T1"/>
                </a:cxn>
                <a:cxn ang="T9">
                  <a:pos x="T2" y="T3"/>
                </a:cxn>
                <a:cxn ang="T10">
                  <a:pos x="T4" y="T5"/>
                </a:cxn>
                <a:cxn ang="T11">
                  <a:pos x="T6" y="T7"/>
                </a:cxn>
              </a:cxnLst>
              <a:rect l="T12" t="T13" r="T14" b="T15"/>
              <a:pathLst>
                <a:path w="1434" h="420">
                  <a:moveTo>
                    <a:pt x="1434" y="0"/>
                  </a:moveTo>
                  <a:lnTo>
                    <a:pt x="1434" y="252"/>
                  </a:lnTo>
                  <a:lnTo>
                    <a:pt x="0" y="252"/>
                  </a:lnTo>
                  <a:lnTo>
                    <a:pt x="0" y="420"/>
                  </a:lnTo>
                </a:path>
              </a:pathLst>
            </a:custGeom>
            <a:noFill/>
            <a:ln w="50800">
              <a:solidFill>
                <a:srgbClr val="000000"/>
              </a:solidFill>
              <a:round/>
              <a:headEnd/>
              <a:tailEnd type="triangle" w="med" len="med"/>
            </a:ln>
          </p:spPr>
          <p:txBody>
            <a:bodyPr/>
            <a:lstStyle/>
            <a:p>
              <a:endParaRPr lang="en-US"/>
            </a:p>
          </p:txBody>
        </p:sp>
      </p:grpSp>
      <p:grpSp>
        <p:nvGrpSpPr>
          <p:cNvPr id="14" name="Group 43"/>
          <p:cNvGrpSpPr>
            <a:grpSpLocks/>
          </p:cNvGrpSpPr>
          <p:nvPr/>
        </p:nvGrpSpPr>
        <p:grpSpPr bwMode="auto">
          <a:xfrm>
            <a:off x="2139950" y="3028950"/>
            <a:ext cx="4046538" cy="1989138"/>
            <a:chOff x="1348" y="1908"/>
            <a:chExt cx="2549" cy="1253"/>
          </a:xfrm>
        </p:grpSpPr>
        <p:grpSp>
          <p:nvGrpSpPr>
            <p:cNvPr id="49197" name="Group 44"/>
            <p:cNvGrpSpPr>
              <a:grpSpLocks/>
            </p:cNvGrpSpPr>
            <p:nvPr/>
          </p:nvGrpSpPr>
          <p:grpSpPr bwMode="auto">
            <a:xfrm>
              <a:off x="1348" y="2873"/>
              <a:ext cx="2549" cy="288"/>
              <a:chOff x="391" y="2671"/>
              <a:chExt cx="2549" cy="288"/>
            </a:xfrm>
          </p:grpSpPr>
          <p:sp>
            <p:nvSpPr>
              <p:cNvPr id="49200" name="Rectangle 45"/>
              <p:cNvSpPr>
                <a:spLocks noChangeArrowheads="1"/>
              </p:cNvSpPr>
              <p:nvPr/>
            </p:nvSpPr>
            <p:spPr bwMode="auto">
              <a:xfrm>
                <a:off x="968" y="2676"/>
                <a:ext cx="1361" cy="283"/>
              </a:xfrm>
              <a:prstGeom prst="rect">
                <a:avLst/>
              </a:prstGeom>
              <a:solidFill>
                <a:srgbClr val="DCEBF0"/>
              </a:solidFill>
              <a:ln w="9525" algn="ctr">
                <a:solidFill>
                  <a:srgbClr val="000000"/>
                </a:solidFill>
                <a:miter lim="800000"/>
                <a:headEnd/>
                <a:tailEnd/>
              </a:ln>
            </p:spPr>
            <p:txBody>
              <a:bodyPr wrap="none" anchor="ctr"/>
              <a:lstStyle/>
              <a:p>
                <a:endParaRPr lang="en-US"/>
              </a:p>
            </p:txBody>
          </p:sp>
          <p:sp>
            <p:nvSpPr>
              <p:cNvPr id="49201" name="Text Box 46"/>
              <p:cNvSpPr txBox="1">
                <a:spLocks noChangeArrowheads="1"/>
              </p:cNvSpPr>
              <p:nvPr/>
            </p:nvSpPr>
            <p:spPr bwMode="auto">
              <a:xfrm>
                <a:off x="895" y="2671"/>
                <a:ext cx="1318" cy="288"/>
              </a:xfrm>
              <a:prstGeom prst="rect">
                <a:avLst/>
              </a:prstGeom>
              <a:noFill/>
              <a:ln w="9525" algn="ctr">
                <a:noFill/>
                <a:miter lim="800000"/>
                <a:headEnd/>
                <a:tailEnd/>
              </a:ln>
            </p:spPr>
            <p:txBody>
              <a:bodyPr>
                <a:spAutoFit/>
              </a:bodyPr>
              <a:lstStyle/>
              <a:p>
                <a:pPr algn="ctr">
                  <a:spcBef>
                    <a:spcPct val="50000"/>
                  </a:spcBef>
                </a:pPr>
                <a:r>
                  <a:rPr lang="en-GB" sz="1200" b="1"/>
                  <a:t>3 Months</a:t>
                </a:r>
                <a:br>
                  <a:rPr lang="en-GB" sz="1200" b="1"/>
                </a:br>
                <a:r>
                  <a:rPr lang="en-GB" sz="1200" b="1"/>
                  <a:t>Development</a:t>
                </a:r>
              </a:p>
            </p:txBody>
          </p:sp>
          <p:grpSp>
            <p:nvGrpSpPr>
              <p:cNvPr id="49202" name="Group 47"/>
              <p:cNvGrpSpPr>
                <a:grpSpLocks/>
              </p:cNvGrpSpPr>
              <p:nvPr/>
            </p:nvGrpSpPr>
            <p:grpSpPr bwMode="auto">
              <a:xfrm>
                <a:off x="2186" y="2676"/>
                <a:ext cx="754" cy="283"/>
                <a:chOff x="818" y="2388"/>
                <a:chExt cx="754" cy="283"/>
              </a:xfrm>
            </p:grpSpPr>
            <p:sp>
              <p:nvSpPr>
                <p:cNvPr id="49205" name="Rectangle 48"/>
                <p:cNvSpPr>
                  <a:spLocks noChangeArrowheads="1"/>
                </p:cNvSpPr>
                <p:nvPr/>
              </p:nvSpPr>
              <p:spPr bwMode="auto">
                <a:xfrm>
                  <a:off x="968" y="2388"/>
                  <a:ext cx="446" cy="283"/>
                </a:xfrm>
                <a:prstGeom prst="rect">
                  <a:avLst/>
                </a:prstGeom>
                <a:solidFill>
                  <a:srgbClr val="C0C0C0"/>
                </a:solidFill>
                <a:ln w="9525" algn="ctr">
                  <a:solidFill>
                    <a:srgbClr val="000000"/>
                  </a:solidFill>
                  <a:miter lim="800000"/>
                  <a:headEnd/>
                  <a:tailEnd/>
                </a:ln>
              </p:spPr>
              <p:txBody>
                <a:bodyPr wrap="none" anchor="ctr"/>
                <a:lstStyle/>
                <a:p>
                  <a:endParaRPr lang="en-US"/>
                </a:p>
              </p:txBody>
            </p:sp>
            <p:sp>
              <p:nvSpPr>
                <p:cNvPr id="49206" name="Text Box 49"/>
                <p:cNvSpPr txBox="1">
                  <a:spLocks noChangeArrowheads="1"/>
                </p:cNvSpPr>
                <p:nvPr/>
              </p:nvSpPr>
              <p:spPr bwMode="auto">
                <a:xfrm>
                  <a:off x="818" y="2415"/>
                  <a:ext cx="754"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Readiness</a:t>
                  </a:r>
                </a:p>
              </p:txBody>
            </p:sp>
          </p:grpSp>
          <p:sp>
            <p:nvSpPr>
              <p:cNvPr id="49203" name="Rectangle 50"/>
              <p:cNvSpPr>
                <a:spLocks noChangeArrowheads="1"/>
              </p:cNvSpPr>
              <p:nvPr/>
            </p:nvSpPr>
            <p:spPr bwMode="auto">
              <a:xfrm>
                <a:off x="500" y="2676"/>
                <a:ext cx="470" cy="283"/>
              </a:xfrm>
              <a:prstGeom prst="rect">
                <a:avLst/>
              </a:prstGeom>
              <a:solidFill>
                <a:srgbClr val="EAEAEA"/>
              </a:solidFill>
              <a:ln w="9525" algn="ctr">
                <a:solidFill>
                  <a:srgbClr val="000000"/>
                </a:solidFill>
                <a:miter lim="800000"/>
                <a:headEnd/>
                <a:tailEnd/>
              </a:ln>
            </p:spPr>
            <p:txBody>
              <a:bodyPr wrap="none" anchor="ctr"/>
              <a:lstStyle/>
              <a:p>
                <a:endParaRPr lang="en-US"/>
              </a:p>
            </p:txBody>
          </p:sp>
          <p:sp>
            <p:nvSpPr>
              <p:cNvPr id="49204" name="Text Box 51"/>
              <p:cNvSpPr txBox="1">
                <a:spLocks noChangeArrowheads="1"/>
              </p:cNvSpPr>
              <p:nvPr/>
            </p:nvSpPr>
            <p:spPr bwMode="auto">
              <a:xfrm>
                <a:off x="391" y="2673"/>
                <a:ext cx="715"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Defn &amp; Plan</a:t>
                </a:r>
              </a:p>
            </p:txBody>
          </p:sp>
        </p:grpSp>
        <p:sp>
          <p:nvSpPr>
            <p:cNvPr id="49198" name="Freeform 52"/>
            <p:cNvSpPr>
              <a:spLocks/>
            </p:cNvSpPr>
            <p:nvPr/>
          </p:nvSpPr>
          <p:spPr bwMode="auto">
            <a:xfrm>
              <a:off x="1468" y="2464"/>
              <a:ext cx="1422" cy="408"/>
            </a:xfrm>
            <a:custGeom>
              <a:avLst/>
              <a:gdLst>
                <a:gd name="T0" fmla="*/ 1410 w 1434"/>
                <a:gd name="T1" fmla="*/ 0 h 420"/>
                <a:gd name="T2" fmla="*/ 1410 w 1434"/>
                <a:gd name="T3" fmla="*/ 238 h 420"/>
                <a:gd name="T4" fmla="*/ 0 w 1434"/>
                <a:gd name="T5" fmla="*/ 238 h 420"/>
                <a:gd name="T6" fmla="*/ 0 w 1434"/>
                <a:gd name="T7" fmla="*/ 396 h 420"/>
                <a:gd name="T8" fmla="*/ 0 60000 65536"/>
                <a:gd name="T9" fmla="*/ 0 60000 65536"/>
                <a:gd name="T10" fmla="*/ 0 60000 65536"/>
                <a:gd name="T11" fmla="*/ 0 60000 65536"/>
                <a:gd name="T12" fmla="*/ 0 w 1434"/>
                <a:gd name="T13" fmla="*/ 0 h 420"/>
                <a:gd name="T14" fmla="*/ 1434 w 1434"/>
                <a:gd name="T15" fmla="*/ 420 h 420"/>
              </a:gdLst>
              <a:ahLst/>
              <a:cxnLst>
                <a:cxn ang="T8">
                  <a:pos x="T0" y="T1"/>
                </a:cxn>
                <a:cxn ang="T9">
                  <a:pos x="T2" y="T3"/>
                </a:cxn>
                <a:cxn ang="T10">
                  <a:pos x="T4" y="T5"/>
                </a:cxn>
                <a:cxn ang="T11">
                  <a:pos x="T6" y="T7"/>
                </a:cxn>
              </a:cxnLst>
              <a:rect l="T12" t="T13" r="T14" b="T15"/>
              <a:pathLst>
                <a:path w="1434" h="420">
                  <a:moveTo>
                    <a:pt x="1434" y="0"/>
                  </a:moveTo>
                  <a:lnTo>
                    <a:pt x="1434" y="252"/>
                  </a:lnTo>
                  <a:lnTo>
                    <a:pt x="0" y="252"/>
                  </a:lnTo>
                  <a:lnTo>
                    <a:pt x="0" y="420"/>
                  </a:lnTo>
                </a:path>
              </a:pathLst>
            </a:custGeom>
            <a:noFill/>
            <a:ln w="50800">
              <a:solidFill>
                <a:srgbClr val="000000"/>
              </a:solidFill>
              <a:round/>
              <a:headEnd/>
              <a:tailEnd type="triangle" w="med" len="med"/>
            </a:ln>
          </p:spPr>
          <p:txBody>
            <a:bodyPr/>
            <a:lstStyle/>
            <a:p>
              <a:endParaRPr lang="en-US"/>
            </a:p>
          </p:txBody>
        </p:sp>
        <p:sp>
          <p:nvSpPr>
            <p:cNvPr id="49199" name="Line 53"/>
            <p:cNvSpPr>
              <a:spLocks noChangeShapeType="1"/>
            </p:cNvSpPr>
            <p:nvPr/>
          </p:nvSpPr>
          <p:spPr bwMode="auto">
            <a:xfrm flipV="1">
              <a:off x="2892" y="1908"/>
              <a:ext cx="0" cy="570"/>
            </a:xfrm>
            <a:prstGeom prst="line">
              <a:avLst/>
            </a:prstGeom>
            <a:noFill/>
            <a:ln w="50800">
              <a:solidFill>
                <a:srgbClr val="000000"/>
              </a:solidFill>
              <a:round/>
              <a:headEnd/>
              <a:tailEnd/>
            </a:ln>
          </p:spPr>
          <p:txBody>
            <a:bodyPr/>
            <a:lstStyle/>
            <a:p>
              <a:endParaRPr lang="en-GB"/>
            </a:p>
          </p:txBody>
        </p:sp>
      </p:grpSp>
      <p:sp>
        <p:nvSpPr>
          <p:cNvPr id="127030" name="Line 54"/>
          <p:cNvSpPr>
            <a:spLocks noChangeShapeType="1"/>
          </p:cNvSpPr>
          <p:nvPr/>
        </p:nvSpPr>
        <p:spPr bwMode="auto">
          <a:xfrm flipH="1">
            <a:off x="3067050" y="3286125"/>
            <a:ext cx="9525" cy="2876550"/>
          </a:xfrm>
          <a:prstGeom prst="line">
            <a:avLst/>
          </a:prstGeom>
          <a:noFill/>
          <a:ln w="9525" cap="rnd">
            <a:solidFill>
              <a:srgbClr val="000000"/>
            </a:solidFill>
            <a:prstDash val="sysDot"/>
            <a:round/>
            <a:headEnd/>
            <a:tailEnd/>
          </a:ln>
        </p:spPr>
        <p:txBody>
          <a:bodyPr/>
          <a:lstStyle/>
          <a:p>
            <a:endParaRPr lang="en-GB"/>
          </a:p>
        </p:txBody>
      </p:sp>
      <p:grpSp>
        <p:nvGrpSpPr>
          <p:cNvPr id="17" name="Group 55"/>
          <p:cNvGrpSpPr>
            <a:grpSpLocks/>
          </p:cNvGrpSpPr>
          <p:nvPr/>
        </p:nvGrpSpPr>
        <p:grpSpPr bwMode="auto">
          <a:xfrm>
            <a:off x="4308475" y="3025775"/>
            <a:ext cx="4046538" cy="3162300"/>
            <a:chOff x="2714" y="1906"/>
            <a:chExt cx="2549" cy="1992"/>
          </a:xfrm>
        </p:grpSpPr>
        <p:grpSp>
          <p:nvGrpSpPr>
            <p:cNvPr id="49186" name="Group 56"/>
            <p:cNvGrpSpPr>
              <a:grpSpLocks/>
            </p:cNvGrpSpPr>
            <p:nvPr/>
          </p:nvGrpSpPr>
          <p:grpSpPr bwMode="auto">
            <a:xfrm>
              <a:off x="2714" y="3393"/>
              <a:ext cx="2549" cy="288"/>
              <a:chOff x="391" y="2671"/>
              <a:chExt cx="2549" cy="288"/>
            </a:xfrm>
          </p:grpSpPr>
          <p:sp>
            <p:nvSpPr>
              <p:cNvPr id="49190" name="Rectangle 57"/>
              <p:cNvSpPr>
                <a:spLocks noChangeArrowheads="1"/>
              </p:cNvSpPr>
              <p:nvPr/>
            </p:nvSpPr>
            <p:spPr bwMode="auto">
              <a:xfrm>
                <a:off x="968" y="2676"/>
                <a:ext cx="1361" cy="283"/>
              </a:xfrm>
              <a:prstGeom prst="rect">
                <a:avLst/>
              </a:prstGeom>
              <a:solidFill>
                <a:srgbClr val="DCEBF0"/>
              </a:solidFill>
              <a:ln w="9525" algn="ctr">
                <a:solidFill>
                  <a:srgbClr val="000000"/>
                </a:solidFill>
                <a:miter lim="800000"/>
                <a:headEnd/>
                <a:tailEnd/>
              </a:ln>
            </p:spPr>
            <p:txBody>
              <a:bodyPr wrap="none" anchor="ctr"/>
              <a:lstStyle/>
              <a:p>
                <a:endParaRPr lang="en-US"/>
              </a:p>
            </p:txBody>
          </p:sp>
          <p:sp>
            <p:nvSpPr>
              <p:cNvPr id="49191" name="Text Box 58"/>
              <p:cNvSpPr txBox="1">
                <a:spLocks noChangeArrowheads="1"/>
              </p:cNvSpPr>
              <p:nvPr/>
            </p:nvSpPr>
            <p:spPr bwMode="auto">
              <a:xfrm>
                <a:off x="895" y="2671"/>
                <a:ext cx="1318" cy="288"/>
              </a:xfrm>
              <a:prstGeom prst="rect">
                <a:avLst/>
              </a:prstGeom>
              <a:noFill/>
              <a:ln w="9525" algn="ctr">
                <a:noFill/>
                <a:miter lim="800000"/>
                <a:headEnd/>
                <a:tailEnd/>
              </a:ln>
            </p:spPr>
            <p:txBody>
              <a:bodyPr>
                <a:spAutoFit/>
              </a:bodyPr>
              <a:lstStyle/>
              <a:p>
                <a:pPr algn="ctr">
                  <a:spcBef>
                    <a:spcPct val="50000"/>
                  </a:spcBef>
                </a:pPr>
                <a:r>
                  <a:rPr lang="en-GB" sz="1200" b="1"/>
                  <a:t>3 Months</a:t>
                </a:r>
                <a:br>
                  <a:rPr lang="en-GB" sz="1200" b="1"/>
                </a:br>
                <a:r>
                  <a:rPr lang="en-GB" sz="1200" b="1"/>
                  <a:t>Development</a:t>
                </a:r>
              </a:p>
            </p:txBody>
          </p:sp>
          <p:grpSp>
            <p:nvGrpSpPr>
              <p:cNvPr id="49192" name="Group 59"/>
              <p:cNvGrpSpPr>
                <a:grpSpLocks/>
              </p:cNvGrpSpPr>
              <p:nvPr/>
            </p:nvGrpSpPr>
            <p:grpSpPr bwMode="auto">
              <a:xfrm>
                <a:off x="2186" y="2676"/>
                <a:ext cx="754" cy="283"/>
                <a:chOff x="818" y="2388"/>
                <a:chExt cx="754" cy="283"/>
              </a:xfrm>
            </p:grpSpPr>
            <p:sp>
              <p:nvSpPr>
                <p:cNvPr id="49195" name="Rectangle 60"/>
                <p:cNvSpPr>
                  <a:spLocks noChangeArrowheads="1"/>
                </p:cNvSpPr>
                <p:nvPr/>
              </p:nvSpPr>
              <p:spPr bwMode="auto">
                <a:xfrm>
                  <a:off x="968" y="2388"/>
                  <a:ext cx="446" cy="283"/>
                </a:xfrm>
                <a:prstGeom prst="rect">
                  <a:avLst/>
                </a:prstGeom>
                <a:solidFill>
                  <a:srgbClr val="C0C0C0"/>
                </a:solidFill>
                <a:ln w="9525" algn="ctr">
                  <a:solidFill>
                    <a:srgbClr val="000000"/>
                  </a:solidFill>
                  <a:miter lim="800000"/>
                  <a:headEnd/>
                  <a:tailEnd/>
                </a:ln>
              </p:spPr>
              <p:txBody>
                <a:bodyPr wrap="none" anchor="ctr"/>
                <a:lstStyle/>
                <a:p>
                  <a:endParaRPr lang="en-US"/>
                </a:p>
              </p:txBody>
            </p:sp>
            <p:sp>
              <p:nvSpPr>
                <p:cNvPr id="49196" name="Text Box 61"/>
                <p:cNvSpPr txBox="1">
                  <a:spLocks noChangeArrowheads="1"/>
                </p:cNvSpPr>
                <p:nvPr/>
              </p:nvSpPr>
              <p:spPr bwMode="auto">
                <a:xfrm>
                  <a:off x="818" y="2415"/>
                  <a:ext cx="754"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Readiness</a:t>
                  </a:r>
                </a:p>
              </p:txBody>
            </p:sp>
          </p:grpSp>
          <p:sp>
            <p:nvSpPr>
              <p:cNvPr id="49193" name="Rectangle 62"/>
              <p:cNvSpPr>
                <a:spLocks noChangeArrowheads="1"/>
              </p:cNvSpPr>
              <p:nvPr/>
            </p:nvSpPr>
            <p:spPr bwMode="auto">
              <a:xfrm>
                <a:off x="500" y="2676"/>
                <a:ext cx="470" cy="283"/>
              </a:xfrm>
              <a:prstGeom prst="rect">
                <a:avLst/>
              </a:prstGeom>
              <a:solidFill>
                <a:srgbClr val="EAEAEA"/>
              </a:solidFill>
              <a:ln w="9525" algn="ctr">
                <a:solidFill>
                  <a:srgbClr val="000000"/>
                </a:solidFill>
                <a:miter lim="800000"/>
                <a:headEnd/>
                <a:tailEnd/>
              </a:ln>
            </p:spPr>
            <p:txBody>
              <a:bodyPr wrap="none" anchor="ctr"/>
              <a:lstStyle/>
              <a:p>
                <a:endParaRPr lang="en-US"/>
              </a:p>
            </p:txBody>
          </p:sp>
          <p:sp>
            <p:nvSpPr>
              <p:cNvPr id="49194" name="Text Box 63"/>
              <p:cNvSpPr txBox="1">
                <a:spLocks noChangeArrowheads="1"/>
              </p:cNvSpPr>
              <p:nvPr/>
            </p:nvSpPr>
            <p:spPr bwMode="auto">
              <a:xfrm>
                <a:off x="391" y="2673"/>
                <a:ext cx="715" cy="250"/>
              </a:xfrm>
              <a:prstGeom prst="rect">
                <a:avLst/>
              </a:prstGeom>
              <a:noFill/>
              <a:ln w="9525" algn="ctr">
                <a:noFill/>
                <a:miter lim="800000"/>
                <a:headEnd/>
                <a:tailEnd/>
              </a:ln>
            </p:spPr>
            <p:txBody>
              <a:bodyPr>
                <a:spAutoFit/>
              </a:bodyPr>
              <a:lstStyle/>
              <a:p>
                <a:pPr algn="ctr">
                  <a:spcBef>
                    <a:spcPct val="50000"/>
                  </a:spcBef>
                </a:pPr>
                <a:r>
                  <a:rPr lang="en-GB" sz="1000" b="1"/>
                  <a:t>1 Month</a:t>
                </a:r>
                <a:br>
                  <a:rPr lang="en-GB" sz="1000" b="1"/>
                </a:br>
                <a:r>
                  <a:rPr lang="en-GB" sz="1000" b="1"/>
                  <a:t>Defn &amp; Plan</a:t>
                </a:r>
              </a:p>
            </p:txBody>
          </p:sp>
        </p:grpSp>
        <p:sp>
          <p:nvSpPr>
            <p:cNvPr id="49187" name="Freeform 64"/>
            <p:cNvSpPr>
              <a:spLocks/>
            </p:cNvSpPr>
            <p:nvPr/>
          </p:nvSpPr>
          <p:spPr bwMode="auto">
            <a:xfrm>
              <a:off x="2834" y="2984"/>
              <a:ext cx="1422" cy="408"/>
            </a:xfrm>
            <a:custGeom>
              <a:avLst/>
              <a:gdLst>
                <a:gd name="T0" fmla="*/ 1410 w 1434"/>
                <a:gd name="T1" fmla="*/ 0 h 420"/>
                <a:gd name="T2" fmla="*/ 1410 w 1434"/>
                <a:gd name="T3" fmla="*/ 238 h 420"/>
                <a:gd name="T4" fmla="*/ 0 w 1434"/>
                <a:gd name="T5" fmla="*/ 238 h 420"/>
                <a:gd name="T6" fmla="*/ 0 w 1434"/>
                <a:gd name="T7" fmla="*/ 396 h 420"/>
                <a:gd name="T8" fmla="*/ 0 60000 65536"/>
                <a:gd name="T9" fmla="*/ 0 60000 65536"/>
                <a:gd name="T10" fmla="*/ 0 60000 65536"/>
                <a:gd name="T11" fmla="*/ 0 60000 65536"/>
                <a:gd name="T12" fmla="*/ 0 w 1434"/>
                <a:gd name="T13" fmla="*/ 0 h 420"/>
                <a:gd name="T14" fmla="*/ 1434 w 1434"/>
                <a:gd name="T15" fmla="*/ 420 h 420"/>
              </a:gdLst>
              <a:ahLst/>
              <a:cxnLst>
                <a:cxn ang="T8">
                  <a:pos x="T0" y="T1"/>
                </a:cxn>
                <a:cxn ang="T9">
                  <a:pos x="T2" y="T3"/>
                </a:cxn>
                <a:cxn ang="T10">
                  <a:pos x="T4" y="T5"/>
                </a:cxn>
                <a:cxn ang="T11">
                  <a:pos x="T6" y="T7"/>
                </a:cxn>
              </a:cxnLst>
              <a:rect l="T12" t="T13" r="T14" b="T15"/>
              <a:pathLst>
                <a:path w="1434" h="420">
                  <a:moveTo>
                    <a:pt x="1434" y="0"/>
                  </a:moveTo>
                  <a:lnTo>
                    <a:pt x="1434" y="252"/>
                  </a:lnTo>
                  <a:lnTo>
                    <a:pt x="0" y="252"/>
                  </a:lnTo>
                  <a:lnTo>
                    <a:pt x="0" y="420"/>
                  </a:lnTo>
                </a:path>
              </a:pathLst>
            </a:custGeom>
            <a:noFill/>
            <a:ln w="50800">
              <a:solidFill>
                <a:srgbClr val="000000"/>
              </a:solidFill>
              <a:round/>
              <a:headEnd/>
              <a:tailEnd type="triangle" w="med" len="med"/>
            </a:ln>
          </p:spPr>
          <p:txBody>
            <a:bodyPr/>
            <a:lstStyle/>
            <a:p>
              <a:endParaRPr lang="en-US"/>
            </a:p>
          </p:txBody>
        </p:sp>
        <p:sp>
          <p:nvSpPr>
            <p:cNvPr id="49188" name="Line 65"/>
            <p:cNvSpPr>
              <a:spLocks noChangeShapeType="1"/>
            </p:cNvSpPr>
            <p:nvPr/>
          </p:nvSpPr>
          <p:spPr bwMode="auto">
            <a:xfrm flipV="1">
              <a:off x="4258" y="1906"/>
              <a:ext cx="0" cy="1086"/>
            </a:xfrm>
            <a:prstGeom prst="line">
              <a:avLst/>
            </a:prstGeom>
            <a:noFill/>
            <a:ln w="50800">
              <a:solidFill>
                <a:srgbClr val="000000"/>
              </a:solidFill>
              <a:round/>
              <a:headEnd/>
              <a:tailEnd/>
            </a:ln>
          </p:spPr>
          <p:txBody>
            <a:bodyPr/>
            <a:lstStyle/>
            <a:p>
              <a:endParaRPr lang="en-GB"/>
            </a:p>
          </p:txBody>
        </p:sp>
        <p:sp>
          <p:nvSpPr>
            <p:cNvPr id="49189" name="Line 66"/>
            <p:cNvSpPr>
              <a:spLocks noChangeShapeType="1"/>
            </p:cNvSpPr>
            <p:nvPr/>
          </p:nvSpPr>
          <p:spPr bwMode="auto">
            <a:xfrm flipH="1">
              <a:off x="3280" y="2470"/>
              <a:ext cx="6" cy="1428"/>
            </a:xfrm>
            <a:prstGeom prst="line">
              <a:avLst/>
            </a:prstGeom>
            <a:noFill/>
            <a:ln w="9525" cap="rnd">
              <a:solidFill>
                <a:srgbClr val="000000"/>
              </a:solidFill>
              <a:prstDash val="sysDot"/>
              <a:round/>
              <a:headEnd/>
              <a:tailEnd/>
            </a:ln>
          </p:spPr>
          <p:txBody>
            <a:bodyPr/>
            <a:lstStyle/>
            <a:p>
              <a:endParaRPr lang="en-GB"/>
            </a:p>
          </p:txBody>
        </p:sp>
      </p:grpSp>
      <p:sp>
        <p:nvSpPr>
          <p:cNvPr id="127043" name="AutoShape 67"/>
          <p:cNvSpPr>
            <a:spLocks noChangeArrowheads="1"/>
          </p:cNvSpPr>
          <p:nvPr/>
        </p:nvSpPr>
        <p:spPr bwMode="auto">
          <a:xfrm>
            <a:off x="3457575" y="6124575"/>
            <a:ext cx="2962275" cy="571500"/>
          </a:xfrm>
          <a:prstGeom prst="wedgeRoundRectCallout">
            <a:avLst>
              <a:gd name="adj1" fmla="val -61736"/>
              <a:gd name="adj2" fmla="val -123333"/>
              <a:gd name="adj3" fmla="val 16667"/>
            </a:avLst>
          </a:prstGeom>
          <a:solidFill>
            <a:srgbClr val="FFFF99"/>
          </a:solidFill>
          <a:ln w="9525" algn="ctr">
            <a:solidFill>
              <a:srgbClr val="000000"/>
            </a:solidFill>
            <a:miter lim="800000"/>
            <a:headEnd/>
            <a:tailEnd/>
          </a:ln>
        </p:spPr>
        <p:txBody>
          <a:bodyPr/>
          <a:lstStyle/>
          <a:p>
            <a:pPr algn="ctr"/>
            <a:r>
              <a:rPr lang="en-GB"/>
              <a:t>Dev transitions smoothly from one release to the next</a:t>
            </a:r>
          </a:p>
        </p:txBody>
      </p:sp>
      <p:sp>
        <p:nvSpPr>
          <p:cNvPr id="127044" name="Line 68"/>
          <p:cNvSpPr>
            <a:spLocks noChangeShapeType="1"/>
          </p:cNvSpPr>
          <p:nvPr/>
        </p:nvSpPr>
        <p:spPr bwMode="auto">
          <a:xfrm>
            <a:off x="3790950" y="3933825"/>
            <a:ext cx="685800" cy="0"/>
          </a:xfrm>
          <a:prstGeom prst="line">
            <a:avLst/>
          </a:prstGeom>
          <a:noFill/>
          <a:ln w="9525">
            <a:solidFill>
              <a:srgbClr val="000000"/>
            </a:solidFill>
            <a:round/>
            <a:headEnd type="triangle" w="med" len="med"/>
            <a:tailEnd type="triangle" w="med" len="med"/>
          </a:ln>
        </p:spPr>
        <p:txBody>
          <a:bodyPr/>
          <a:lstStyle/>
          <a:p>
            <a:endParaRPr lang="en-GB"/>
          </a:p>
        </p:txBody>
      </p:sp>
      <p:sp>
        <p:nvSpPr>
          <p:cNvPr id="127045" name="AutoShape 69"/>
          <p:cNvSpPr>
            <a:spLocks noChangeArrowheads="1"/>
          </p:cNvSpPr>
          <p:nvPr/>
        </p:nvSpPr>
        <p:spPr bwMode="auto">
          <a:xfrm>
            <a:off x="180975" y="5445125"/>
            <a:ext cx="2781300" cy="828675"/>
          </a:xfrm>
          <a:prstGeom prst="wedgeRoundRectCallout">
            <a:avLst>
              <a:gd name="adj1" fmla="val 90583"/>
              <a:gd name="adj2" fmla="val -229310"/>
              <a:gd name="adj3" fmla="val 16667"/>
            </a:avLst>
          </a:prstGeom>
          <a:solidFill>
            <a:srgbClr val="FFFF99"/>
          </a:solidFill>
          <a:ln w="9525" algn="ctr">
            <a:solidFill>
              <a:srgbClr val="000000"/>
            </a:solidFill>
            <a:miter lim="800000"/>
            <a:headEnd/>
            <a:tailEnd/>
          </a:ln>
        </p:spPr>
        <p:txBody>
          <a:bodyPr/>
          <a:lstStyle/>
          <a:p>
            <a:pPr algn="ctr"/>
            <a:r>
              <a:rPr lang="en-GB"/>
              <a:t>One Month contingency to meet quarterly roadmap commitment</a:t>
            </a:r>
          </a:p>
        </p:txBody>
      </p:sp>
      <p:sp>
        <p:nvSpPr>
          <p:cNvPr id="70" name="AutoShape 67"/>
          <p:cNvSpPr>
            <a:spLocks noChangeArrowheads="1"/>
          </p:cNvSpPr>
          <p:nvPr/>
        </p:nvSpPr>
        <p:spPr bwMode="auto">
          <a:xfrm>
            <a:off x="511175" y="4652963"/>
            <a:ext cx="2962275" cy="614362"/>
          </a:xfrm>
          <a:prstGeom prst="wedgeRoundRectCallout">
            <a:avLst>
              <a:gd name="adj1" fmla="val -61736"/>
              <a:gd name="adj2" fmla="val -138449"/>
              <a:gd name="adj3" fmla="val 16667"/>
            </a:avLst>
          </a:prstGeom>
          <a:solidFill>
            <a:srgbClr val="FFFF99"/>
          </a:solidFill>
          <a:ln w="9525" algn="ctr">
            <a:solidFill>
              <a:srgbClr val="000000"/>
            </a:solidFill>
            <a:miter lim="800000"/>
            <a:headEnd/>
            <a:tailEnd/>
          </a:ln>
        </p:spPr>
        <p:txBody>
          <a:bodyPr/>
          <a:lstStyle/>
          <a:p>
            <a:pPr algn="ctr"/>
            <a:r>
              <a:rPr lang="en-GB"/>
              <a:t>Activity for Qn starts beginning Q n-1</a:t>
            </a:r>
          </a:p>
        </p:txBody>
      </p:sp>
      <p:grpSp>
        <p:nvGrpSpPr>
          <p:cNvPr id="20" name="Group 82"/>
          <p:cNvGrpSpPr>
            <a:grpSpLocks/>
          </p:cNvGrpSpPr>
          <p:nvPr/>
        </p:nvGrpSpPr>
        <p:grpSpPr bwMode="auto">
          <a:xfrm>
            <a:off x="241300" y="6238875"/>
            <a:ext cx="8656638" cy="449263"/>
            <a:chOff x="240541" y="6239586"/>
            <a:chExt cx="8657798" cy="449263"/>
          </a:xfrm>
        </p:grpSpPr>
        <p:sp>
          <p:nvSpPr>
            <p:cNvPr id="49184" name="Rectangle 35"/>
            <p:cNvSpPr>
              <a:spLocks noChangeArrowheads="1"/>
            </p:cNvSpPr>
            <p:nvPr/>
          </p:nvSpPr>
          <p:spPr bwMode="auto">
            <a:xfrm>
              <a:off x="356428" y="6239586"/>
              <a:ext cx="8541911" cy="449263"/>
            </a:xfrm>
            <a:prstGeom prst="rect">
              <a:avLst/>
            </a:prstGeom>
            <a:solidFill>
              <a:srgbClr val="DCEBF0"/>
            </a:solidFill>
            <a:ln w="9525" algn="ctr">
              <a:solidFill>
                <a:srgbClr val="000000"/>
              </a:solidFill>
              <a:miter lim="800000"/>
              <a:headEnd/>
              <a:tailEnd/>
            </a:ln>
          </p:spPr>
          <p:txBody>
            <a:bodyPr wrap="none" anchor="ctr"/>
            <a:lstStyle/>
            <a:p>
              <a:endParaRPr lang="en-US"/>
            </a:p>
          </p:txBody>
        </p:sp>
        <p:sp>
          <p:nvSpPr>
            <p:cNvPr id="49185" name="Text Box 36"/>
            <p:cNvSpPr txBox="1">
              <a:spLocks noChangeArrowheads="1"/>
            </p:cNvSpPr>
            <p:nvPr/>
          </p:nvSpPr>
          <p:spPr bwMode="auto">
            <a:xfrm>
              <a:off x="240541" y="6313535"/>
              <a:ext cx="8272032" cy="276999"/>
            </a:xfrm>
            <a:prstGeom prst="rect">
              <a:avLst/>
            </a:prstGeom>
            <a:noFill/>
            <a:ln w="9525" algn="ctr">
              <a:noFill/>
              <a:miter lim="800000"/>
              <a:headEnd/>
              <a:tailEnd/>
            </a:ln>
          </p:spPr>
          <p:txBody>
            <a:bodyPr>
              <a:spAutoFit/>
            </a:bodyPr>
            <a:lstStyle/>
            <a:p>
              <a:pPr algn="ctr">
                <a:spcBef>
                  <a:spcPct val="50000"/>
                </a:spcBef>
              </a:pPr>
              <a:r>
                <a:rPr lang="en-GB" sz="1200" b="1"/>
                <a:t>Ongoing development of major components </a:t>
              </a:r>
            </a:p>
          </p:txBody>
        </p:sp>
      </p:grpSp>
      <p:sp>
        <p:nvSpPr>
          <p:cNvPr id="77" name="AutoShape 67"/>
          <p:cNvSpPr>
            <a:spLocks noChangeArrowheads="1"/>
          </p:cNvSpPr>
          <p:nvPr/>
        </p:nvSpPr>
        <p:spPr bwMode="auto">
          <a:xfrm>
            <a:off x="5891213" y="3495675"/>
            <a:ext cx="2962275" cy="614363"/>
          </a:xfrm>
          <a:prstGeom prst="wedgeRoundRectCallout">
            <a:avLst>
              <a:gd name="adj1" fmla="val -82468"/>
              <a:gd name="adj2" fmla="val 161065"/>
              <a:gd name="adj3" fmla="val 16667"/>
            </a:avLst>
          </a:prstGeom>
          <a:solidFill>
            <a:srgbClr val="FFFF99"/>
          </a:solidFill>
          <a:ln w="9525" algn="ctr">
            <a:solidFill>
              <a:srgbClr val="000000"/>
            </a:solidFill>
            <a:miter lim="800000"/>
            <a:headEnd/>
            <a:tailEnd/>
          </a:ln>
        </p:spPr>
        <p:txBody>
          <a:bodyPr/>
          <a:lstStyle/>
          <a:p>
            <a:pPr algn="ctr"/>
            <a:r>
              <a:rPr lang="en-GB"/>
              <a:t>Delivery of major new component(s)</a:t>
            </a:r>
          </a:p>
        </p:txBody>
      </p:sp>
      <p:grpSp>
        <p:nvGrpSpPr>
          <p:cNvPr id="21" name="Group 80"/>
          <p:cNvGrpSpPr>
            <a:grpSpLocks/>
          </p:cNvGrpSpPr>
          <p:nvPr/>
        </p:nvGrpSpPr>
        <p:grpSpPr bwMode="auto">
          <a:xfrm>
            <a:off x="6238875" y="5345113"/>
            <a:ext cx="846138" cy="1093787"/>
            <a:chOff x="6252089" y="5290729"/>
            <a:chExt cx="847022" cy="1093350"/>
          </a:xfrm>
        </p:grpSpPr>
        <p:sp>
          <p:nvSpPr>
            <p:cNvPr id="74" name="7-Point Star 73"/>
            <p:cNvSpPr/>
            <p:nvPr/>
          </p:nvSpPr>
          <p:spPr>
            <a:xfrm>
              <a:off x="6771744" y="5474805"/>
              <a:ext cx="327367" cy="29991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Curved Up Arrow 74"/>
            <p:cNvSpPr/>
            <p:nvPr/>
          </p:nvSpPr>
          <p:spPr>
            <a:xfrm rot="18668087" flipV="1">
              <a:off x="5896907" y="5645911"/>
              <a:ext cx="1093350" cy="3829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22" name="Group 79"/>
          <p:cNvGrpSpPr>
            <a:grpSpLocks/>
          </p:cNvGrpSpPr>
          <p:nvPr/>
        </p:nvGrpSpPr>
        <p:grpSpPr bwMode="auto">
          <a:xfrm>
            <a:off x="3613150" y="4298950"/>
            <a:ext cx="1300163" cy="2135188"/>
            <a:chOff x="3612810" y="4298716"/>
            <a:chExt cx="1300384" cy="2135176"/>
          </a:xfrm>
        </p:grpSpPr>
        <p:sp>
          <p:nvSpPr>
            <p:cNvPr id="73" name="7-Point Star 72"/>
            <p:cNvSpPr/>
            <p:nvPr/>
          </p:nvSpPr>
          <p:spPr>
            <a:xfrm>
              <a:off x="4586113" y="4667014"/>
              <a:ext cx="327081" cy="300036"/>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Curved Up Arrow 75"/>
            <p:cNvSpPr/>
            <p:nvPr/>
          </p:nvSpPr>
          <p:spPr>
            <a:xfrm rot="18668087" flipV="1">
              <a:off x="2842135" y="5069391"/>
              <a:ext cx="2135176" cy="593826"/>
            </a:xfrm>
            <a:prstGeom prst="curvedUpArrow">
              <a:avLst>
                <a:gd name="adj1" fmla="val 25000"/>
                <a:gd name="adj2" fmla="val 4104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
        <p:nvSpPr>
          <p:cNvPr id="86" name="Rectangle 85"/>
          <p:cNvSpPr>
            <a:spLocks noChangeArrowheads="1"/>
          </p:cNvSpPr>
          <p:nvPr/>
        </p:nvSpPr>
        <p:spPr bwMode="auto">
          <a:xfrm>
            <a:off x="2921000" y="2590800"/>
            <a:ext cx="1054100" cy="430213"/>
          </a:xfrm>
          <a:prstGeom prst="rect">
            <a:avLst/>
          </a:prstGeom>
          <a:solidFill>
            <a:srgbClr val="FFFF99"/>
          </a:solidFill>
          <a:ln w="9525">
            <a:noFill/>
            <a:miter lim="800000"/>
            <a:headEnd/>
            <a:tailEnd/>
          </a:ln>
        </p:spPr>
        <p:txBody>
          <a:bodyPr wrap="none" lIns="0" tIns="0" rIns="0" bIns="0">
            <a:spAutoFit/>
          </a:bodyPr>
          <a:lstStyle/>
          <a:p>
            <a:pPr algn="ctr"/>
            <a:r>
              <a:rPr lang="en-GB" sz="1400"/>
              <a:t>Development</a:t>
            </a:r>
            <a:br>
              <a:rPr lang="en-GB" sz="1400"/>
            </a:br>
            <a:r>
              <a:rPr lang="en-GB" sz="1400"/>
              <a:t>Committed</a:t>
            </a:r>
          </a:p>
        </p:txBody>
      </p:sp>
      <p:sp>
        <p:nvSpPr>
          <p:cNvPr id="87" name="Rectangle 86"/>
          <p:cNvSpPr>
            <a:spLocks noChangeArrowheads="1"/>
          </p:cNvSpPr>
          <p:nvPr/>
        </p:nvSpPr>
        <p:spPr bwMode="auto">
          <a:xfrm>
            <a:off x="5091113" y="2605088"/>
            <a:ext cx="1054100" cy="430212"/>
          </a:xfrm>
          <a:prstGeom prst="rect">
            <a:avLst/>
          </a:prstGeom>
          <a:solidFill>
            <a:srgbClr val="CCFFCC"/>
          </a:solidFill>
          <a:ln w="9525">
            <a:noFill/>
            <a:miter lim="800000"/>
            <a:headEnd/>
            <a:tailEnd/>
          </a:ln>
        </p:spPr>
        <p:txBody>
          <a:bodyPr wrap="none" lIns="0" tIns="0" rIns="0" bIns="0">
            <a:spAutoFit/>
          </a:bodyPr>
          <a:lstStyle/>
          <a:p>
            <a:pPr algn="ctr"/>
            <a:r>
              <a:rPr lang="en-GB" sz="1400"/>
              <a:t>Development</a:t>
            </a:r>
            <a:br>
              <a:rPr lang="en-GB" sz="1400"/>
            </a:br>
            <a:r>
              <a:rPr lang="en-GB" sz="1400"/>
              <a:t>Committed</a:t>
            </a:r>
          </a:p>
        </p:txBody>
      </p:sp>
      <p:sp>
        <p:nvSpPr>
          <p:cNvPr id="88" name="Rectangle 87"/>
          <p:cNvSpPr>
            <a:spLocks noChangeArrowheads="1"/>
          </p:cNvSpPr>
          <p:nvPr/>
        </p:nvSpPr>
        <p:spPr bwMode="auto">
          <a:xfrm>
            <a:off x="7273925" y="2605088"/>
            <a:ext cx="1055688" cy="430212"/>
          </a:xfrm>
          <a:prstGeom prst="rect">
            <a:avLst/>
          </a:prstGeom>
          <a:solidFill>
            <a:srgbClr val="CCFFFF"/>
          </a:solidFill>
          <a:ln w="9525">
            <a:noFill/>
            <a:miter lim="800000"/>
            <a:headEnd/>
            <a:tailEnd/>
          </a:ln>
        </p:spPr>
        <p:txBody>
          <a:bodyPr wrap="none" lIns="0" tIns="0" rIns="0" bIns="0">
            <a:spAutoFit/>
          </a:bodyPr>
          <a:lstStyle/>
          <a:p>
            <a:pPr algn="ctr"/>
            <a:r>
              <a:rPr lang="en-GB" sz="1400"/>
              <a:t>Development</a:t>
            </a:r>
            <a:br>
              <a:rPr lang="en-GB" sz="1400"/>
            </a:br>
            <a:r>
              <a:rPr lang="en-GB" sz="1400"/>
              <a:t>Committed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anim calcmode="lin" valueType="num">
                                      <p:cBhvr>
                                        <p:cTn id="14" dur="1000" fill="hold"/>
                                        <p:tgtEl>
                                          <p:spTgt spid="86"/>
                                        </p:tgtEl>
                                        <p:attrNameLst>
                                          <p:attrName>ppt_w</p:attrName>
                                        </p:attrNameLst>
                                      </p:cBhvr>
                                      <p:tavLst>
                                        <p:tav tm="0">
                                          <p:val>
                                            <p:strVal val="#ppt_w+.3"/>
                                          </p:val>
                                        </p:tav>
                                        <p:tav tm="100000">
                                          <p:val>
                                            <p:strVal val="#ppt_w"/>
                                          </p:val>
                                        </p:tav>
                                      </p:tavLst>
                                    </p:anim>
                                    <p:anim calcmode="lin" valueType="num">
                                      <p:cBhvr>
                                        <p:cTn id="15" dur="1000" fill="hold"/>
                                        <p:tgtEl>
                                          <p:spTgt spid="86"/>
                                        </p:tgtEl>
                                        <p:attrNameLst>
                                          <p:attrName>ppt_h</p:attrName>
                                        </p:attrNameLst>
                                      </p:cBhvr>
                                      <p:tavLst>
                                        <p:tav tm="0">
                                          <p:val>
                                            <p:strVal val="#ppt_h"/>
                                          </p:val>
                                        </p:tav>
                                        <p:tav tm="100000">
                                          <p:val>
                                            <p:strVal val="#ppt_h"/>
                                          </p:val>
                                        </p:tav>
                                      </p:tavLst>
                                    </p:anim>
                                    <p:animEffect transition="in" filter="fade">
                                      <p:cBhvr>
                                        <p:cTn id="16" dur="10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7044"/>
                                        </p:tgtEl>
                                        <p:attrNameLst>
                                          <p:attrName>style.visibility</p:attrName>
                                        </p:attrNameLst>
                                      </p:cBhvr>
                                      <p:to>
                                        <p:strVal val="visible"/>
                                      </p:to>
                                    </p:set>
                                    <p:animEffect transition="in" filter="wipe(left)">
                                      <p:cBhvr>
                                        <p:cTn id="21" dur="1000"/>
                                        <p:tgtEl>
                                          <p:spTgt spid="127044"/>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27045"/>
                                        </p:tgtEl>
                                        <p:attrNameLst>
                                          <p:attrName>style.visibility</p:attrName>
                                        </p:attrNameLst>
                                      </p:cBhvr>
                                      <p:to>
                                        <p:strVal val="visible"/>
                                      </p:to>
                                    </p:set>
                                  </p:childTnLst>
                                  <p:subTnLst>
                                    <p:set>
                                      <p:cBhvr override="childStyle">
                                        <p:cTn dur="1" fill="hold" display="0" masterRel="nextClick" afterEffect="1"/>
                                        <p:tgtEl>
                                          <p:spTgt spid="12704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7030"/>
                                        </p:tgtEl>
                                        <p:attrNameLst>
                                          <p:attrName>style.visibility</p:attrName>
                                        </p:attrNameLst>
                                      </p:cBhvr>
                                      <p:to>
                                        <p:strVal val="visible"/>
                                      </p:to>
                                    </p:set>
                                  </p:childTnLst>
                                </p:cTn>
                              </p:par>
                            </p:childTnLst>
                          </p:cTn>
                        </p:par>
                        <p:par>
                          <p:cTn id="34" fill="hold">
                            <p:stCondLst>
                              <p:cond delay="0"/>
                            </p:stCondLst>
                            <p:childTnLst>
                              <p:par>
                                <p:cTn id="35" presetID="50" presetClass="entr" presetSubtype="0" decel="100000"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1000" fill="hold"/>
                                        <p:tgtEl>
                                          <p:spTgt spid="87"/>
                                        </p:tgtEl>
                                        <p:attrNameLst>
                                          <p:attrName>ppt_w</p:attrName>
                                        </p:attrNameLst>
                                      </p:cBhvr>
                                      <p:tavLst>
                                        <p:tav tm="0">
                                          <p:val>
                                            <p:strVal val="#ppt_w+.3"/>
                                          </p:val>
                                        </p:tav>
                                        <p:tav tm="100000">
                                          <p:val>
                                            <p:strVal val="#ppt_w"/>
                                          </p:val>
                                        </p:tav>
                                      </p:tavLst>
                                    </p:anim>
                                    <p:anim calcmode="lin" valueType="num">
                                      <p:cBhvr>
                                        <p:cTn id="38" dur="1000" fill="hold"/>
                                        <p:tgtEl>
                                          <p:spTgt spid="87"/>
                                        </p:tgtEl>
                                        <p:attrNameLst>
                                          <p:attrName>ppt_h</p:attrName>
                                        </p:attrNameLst>
                                      </p:cBhvr>
                                      <p:tavLst>
                                        <p:tav tm="0">
                                          <p:val>
                                            <p:strVal val="#ppt_h"/>
                                          </p:val>
                                        </p:tav>
                                        <p:tav tm="100000">
                                          <p:val>
                                            <p:strVal val="#ppt_h"/>
                                          </p:val>
                                        </p:tav>
                                      </p:tavLst>
                                    </p:anim>
                                    <p:animEffect transition="in" filter="fade">
                                      <p:cBhvr>
                                        <p:cTn id="39" dur="1000"/>
                                        <p:tgtEl>
                                          <p:spTgt spid="87"/>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7043"/>
                                        </p:tgtEl>
                                        <p:attrNameLst>
                                          <p:attrName>style.visibility</p:attrName>
                                        </p:attrNameLst>
                                      </p:cBhvr>
                                      <p:to>
                                        <p:strVal val="visible"/>
                                      </p:to>
                                    </p:set>
                                  </p:childTnLst>
                                  <p:subTnLst>
                                    <p:set>
                                      <p:cBhvr override="childStyle">
                                        <p:cTn dur="1" fill="hold" display="0" masterRel="nextClick" afterEffect="1"/>
                                        <p:tgtEl>
                                          <p:spTgt spid="12704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childTnLst>
                          </p:cTn>
                        </p:par>
                        <p:par>
                          <p:cTn id="47" fill="hold">
                            <p:stCondLst>
                              <p:cond delay="1000"/>
                            </p:stCondLst>
                            <p:childTnLst>
                              <p:par>
                                <p:cTn id="48" presetID="50" presetClass="entr" presetSubtype="0" decel="100000"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1000" fill="hold"/>
                                        <p:tgtEl>
                                          <p:spTgt spid="88"/>
                                        </p:tgtEl>
                                        <p:attrNameLst>
                                          <p:attrName>ppt_w</p:attrName>
                                        </p:attrNameLst>
                                      </p:cBhvr>
                                      <p:tavLst>
                                        <p:tav tm="0">
                                          <p:val>
                                            <p:strVal val="#ppt_w+.3"/>
                                          </p:val>
                                        </p:tav>
                                        <p:tav tm="100000">
                                          <p:val>
                                            <p:strVal val="#ppt_w"/>
                                          </p:val>
                                        </p:tav>
                                      </p:tavLst>
                                    </p:anim>
                                    <p:anim calcmode="lin" valueType="num">
                                      <p:cBhvr>
                                        <p:cTn id="51" dur="1000" fill="hold"/>
                                        <p:tgtEl>
                                          <p:spTgt spid="88"/>
                                        </p:tgtEl>
                                        <p:attrNameLst>
                                          <p:attrName>ppt_h</p:attrName>
                                        </p:attrNameLst>
                                      </p:cBhvr>
                                      <p:tavLst>
                                        <p:tav tm="0">
                                          <p:val>
                                            <p:strVal val="#ppt_h"/>
                                          </p:val>
                                        </p:tav>
                                        <p:tav tm="100000">
                                          <p:val>
                                            <p:strVal val="#ppt_h"/>
                                          </p:val>
                                        </p:tav>
                                      </p:tavLst>
                                    </p:anim>
                                    <p:animEffect transition="in" filter="fade">
                                      <p:cBhvr>
                                        <p:cTn id="52" dur="10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000"/>
                                        <p:tgtEl>
                                          <p:spTgt spid="22"/>
                                        </p:tgtEl>
                                      </p:cBhvr>
                                    </p:animEffec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0" grpId="0" animBg="1"/>
      <p:bldP spid="127043" grpId="0" animBg="1"/>
      <p:bldP spid="127044" grpId="0" animBg="1"/>
      <p:bldP spid="127045" grpId="0" animBg="1"/>
      <p:bldP spid="70" grpId="0" animBg="1"/>
      <p:bldP spid="77" grpId="0" animBg="1"/>
      <p:bldP spid="86" grpId="0" animBg="1"/>
      <p:bldP spid="87" grpId="0" animBg="1"/>
      <p:bldP spid="8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457200"/>
            <a:ext cx="8229600" cy="836613"/>
          </a:xfrm>
        </p:spPr>
        <p:txBody>
          <a:bodyPr/>
          <a:lstStyle/>
          <a:p>
            <a:pPr eaLnBrk="1" hangingPunct="1">
              <a:defRPr/>
            </a:pPr>
            <a:r>
              <a:rPr lang="en-GB" smtClean="0"/>
              <a:t>Ground Rules</a:t>
            </a:r>
          </a:p>
        </p:txBody>
      </p:sp>
      <p:sp>
        <p:nvSpPr>
          <p:cNvPr id="239619" name="Rectangle 3"/>
          <p:cNvSpPr>
            <a:spLocks noGrp="1" noChangeArrowheads="1"/>
          </p:cNvSpPr>
          <p:nvPr>
            <p:ph type="body" idx="1"/>
          </p:nvPr>
        </p:nvSpPr>
        <p:spPr>
          <a:xfrm>
            <a:off x="209550" y="1524000"/>
            <a:ext cx="8229600" cy="3886200"/>
          </a:xfrm>
        </p:spPr>
        <p:txBody>
          <a:bodyPr/>
          <a:lstStyle/>
          <a:p>
            <a:pPr eaLnBrk="1" hangingPunct="1">
              <a:lnSpc>
                <a:spcPct val="80000"/>
              </a:lnSpc>
            </a:pPr>
            <a:r>
              <a:rPr lang="en-GB" sz="2400" dirty="0" smtClean="0"/>
              <a:t>Don’t try to jump on a moving train; you may cause a crash and kill everyone – wait for the next one</a:t>
            </a:r>
          </a:p>
          <a:p>
            <a:pPr eaLnBrk="1" hangingPunct="1">
              <a:lnSpc>
                <a:spcPct val="80000"/>
              </a:lnSpc>
            </a:pPr>
            <a:r>
              <a:rPr lang="en-GB" sz="2400" dirty="0" smtClean="0"/>
              <a:t>The train at the station will almost always be full – if something goes on, something else has to come off, or at least change from a Must to a Should or Could</a:t>
            </a:r>
          </a:p>
          <a:p>
            <a:pPr eaLnBrk="1" hangingPunct="1">
              <a:lnSpc>
                <a:spcPct val="80000"/>
              </a:lnSpc>
            </a:pPr>
            <a:r>
              <a:rPr lang="en-GB" sz="2400" dirty="0" smtClean="0"/>
              <a:t>Customers don’t (often) expect total flexibility but they like predictability: quoting a later date and then hitting it earns more loyalty longer term than aggressive but missed commitments</a:t>
            </a:r>
          </a:p>
          <a:p>
            <a:pPr eaLnBrk="1" hangingPunct="1">
              <a:lnSpc>
                <a:spcPct val="80000"/>
              </a:lnSpc>
            </a:pPr>
            <a:r>
              <a:rPr lang="en-GB" sz="2400" dirty="0" smtClean="0"/>
              <a:t>Product Management have to provide the change control mechanisms and communicate the changes to stakeholders in a timely manner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612775" y="1976438"/>
            <a:ext cx="8280400" cy="1752600"/>
          </a:xfrm>
        </p:spPr>
        <p:txBody>
          <a:bodyPr/>
          <a:lstStyle/>
          <a:p>
            <a:pPr eaLnBrk="1" hangingPunct="1">
              <a:defRPr/>
            </a:pPr>
            <a:r>
              <a:rPr lang="en-GB" sz="4400" smtClean="0"/>
              <a:t>Setting the Price</a:t>
            </a:r>
          </a:p>
        </p:txBody>
      </p:sp>
      <p:sp>
        <p:nvSpPr>
          <p:cNvPr id="51203"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373063"/>
            <a:ext cx="8229600" cy="674687"/>
          </a:xfrm>
        </p:spPr>
        <p:txBody>
          <a:bodyPr/>
          <a:lstStyle/>
          <a:p>
            <a:pPr eaLnBrk="1" hangingPunct="1">
              <a:defRPr/>
            </a:pPr>
            <a:r>
              <a:rPr lang="en-GB" sz="3800" smtClean="0"/>
              <a:t>Pricing context</a:t>
            </a:r>
          </a:p>
        </p:txBody>
      </p:sp>
      <p:sp>
        <p:nvSpPr>
          <p:cNvPr id="220163" name="Rectangle 3"/>
          <p:cNvSpPr>
            <a:spLocks noGrp="1" noChangeArrowheads="1"/>
          </p:cNvSpPr>
          <p:nvPr>
            <p:ph type="body" idx="1"/>
          </p:nvPr>
        </p:nvSpPr>
        <p:spPr>
          <a:xfrm>
            <a:off x="249238" y="1104900"/>
            <a:ext cx="8609012" cy="5219700"/>
          </a:xfrm>
        </p:spPr>
        <p:txBody>
          <a:bodyPr/>
          <a:lstStyle/>
          <a:p>
            <a:pPr eaLnBrk="1" hangingPunct="1">
              <a:lnSpc>
                <a:spcPct val="90000"/>
              </a:lnSpc>
            </a:pPr>
            <a:r>
              <a:rPr lang="en-GB" sz="2400" smtClean="0"/>
              <a:t>Customers will pay what they think it is worth</a:t>
            </a:r>
          </a:p>
          <a:p>
            <a:pPr eaLnBrk="1" hangingPunct="1">
              <a:lnSpc>
                <a:spcPct val="90000"/>
              </a:lnSpc>
            </a:pPr>
            <a:r>
              <a:rPr lang="en-GB" sz="2400" smtClean="0"/>
              <a:t>In a perfect market that will converge with the “marginal cost” i.e. the true cost of producing the product</a:t>
            </a:r>
          </a:p>
          <a:p>
            <a:pPr eaLnBrk="1" hangingPunct="1">
              <a:lnSpc>
                <a:spcPct val="90000"/>
              </a:lnSpc>
            </a:pPr>
            <a:r>
              <a:rPr lang="en-GB" sz="2400" smtClean="0"/>
              <a:t>It’s not a perfect market – non-price sensitive customers will reveal themselves if you give them choices</a:t>
            </a:r>
          </a:p>
          <a:p>
            <a:pPr eaLnBrk="1" hangingPunct="1">
              <a:lnSpc>
                <a:spcPct val="90000"/>
              </a:lnSpc>
            </a:pPr>
            <a:r>
              <a:rPr lang="en-GB" sz="2400" smtClean="0"/>
              <a:t>Try to avoid:</a:t>
            </a:r>
          </a:p>
          <a:p>
            <a:pPr lvl="1" eaLnBrk="1" hangingPunct="1">
              <a:lnSpc>
                <a:spcPct val="90000"/>
              </a:lnSpc>
            </a:pPr>
            <a:r>
              <a:rPr lang="en-GB" sz="2000" smtClean="0"/>
              <a:t>Having competitors dictate the price</a:t>
            </a:r>
          </a:p>
          <a:p>
            <a:pPr lvl="1" eaLnBrk="1" hangingPunct="1">
              <a:lnSpc>
                <a:spcPct val="90000"/>
              </a:lnSpc>
            </a:pPr>
            <a:r>
              <a:rPr lang="en-GB" sz="2000" smtClean="0"/>
              <a:t>Having customers dictate the price</a:t>
            </a:r>
          </a:p>
          <a:p>
            <a:pPr lvl="1" eaLnBrk="1" hangingPunct="1">
              <a:lnSpc>
                <a:spcPct val="90000"/>
              </a:lnSpc>
            </a:pPr>
            <a:r>
              <a:rPr lang="en-GB" sz="2000" smtClean="0"/>
              <a:t>Having your margin objectives dictate the price</a:t>
            </a:r>
          </a:p>
          <a:p>
            <a:pPr lvl="1" eaLnBrk="1" hangingPunct="1">
              <a:lnSpc>
                <a:spcPct val="90000"/>
              </a:lnSpc>
            </a:pPr>
            <a:r>
              <a:rPr lang="en-GB" sz="2000" smtClean="0"/>
              <a:t>Having your sales people dictate the price</a:t>
            </a:r>
          </a:p>
          <a:p>
            <a:pPr lvl="1" eaLnBrk="1" hangingPunct="1">
              <a:lnSpc>
                <a:spcPct val="90000"/>
              </a:lnSpc>
              <a:buFont typeface="Wingdings" pitchFamily="2" charset="2"/>
              <a:buNone/>
            </a:pPr>
            <a:endParaRPr lang="en-GB" sz="2000" smtClean="0"/>
          </a:p>
          <a:p>
            <a:pPr eaLnBrk="1" hangingPunct="1">
              <a:lnSpc>
                <a:spcPct val="90000"/>
              </a:lnSpc>
              <a:buFont typeface="Wingdings" pitchFamily="2" charset="2"/>
              <a:buNone/>
            </a:pPr>
            <a:r>
              <a:rPr lang="en-GB" sz="2400" smtClean="0"/>
              <a:t>Holding out for aggressive discounts at the end of the quarter is a common practice for both customers and sales people – sometimes working together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01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1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01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457200"/>
            <a:ext cx="8229600" cy="782638"/>
          </a:xfrm>
        </p:spPr>
        <p:txBody>
          <a:bodyPr/>
          <a:lstStyle/>
          <a:p>
            <a:pPr eaLnBrk="1" hangingPunct="1">
              <a:defRPr/>
            </a:pPr>
            <a:r>
              <a:rPr lang="en-GB" smtClean="0"/>
              <a:t>Differentiation</a:t>
            </a:r>
          </a:p>
        </p:txBody>
      </p:sp>
      <p:sp>
        <p:nvSpPr>
          <p:cNvPr id="224259" name="Rectangle 3"/>
          <p:cNvSpPr>
            <a:spLocks noGrp="1" noChangeArrowheads="1"/>
          </p:cNvSpPr>
          <p:nvPr>
            <p:ph type="body" idx="1"/>
          </p:nvPr>
        </p:nvSpPr>
        <p:spPr>
          <a:xfrm>
            <a:off x="401638" y="1306513"/>
            <a:ext cx="8229600" cy="1785937"/>
          </a:xfrm>
        </p:spPr>
        <p:txBody>
          <a:bodyPr/>
          <a:lstStyle/>
          <a:p>
            <a:pPr eaLnBrk="1" hangingPunct="1"/>
            <a:r>
              <a:rPr lang="en-GB" sz="2400" smtClean="0"/>
              <a:t>Products which cost almost the same to produce can be priced very differently for customers who are not price-sensitive</a:t>
            </a:r>
          </a:p>
        </p:txBody>
      </p:sp>
      <p:sp>
        <p:nvSpPr>
          <p:cNvPr id="224260" name="Text Box 4"/>
          <p:cNvSpPr txBox="1">
            <a:spLocks noChangeArrowheads="1"/>
          </p:cNvSpPr>
          <p:nvPr/>
        </p:nvSpPr>
        <p:spPr bwMode="auto">
          <a:xfrm>
            <a:off x="393700" y="2565400"/>
            <a:ext cx="3679825" cy="1803400"/>
          </a:xfrm>
          <a:prstGeom prst="rect">
            <a:avLst/>
          </a:prstGeom>
          <a:solidFill>
            <a:srgbClr val="FFFF99"/>
          </a:solidFill>
          <a:ln w="9525">
            <a:noFill/>
            <a:miter lim="800000"/>
            <a:headEnd/>
            <a:tailEnd/>
          </a:ln>
        </p:spPr>
        <p:txBody>
          <a:bodyPr>
            <a:spAutoFit/>
          </a:bodyPr>
          <a:lstStyle/>
          <a:p>
            <a:pPr>
              <a:spcBef>
                <a:spcPct val="50000"/>
              </a:spcBef>
            </a:pPr>
            <a:r>
              <a:rPr lang="en-GB"/>
              <a:t>Cappuccino		£1.85</a:t>
            </a:r>
          </a:p>
          <a:p>
            <a:pPr>
              <a:spcBef>
                <a:spcPct val="50000"/>
              </a:spcBef>
            </a:pPr>
            <a:r>
              <a:rPr lang="en-GB"/>
              <a:t>Hot Chocolate		£1.89</a:t>
            </a:r>
          </a:p>
          <a:p>
            <a:pPr>
              <a:spcBef>
                <a:spcPct val="50000"/>
              </a:spcBef>
            </a:pPr>
            <a:r>
              <a:rPr lang="en-GB"/>
              <a:t>Caffe Mocha		£2.05</a:t>
            </a:r>
          </a:p>
          <a:p>
            <a:pPr>
              <a:spcBef>
                <a:spcPct val="50000"/>
              </a:spcBef>
            </a:pPr>
            <a:r>
              <a:rPr lang="en-GB"/>
              <a:t>White Chocolate Mocha	£2.49</a:t>
            </a:r>
          </a:p>
          <a:p>
            <a:pPr>
              <a:spcBef>
                <a:spcPct val="50000"/>
              </a:spcBef>
            </a:pPr>
            <a:r>
              <a:rPr lang="en-GB"/>
              <a:t>Venti White Chocolate Mocha	£3.09</a:t>
            </a:r>
          </a:p>
        </p:txBody>
      </p:sp>
      <p:sp>
        <p:nvSpPr>
          <p:cNvPr id="224261" name="Text Box 5"/>
          <p:cNvSpPr txBox="1">
            <a:spLocks noChangeArrowheads="1"/>
          </p:cNvSpPr>
          <p:nvPr/>
        </p:nvSpPr>
        <p:spPr bwMode="auto">
          <a:xfrm>
            <a:off x="3067050" y="4548188"/>
            <a:ext cx="5454650" cy="1803400"/>
          </a:xfrm>
          <a:prstGeom prst="rect">
            <a:avLst/>
          </a:prstGeom>
          <a:solidFill>
            <a:srgbClr val="FFFF00"/>
          </a:solidFill>
          <a:ln w="9525">
            <a:noFill/>
            <a:miter lim="800000"/>
            <a:headEnd/>
            <a:tailEnd/>
          </a:ln>
        </p:spPr>
        <p:txBody>
          <a:bodyPr>
            <a:spAutoFit/>
          </a:bodyPr>
          <a:lstStyle/>
          <a:p>
            <a:pPr>
              <a:spcBef>
                <a:spcPct val="50000"/>
              </a:spcBef>
            </a:pPr>
            <a:r>
              <a:rPr lang="en-GB"/>
              <a:t>Cappuccino – no frills			£1.85</a:t>
            </a:r>
          </a:p>
          <a:p>
            <a:pPr>
              <a:spcBef>
                <a:spcPct val="50000"/>
              </a:spcBef>
            </a:pPr>
            <a:r>
              <a:rPr lang="en-GB"/>
              <a:t>Hot Chocolate – no frills			£1.89</a:t>
            </a:r>
          </a:p>
          <a:p>
            <a:pPr>
              <a:spcBef>
                <a:spcPct val="50000"/>
              </a:spcBef>
            </a:pPr>
            <a:r>
              <a:rPr lang="en-GB"/>
              <a:t>Mix them together – I feel special		£2.05</a:t>
            </a:r>
          </a:p>
          <a:p>
            <a:pPr>
              <a:spcBef>
                <a:spcPct val="50000"/>
              </a:spcBef>
            </a:pPr>
            <a:r>
              <a:rPr lang="en-GB"/>
              <a:t>Use a different powder – I feel very special 	£2.49</a:t>
            </a:r>
          </a:p>
          <a:p>
            <a:pPr>
              <a:spcBef>
                <a:spcPct val="50000"/>
              </a:spcBef>
            </a:pPr>
            <a:r>
              <a:rPr lang="en-GB"/>
              <a:t>Make it huge – I feel greedy			£3.09</a:t>
            </a:r>
          </a:p>
        </p:txBody>
      </p:sp>
      <p:sp>
        <p:nvSpPr>
          <p:cNvPr id="53254" name="Text Box 6"/>
          <p:cNvSpPr txBox="1">
            <a:spLocks noChangeArrowheads="1"/>
          </p:cNvSpPr>
          <p:nvPr/>
        </p:nvSpPr>
        <p:spPr bwMode="auto">
          <a:xfrm>
            <a:off x="2419350" y="6475413"/>
            <a:ext cx="3690938" cy="274637"/>
          </a:xfrm>
          <a:prstGeom prst="rect">
            <a:avLst/>
          </a:prstGeom>
          <a:noFill/>
          <a:ln w="9525">
            <a:noFill/>
            <a:miter lim="800000"/>
            <a:headEnd/>
            <a:tailEnd/>
          </a:ln>
        </p:spPr>
        <p:txBody>
          <a:bodyPr wrap="none">
            <a:spAutoFit/>
          </a:bodyPr>
          <a:lstStyle/>
          <a:p>
            <a:r>
              <a:rPr lang="en-GB" sz="1200"/>
              <a:t>Copyright Tim Harford – The Undercover Economist</a:t>
            </a:r>
          </a:p>
        </p:txBody>
      </p:sp>
      <p:sp>
        <p:nvSpPr>
          <p:cNvPr id="224263" name="Text Box 7"/>
          <p:cNvSpPr txBox="1">
            <a:spLocks noChangeArrowheads="1"/>
          </p:cNvSpPr>
          <p:nvPr/>
        </p:nvSpPr>
        <p:spPr bwMode="auto">
          <a:xfrm>
            <a:off x="4232275" y="3994150"/>
            <a:ext cx="1616075" cy="336550"/>
          </a:xfrm>
          <a:prstGeom prst="rect">
            <a:avLst/>
          </a:prstGeom>
          <a:noFill/>
          <a:ln w="9525">
            <a:noFill/>
            <a:miter lim="800000"/>
            <a:headEnd/>
            <a:tailEnd/>
          </a:ln>
        </p:spPr>
        <p:txBody>
          <a:bodyPr wrap="none">
            <a:spAutoFit/>
          </a:bodyPr>
          <a:lstStyle/>
          <a:p>
            <a:r>
              <a:rPr lang="en-GB"/>
              <a:t>Really means…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4260"/>
                                        </p:tgtEl>
                                        <p:attrNameLst>
                                          <p:attrName>style.visibility</p:attrName>
                                        </p:attrNameLst>
                                      </p:cBhvr>
                                      <p:to>
                                        <p:strVal val="visible"/>
                                      </p:to>
                                    </p:set>
                                    <p:animEffect transition="in" filter="wipe(down)">
                                      <p:cBhvr>
                                        <p:cTn id="11" dur="500"/>
                                        <p:tgtEl>
                                          <p:spTgt spid="2242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4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4261"/>
                                        </p:tgtEl>
                                        <p:attrNameLst>
                                          <p:attrName>style.visibility</p:attrName>
                                        </p:attrNameLst>
                                      </p:cBhvr>
                                      <p:to>
                                        <p:strVal val="visible"/>
                                      </p:to>
                                    </p:set>
                                    <p:animEffect transition="in" filter="wipe(down)">
                                      <p:cBhvr>
                                        <p:cTn id="20" dur="5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60" grpId="0" animBg="1"/>
      <p:bldP spid="224261" grpId="0" animBg="1"/>
      <p:bldP spid="2242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p:txBody>
          <a:bodyPr/>
          <a:lstStyle/>
          <a:p>
            <a:pPr eaLnBrk="1" hangingPunct="1">
              <a:defRPr/>
            </a:pPr>
            <a:r>
              <a:rPr lang="en-GB" smtClean="0"/>
              <a:t>Two fundamental challenges</a:t>
            </a:r>
          </a:p>
        </p:txBody>
      </p:sp>
      <p:sp>
        <p:nvSpPr>
          <p:cNvPr id="9219" name="Content Placeholder 2"/>
          <p:cNvSpPr>
            <a:spLocks noGrp="1"/>
          </p:cNvSpPr>
          <p:nvPr>
            <p:ph idx="4294967295"/>
          </p:nvPr>
        </p:nvSpPr>
        <p:spPr>
          <a:xfrm>
            <a:off x="214313" y="1785938"/>
            <a:ext cx="8715375" cy="4610100"/>
          </a:xfrm>
        </p:spPr>
        <p:txBody>
          <a:bodyPr/>
          <a:lstStyle/>
          <a:p>
            <a:pPr marL="514350" indent="-514350" eaLnBrk="1" hangingPunct="1">
              <a:buFontTx/>
              <a:buChar char="•"/>
            </a:pPr>
            <a:r>
              <a:rPr lang="en-GB" smtClean="0">
                <a:solidFill>
                  <a:srgbClr val="0070C0"/>
                </a:solidFill>
              </a:rPr>
              <a:t>How to invest scarce resources to most effect</a:t>
            </a:r>
          </a:p>
          <a:p>
            <a:pPr marL="514350" indent="-514350" eaLnBrk="1" hangingPunct="1">
              <a:buFontTx/>
              <a:buChar char="•"/>
            </a:pPr>
            <a:endParaRPr lang="en-GB" smtClean="0">
              <a:solidFill>
                <a:srgbClr val="0070C0"/>
              </a:solidFill>
            </a:endParaRPr>
          </a:p>
          <a:p>
            <a:pPr marL="514350" indent="-514350" eaLnBrk="1" hangingPunct="1">
              <a:buFontTx/>
              <a:buChar char="•"/>
            </a:pPr>
            <a:r>
              <a:rPr lang="en-GB" smtClean="0">
                <a:solidFill>
                  <a:srgbClr val="0070C0"/>
                </a:solidFill>
              </a:rPr>
              <a:t>How to align all the business activities (functions) around the product releases</a:t>
            </a:r>
          </a:p>
          <a:p>
            <a:pPr marL="514350" indent="-514350" algn="ctr" eaLnBrk="1" hangingPunct="1">
              <a:buFontTx/>
              <a:buNone/>
            </a:pPr>
            <a:endParaRPr lang="en-GB" smtClean="0">
              <a:solidFill>
                <a:srgbClr val="0070C0"/>
              </a:solidFill>
            </a:endParaRPr>
          </a:p>
          <a:p>
            <a:pPr marL="514350" indent="-514350" algn="ctr" eaLnBrk="1" hangingPunct="1">
              <a:buFontTx/>
              <a:buNone/>
            </a:pPr>
            <a:r>
              <a:rPr lang="en-GB" smtClean="0">
                <a:solidFill>
                  <a:srgbClr val="FF0000"/>
                </a:solidFill>
              </a:rPr>
              <a:t>Product Management is the role and process that solves these problems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up)">
                                      <p:cBhvr>
                                        <p:cTn id="12" dur="10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wipe(up)">
                                      <p:cBhvr>
                                        <p:cTn id="17"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GB" smtClean="0"/>
              <a:t>Things are worth what people are willing to pay for them</a:t>
            </a:r>
          </a:p>
        </p:txBody>
      </p:sp>
      <p:sp>
        <p:nvSpPr>
          <p:cNvPr id="225283" name="Rectangle 3"/>
          <p:cNvSpPr>
            <a:spLocks noGrp="1" noChangeArrowheads="1"/>
          </p:cNvSpPr>
          <p:nvPr>
            <p:ph type="body" idx="1"/>
          </p:nvPr>
        </p:nvSpPr>
        <p:spPr/>
        <p:txBody>
          <a:bodyPr/>
          <a:lstStyle/>
          <a:p>
            <a:pPr eaLnBrk="1" hangingPunct="1"/>
            <a:r>
              <a:rPr lang="en-GB" sz="2800" dirty="0" smtClean="0"/>
              <a:t>On the sale of Rembrandt’s portrait of Aristotle for $2.3M</a:t>
            </a:r>
          </a:p>
          <a:p>
            <a:pPr lvl="1" eaLnBrk="1" hangingPunct="1">
              <a:buFont typeface="Wingdings" pitchFamily="2" charset="2"/>
              <a:buNone/>
            </a:pPr>
            <a:r>
              <a:rPr lang="en-GB" sz="2400" dirty="0" smtClean="0"/>
              <a:t>“</a:t>
            </a:r>
            <a:r>
              <a:rPr lang="en-GB" sz="2400" i="1" dirty="0" smtClean="0"/>
              <a:t>There are people willing to pay a great deal to own the most expensive painting in the world. They will not pay as much for one that costs less”</a:t>
            </a:r>
          </a:p>
          <a:p>
            <a:pPr lvl="2" eaLnBrk="1" hangingPunct="1">
              <a:buFont typeface="Wingdings" pitchFamily="2" charset="2"/>
              <a:buNone/>
            </a:pPr>
            <a:r>
              <a:rPr lang="en-GB" sz="1600" dirty="0" smtClean="0"/>
              <a:t>Joseph Heller – Picture This</a:t>
            </a:r>
          </a:p>
          <a:p>
            <a:pPr eaLnBrk="1" hangingPunct="1"/>
            <a:r>
              <a:rPr lang="en-GB" sz="2800" dirty="0" smtClean="0"/>
              <a:t>Does a Lexus RX400 cost twice as much to build as a Toyota </a:t>
            </a:r>
            <a:r>
              <a:rPr lang="en-GB" sz="2800" dirty="0" err="1" smtClean="0"/>
              <a:t>Avensis</a:t>
            </a:r>
            <a:r>
              <a:rPr lang="en-GB" sz="2800" dirty="0" smtClean="0"/>
              <a:t> Verso?  It costs twice as much to buy…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457200"/>
            <a:ext cx="8229600" cy="671513"/>
          </a:xfrm>
        </p:spPr>
        <p:txBody>
          <a:bodyPr/>
          <a:lstStyle/>
          <a:p>
            <a:pPr eaLnBrk="1" hangingPunct="1">
              <a:defRPr/>
            </a:pPr>
            <a:r>
              <a:rPr lang="en-GB" sz="3800" smtClean="0"/>
              <a:t>Price elasticity</a:t>
            </a:r>
          </a:p>
        </p:txBody>
      </p:sp>
      <p:sp>
        <p:nvSpPr>
          <p:cNvPr id="221187" name="Rectangle 3"/>
          <p:cNvSpPr>
            <a:spLocks noGrp="1" noChangeArrowheads="1"/>
          </p:cNvSpPr>
          <p:nvPr>
            <p:ph type="body" idx="1"/>
          </p:nvPr>
        </p:nvSpPr>
        <p:spPr>
          <a:xfrm>
            <a:off x="393700" y="1454150"/>
            <a:ext cx="8229600" cy="4552950"/>
          </a:xfrm>
        </p:spPr>
        <p:txBody>
          <a:bodyPr/>
          <a:lstStyle/>
          <a:p>
            <a:pPr eaLnBrk="1" hangingPunct="1">
              <a:lnSpc>
                <a:spcPct val="90000"/>
              </a:lnSpc>
            </a:pPr>
            <a:r>
              <a:rPr lang="en-GB" sz="2400" smtClean="0"/>
              <a:t>The correct price is that at which any price increase would reduce volume sufficiently for profit to fall, and any price decrease would not increase volumes sufficiently for profits to increase</a:t>
            </a:r>
          </a:p>
          <a:p>
            <a:pPr eaLnBrk="1" hangingPunct="1">
              <a:lnSpc>
                <a:spcPct val="90000"/>
              </a:lnSpc>
            </a:pPr>
            <a:r>
              <a:rPr lang="en-GB" sz="2400" smtClean="0"/>
              <a:t>Note that increasing or decreasing volumes can also effect your variable costs e.g. cost per item manufactured may fall as volumes grow, so this isn’t always a simple calculation</a:t>
            </a:r>
          </a:p>
          <a:p>
            <a:pPr eaLnBrk="1" hangingPunct="1">
              <a:lnSpc>
                <a:spcPct val="90000"/>
              </a:lnSpc>
            </a:pPr>
            <a:r>
              <a:rPr lang="en-GB" sz="2400" smtClean="0"/>
              <a:t>This “optimal” price may differ between customer segments – if you can avoid “leakage” between segments (geographic region or vertical) i.e. goods sold to one segment finding their way into another, then price for each segment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317500" y="1160463"/>
            <a:ext cx="8229600" cy="4984750"/>
          </a:xfrm>
        </p:spPr>
        <p:txBody>
          <a:bodyPr/>
          <a:lstStyle/>
          <a:p>
            <a:pPr eaLnBrk="1" hangingPunct="1">
              <a:lnSpc>
                <a:spcPct val="80000"/>
              </a:lnSpc>
            </a:pPr>
            <a:r>
              <a:rPr lang="en-GB" sz="1400" dirty="0" smtClean="0"/>
              <a:t>Cost is not simply the effort and materials required to produce the goods.</a:t>
            </a:r>
          </a:p>
          <a:p>
            <a:pPr eaLnBrk="1" hangingPunct="1">
              <a:lnSpc>
                <a:spcPct val="80000"/>
              </a:lnSpc>
            </a:pPr>
            <a:r>
              <a:rPr lang="en-GB" sz="1400" dirty="0" smtClean="0"/>
              <a:t>If you’re doing A then you’re likely not doing B. The true cost of A is the effort and materials for A plus any difference in the ROI for B over A: the “opportunity cost”</a:t>
            </a:r>
          </a:p>
          <a:p>
            <a:pPr eaLnBrk="1" hangingPunct="1">
              <a:lnSpc>
                <a:spcPct val="80000"/>
              </a:lnSpc>
            </a:pPr>
            <a:endParaRPr lang="en-GB" sz="1400" dirty="0" smtClean="0"/>
          </a:p>
          <a:p>
            <a:pPr eaLnBrk="1" hangingPunct="1">
              <a:lnSpc>
                <a:spcPct val="80000"/>
              </a:lnSpc>
            </a:pPr>
            <a:r>
              <a:rPr lang="en-GB" sz="1400" dirty="0" smtClean="0"/>
              <a:t>Contribution Margin: </a:t>
            </a:r>
            <a:br>
              <a:rPr lang="en-GB" sz="1400" dirty="0" smtClean="0"/>
            </a:br>
            <a:endParaRPr lang="en-GB" sz="1400" dirty="0" smtClean="0"/>
          </a:p>
          <a:p>
            <a:pPr lvl="1" eaLnBrk="1" hangingPunct="1">
              <a:lnSpc>
                <a:spcPct val="80000"/>
              </a:lnSpc>
              <a:buFont typeface="Wingdings" pitchFamily="2" charset="2"/>
              <a:buNone/>
            </a:pPr>
            <a:r>
              <a:rPr lang="en-GB" sz="1200" dirty="0" smtClean="0"/>
              <a:t>Sunk costs = cost to develop (R&amp;D)</a:t>
            </a:r>
          </a:p>
          <a:p>
            <a:pPr lvl="1" eaLnBrk="1" hangingPunct="1">
              <a:lnSpc>
                <a:spcPct val="80000"/>
              </a:lnSpc>
              <a:buFont typeface="Wingdings" pitchFamily="2" charset="2"/>
              <a:buNone/>
            </a:pPr>
            <a:r>
              <a:rPr lang="en-GB" sz="1200" dirty="0" smtClean="0"/>
              <a:t>Variable costs = cost per item sold (manufacturing, sales, etc)</a:t>
            </a:r>
          </a:p>
          <a:p>
            <a:pPr lvl="1" eaLnBrk="1" hangingPunct="1">
              <a:lnSpc>
                <a:spcPct val="80000"/>
              </a:lnSpc>
              <a:buFont typeface="Wingdings" pitchFamily="2" charset="2"/>
              <a:buNone/>
            </a:pPr>
            <a:endParaRPr lang="en-GB" sz="1200" dirty="0" smtClean="0"/>
          </a:p>
          <a:p>
            <a:pPr eaLnBrk="1" hangingPunct="1">
              <a:lnSpc>
                <a:spcPct val="80000"/>
              </a:lnSpc>
            </a:pPr>
            <a:r>
              <a:rPr lang="en-GB" sz="1400" dirty="0" smtClean="0"/>
              <a:t>For a business which sells a large volume of products which have significant variable costs (e.g. hardware devices) then:</a:t>
            </a:r>
          </a:p>
          <a:p>
            <a:pPr eaLnBrk="1" hangingPunct="1">
              <a:lnSpc>
                <a:spcPct val="80000"/>
              </a:lnSpc>
            </a:pPr>
            <a:endParaRPr lang="en-GB" sz="1400" dirty="0" smtClean="0"/>
          </a:p>
          <a:p>
            <a:pPr eaLnBrk="1" hangingPunct="1">
              <a:lnSpc>
                <a:spcPct val="80000"/>
              </a:lnSpc>
            </a:pPr>
            <a:endParaRPr lang="en-GB" sz="1400" dirty="0" smtClean="0"/>
          </a:p>
          <a:p>
            <a:pPr eaLnBrk="1" hangingPunct="1">
              <a:lnSpc>
                <a:spcPct val="80000"/>
              </a:lnSpc>
            </a:pPr>
            <a:endParaRPr lang="en-GB" sz="1400" dirty="0" smtClean="0"/>
          </a:p>
          <a:p>
            <a:pPr eaLnBrk="1" hangingPunct="1">
              <a:lnSpc>
                <a:spcPct val="80000"/>
              </a:lnSpc>
            </a:pPr>
            <a:r>
              <a:rPr lang="en-GB" sz="1400" dirty="0" smtClean="0"/>
              <a:t>For a pure software business it’s more elusive because the cost is almost entirely development (sunk cost) and the cost for each additional item sold may be just be the cost of a cardboard box and a CD.</a:t>
            </a:r>
          </a:p>
          <a:p>
            <a:pPr eaLnBrk="1" hangingPunct="1">
              <a:lnSpc>
                <a:spcPct val="80000"/>
              </a:lnSpc>
            </a:pPr>
            <a:r>
              <a:rPr lang="en-GB" sz="1400" dirty="0" smtClean="0"/>
              <a:t>In this case consider the contribution margin of the entire Development team as:</a:t>
            </a:r>
          </a:p>
          <a:p>
            <a:pPr eaLnBrk="1" hangingPunct="1">
              <a:lnSpc>
                <a:spcPct val="80000"/>
              </a:lnSpc>
            </a:pPr>
            <a:endParaRPr lang="en-GB" sz="1400" dirty="0" smtClean="0"/>
          </a:p>
          <a:p>
            <a:pPr eaLnBrk="1" hangingPunct="1">
              <a:lnSpc>
                <a:spcPct val="80000"/>
              </a:lnSpc>
            </a:pPr>
            <a:endParaRPr lang="en-GB" sz="1400" dirty="0" smtClean="0"/>
          </a:p>
          <a:p>
            <a:pPr eaLnBrk="1" hangingPunct="1">
              <a:lnSpc>
                <a:spcPct val="80000"/>
              </a:lnSpc>
            </a:pPr>
            <a:endParaRPr lang="en-GB" sz="1400" dirty="0" smtClean="0"/>
          </a:p>
          <a:p>
            <a:pPr eaLnBrk="1" hangingPunct="1">
              <a:lnSpc>
                <a:spcPct val="80000"/>
              </a:lnSpc>
            </a:pPr>
            <a:endParaRPr lang="en-GB" sz="1400" dirty="0" smtClean="0"/>
          </a:p>
          <a:p>
            <a:pPr eaLnBrk="1" hangingPunct="1">
              <a:lnSpc>
                <a:spcPct val="80000"/>
              </a:lnSpc>
            </a:pPr>
            <a:r>
              <a:rPr lang="en-GB" sz="1400" dirty="0" smtClean="0"/>
              <a:t>Or per product team look at:</a:t>
            </a:r>
          </a:p>
          <a:p>
            <a:pPr eaLnBrk="1" hangingPunct="1">
              <a:lnSpc>
                <a:spcPct val="80000"/>
              </a:lnSpc>
              <a:buFont typeface="Wingdings" pitchFamily="2" charset="2"/>
              <a:buNone/>
            </a:pPr>
            <a:endParaRPr lang="en-GB" sz="1400" dirty="0" smtClean="0"/>
          </a:p>
        </p:txBody>
      </p:sp>
      <p:sp>
        <p:nvSpPr>
          <p:cNvPr id="222210" name="Rectangle 2"/>
          <p:cNvSpPr>
            <a:spLocks noGrp="1" noChangeArrowheads="1"/>
          </p:cNvSpPr>
          <p:nvPr>
            <p:ph type="title"/>
          </p:nvPr>
        </p:nvSpPr>
        <p:spPr>
          <a:xfrm>
            <a:off x="457200" y="395288"/>
            <a:ext cx="8229600" cy="657225"/>
          </a:xfrm>
        </p:spPr>
        <p:txBody>
          <a:bodyPr/>
          <a:lstStyle/>
          <a:p>
            <a:pPr eaLnBrk="1" hangingPunct="1">
              <a:defRPr/>
            </a:pPr>
            <a:r>
              <a:rPr lang="en-GB" sz="3800" smtClean="0"/>
              <a:t>Cost, Price and Contribution Margin</a:t>
            </a:r>
          </a:p>
        </p:txBody>
      </p:sp>
      <p:grpSp>
        <p:nvGrpSpPr>
          <p:cNvPr id="2" name="Group 10"/>
          <p:cNvGrpSpPr>
            <a:grpSpLocks/>
          </p:cNvGrpSpPr>
          <p:nvPr/>
        </p:nvGrpSpPr>
        <p:grpSpPr bwMode="auto">
          <a:xfrm>
            <a:off x="1585913" y="3246438"/>
            <a:ext cx="5619750" cy="646112"/>
            <a:chOff x="834" y="2822"/>
            <a:chExt cx="3540" cy="407"/>
          </a:xfrm>
        </p:grpSpPr>
        <p:sp>
          <p:nvSpPr>
            <p:cNvPr id="56335" name="Text Box 6"/>
            <p:cNvSpPr txBox="1">
              <a:spLocks noChangeArrowheads="1"/>
            </p:cNvSpPr>
            <p:nvPr/>
          </p:nvSpPr>
          <p:spPr bwMode="auto">
            <a:xfrm>
              <a:off x="2412" y="2822"/>
              <a:ext cx="1870" cy="212"/>
            </a:xfrm>
            <a:prstGeom prst="rect">
              <a:avLst/>
            </a:prstGeom>
            <a:noFill/>
            <a:ln w="9525">
              <a:noFill/>
              <a:miter lim="800000"/>
              <a:headEnd/>
              <a:tailEnd/>
            </a:ln>
          </p:spPr>
          <p:txBody>
            <a:bodyPr>
              <a:spAutoFit/>
            </a:bodyPr>
            <a:lstStyle/>
            <a:p>
              <a:pPr>
                <a:spcBef>
                  <a:spcPct val="50000"/>
                </a:spcBef>
              </a:pPr>
              <a:r>
                <a:rPr lang="en-GB"/>
                <a:t>(Price – Variable Costs) x 100</a:t>
              </a:r>
            </a:p>
          </p:txBody>
        </p:sp>
        <p:sp>
          <p:nvSpPr>
            <p:cNvPr id="56336" name="Line 7"/>
            <p:cNvSpPr>
              <a:spLocks noChangeShapeType="1"/>
            </p:cNvSpPr>
            <p:nvPr/>
          </p:nvSpPr>
          <p:spPr bwMode="auto">
            <a:xfrm>
              <a:off x="2393" y="3022"/>
              <a:ext cx="1981" cy="0"/>
            </a:xfrm>
            <a:prstGeom prst="line">
              <a:avLst/>
            </a:prstGeom>
            <a:noFill/>
            <a:ln w="9525">
              <a:solidFill>
                <a:schemeClr val="tx1"/>
              </a:solidFill>
              <a:round/>
              <a:headEnd/>
              <a:tailEnd/>
            </a:ln>
          </p:spPr>
          <p:txBody>
            <a:bodyPr/>
            <a:lstStyle/>
            <a:p>
              <a:endParaRPr lang="en-GB"/>
            </a:p>
          </p:txBody>
        </p:sp>
        <p:sp>
          <p:nvSpPr>
            <p:cNvPr id="56337" name="Text Box 8"/>
            <p:cNvSpPr txBox="1">
              <a:spLocks noChangeArrowheads="1"/>
            </p:cNvSpPr>
            <p:nvPr/>
          </p:nvSpPr>
          <p:spPr bwMode="auto">
            <a:xfrm>
              <a:off x="2675" y="3017"/>
              <a:ext cx="1319" cy="212"/>
            </a:xfrm>
            <a:prstGeom prst="rect">
              <a:avLst/>
            </a:prstGeom>
            <a:noFill/>
            <a:ln w="9525">
              <a:noFill/>
              <a:miter lim="800000"/>
              <a:headEnd/>
              <a:tailEnd/>
            </a:ln>
          </p:spPr>
          <p:txBody>
            <a:bodyPr>
              <a:spAutoFit/>
            </a:bodyPr>
            <a:lstStyle/>
            <a:p>
              <a:pPr>
                <a:spcBef>
                  <a:spcPct val="50000"/>
                </a:spcBef>
              </a:pPr>
              <a:r>
                <a:rPr lang="en-GB"/>
                <a:t>Total Sales Revenue</a:t>
              </a:r>
            </a:p>
          </p:txBody>
        </p:sp>
        <p:sp>
          <p:nvSpPr>
            <p:cNvPr id="56338" name="Text Box 9"/>
            <p:cNvSpPr txBox="1">
              <a:spLocks noChangeArrowheads="1"/>
            </p:cNvSpPr>
            <p:nvPr/>
          </p:nvSpPr>
          <p:spPr bwMode="auto">
            <a:xfrm>
              <a:off x="834" y="2923"/>
              <a:ext cx="1631" cy="212"/>
            </a:xfrm>
            <a:prstGeom prst="rect">
              <a:avLst/>
            </a:prstGeom>
            <a:noFill/>
            <a:ln w="9525">
              <a:noFill/>
              <a:miter lim="800000"/>
              <a:headEnd/>
              <a:tailEnd/>
            </a:ln>
          </p:spPr>
          <p:txBody>
            <a:bodyPr>
              <a:spAutoFit/>
            </a:bodyPr>
            <a:lstStyle/>
            <a:p>
              <a:pPr>
                <a:spcBef>
                  <a:spcPct val="50000"/>
                </a:spcBef>
              </a:pPr>
              <a:r>
                <a:rPr lang="en-GB"/>
                <a:t>% Contribution Margin =</a:t>
              </a:r>
            </a:p>
          </p:txBody>
        </p:sp>
      </p:grpSp>
      <p:grpSp>
        <p:nvGrpSpPr>
          <p:cNvPr id="3" name="Group 16"/>
          <p:cNvGrpSpPr>
            <a:grpSpLocks/>
          </p:cNvGrpSpPr>
          <p:nvPr/>
        </p:nvGrpSpPr>
        <p:grpSpPr bwMode="auto">
          <a:xfrm>
            <a:off x="1219200" y="5789613"/>
            <a:ext cx="7185025" cy="646112"/>
            <a:chOff x="1066" y="3188"/>
            <a:chExt cx="4526" cy="407"/>
          </a:xfrm>
        </p:grpSpPr>
        <p:sp>
          <p:nvSpPr>
            <p:cNvPr id="56331" name="Text Box 12"/>
            <p:cNvSpPr txBox="1">
              <a:spLocks noChangeArrowheads="1"/>
            </p:cNvSpPr>
            <p:nvPr/>
          </p:nvSpPr>
          <p:spPr bwMode="auto">
            <a:xfrm>
              <a:off x="2506" y="3188"/>
              <a:ext cx="3086" cy="212"/>
            </a:xfrm>
            <a:prstGeom prst="rect">
              <a:avLst/>
            </a:prstGeom>
            <a:noFill/>
            <a:ln w="9525">
              <a:noFill/>
              <a:miter lim="800000"/>
              <a:headEnd/>
              <a:tailEnd/>
            </a:ln>
          </p:spPr>
          <p:txBody>
            <a:bodyPr>
              <a:spAutoFit/>
            </a:bodyPr>
            <a:lstStyle/>
            <a:p>
              <a:pPr>
                <a:spcBef>
                  <a:spcPct val="50000"/>
                </a:spcBef>
              </a:pPr>
              <a:r>
                <a:rPr lang="en-GB"/>
                <a:t>(Annual Sales Revenue – Annual R&amp;D Cost) x 100</a:t>
              </a:r>
            </a:p>
          </p:txBody>
        </p:sp>
        <p:sp>
          <p:nvSpPr>
            <p:cNvPr id="56332" name="Line 13"/>
            <p:cNvSpPr>
              <a:spLocks noChangeShapeType="1"/>
            </p:cNvSpPr>
            <p:nvPr/>
          </p:nvSpPr>
          <p:spPr bwMode="auto">
            <a:xfrm>
              <a:off x="2557" y="3388"/>
              <a:ext cx="2981" cy="0"/>
            </a:xfrm>
            <a:prstGeom prst="line">
              <a:avLst/>
            </a:prstGeom>
            <a:noFill/>
            <a:ln w="9525">
              <a:solidFill>
                <a:schemeClr val="tx1"/>
              </a:solidFill>
              <a:round/>
              <a:headEnd/>
              <a:tailEnd/>
            </a:ln>
          </p:spPr>
          <p:txBody>
            <a:bodyPr/>
            <a:lstStyle/>
            <a:p>
              <a:endParaRPr lang="en-GB"/>
            </a:p>
          </p:txBody>
        </p:sp>
        <p:sp>
          <p:nvSpPr>
            <p:cNvPr id="56333" name="Text Box 14"/>
            <p:cNvSpPr txBox="1">
              <a:spLocks noChangeArrowheads="1"/>
            </p:cNvSpPr>
            <p:nvPr/>
          </p:nvSpPr>
          <p:spPr bwMode="auto">
            <a:xfrm>
              <a:off x="3207" y="3383"/>
              <a:ext cx="1533" cy="212"/>
            </a:xfrm>
            <a:prstGeom prst="rect">
              <a:avLst/>
            </a:prstGeom>
            <a:noFill/>
            <a:ln w="9525">
              <a:noFill/>
              <a:miter lim="800000"/>
              <a:headEnd/>
              <a:tailEnd/>
            </a:ln>
          </p:spPr>
          <p:txBody>
            <a:bodyPr>
              <a:spAutoFit/>
            </a:bodyPr>
            <a:lstStyle/>
            <a:p>
              <a:pPr>
                <a:spcBef>
                  <a:spcPct val="50000"/>
                </a:spcBef>
              </a:pPr>
              <a:r>
                <a:rPr lang="en-GB"/>
                <a:t>Total Sales Revenue</a:t>
              </a:r>
            </a:p>
          </p:txBody>
        </p:sp>
        <p:sp>
          <p:nvSpPr>
            <p:cNvPr id="56334" name="Text Box 15"/>
            <p:cNvSpPr txBox="1">
              <a:spLocks noChangeArrowheads="1"/>
            </p:cNvSpPr>
            <p:nvPr/>
          </p:nvSpPr>
          <p:spPr bwMode="auto">
            <a:xfrm>
              <a:off x="1066" y="3289"/>
              <a:ext cx="1896" cy="212"/>
            </a:xfrm>
            <a:prstGeom prst="rect">
              <a:avLst/>
            </a:prstGeom>
            <a:noFill/>
            <a:ln w="9525">
              <a:noFill/>
              <a:miter lim="800000"/>
              <a:headEnd/>
              <a:tailEnd/>
            </a:ln>
          </p:spPr>
          <p:txBody>
            <a:bodyPr>
              <a:spAutoFit/>
            </a:bodyPr>
            <a:lstStyle/>
            <a:p>
              <a:pPr>
                <a:spcBef>
                  <a:spcPct val="50000"/>
                </a:spcBef>
              </a:pPr>
              <a:r>
                <a:rPr lang="en-GB"/>
                <a:t>% Contribution Margin =</a:t>
              </a:r>
            </a:p>
          </p:txBody>
        </p:sp>
      </p:grpSp>
      <p:grpSp>
        <p:nvGrpSpPr>
          <p:cNvPr id="4" name="Group 22"/>
          <p:cNvGrpSpPr>
            <a:grpSpLocks/>
          </p:cNvGrpSpPr>
          <p:nvPr/>
        </p:nvGrpSpPr>
        <p:grpSpPr bwMode="auto">
          <a:xfrm>
            <a:off x="1473200" y="4764088"/>
            <a:ext cx="7185025" cy="646112"/>
            <a:chOff x="928" y="3001"/>
            <a:chExt cx="4526" cy="407"/>
          </a:xfrm>
        </p:grpSpPr>
        <p:sp>
          <p:nvSpPr>
            <p:cNvPr id="56327" name="Text Box 18"/>
            <p:cNvSpPr txBox="1">
              <a:spLocks noChangeArrowheads="1"/>
            </p:cNvSpPr>
            <p:nvPr/>
          </p:nvSpPr>
          <p:spPr bwMode="auto">
            <a:xfrm>
              <a:off x="2368" y="3001"/>
              <a:ext cx="3086" cy="212"/>
            </a:xfrm>
            <a:prstGeom prst="rect">
              <a:avLst/>
            </a:prstGeom>
            <a:noFill/>
            <a:ln w="9525">
              <a:noFill/>
              <a:miter lim="800000"/>
              <a:headEnd/>
              <a:tailEnd/>
            </a:ln>
          </p:spPr>
          <p:txBody>
            <a:bodyPr>
              <a:spAutoFit/>
            </a:bodyPr>
            <a:lstStyle/>
            <a:p>
              <a:pPr>
                <a:spcBef>
                  <a:spcPct val="50000"/>
                </a:spcBef>
              </a:pPr>
              <a:r>
                <a:rPr lang="en-GB"/>
                <a:t>(Sales Revenue – Sunk Cost) x 100</a:t>
              </a:r>
            </a:p>
          </p:txBody>
        </p:sp>
        <p:sp>
          <p:nvSpPr>
            <p:cNvPr id="56328" name="Line 19"/>
            <p:cNvSpPr>
              <a:spLocks noChangeShapeType="1"/>
            </p:cNvSpPr>
            <p:nvPr/>
          </p:nvSpPr>
          <p:spPr bwMode="auto">
            <a:xfrm>
              <a:off x="2419" y="3201"/>
              <a:ext cx="2351" cy="0"/>
            </a:xfrm>
            <a:prstGeom prst="line">
              <a:avLst/>
            </a:prstGeom>
            <a:noFill/>
            <a:ln w="9525">
              <a:solidFill>
                <a:schemeClr val="tx1"/>
              </a:solidFill>
              <a:round/>
              <a:headEnd/>
              <a:tailEnd/>
            </a:ln>
          </p:spPr>
          <p:txBody>
            <a:bodyPr/>
            <a:lstStyle/>
            <a:p>
              <a:endParaRPr lang="en-GB"/>
            </a:p>
          </p:txBody>
        </p:sp>
        <p:sp>
          <p:nvSpPr>
            <p:cNvPr id="56329" name="Text Box 20"/>
            <p:cNvSpPr txBox="1">
              <a:spLocks noChangeArrowheads="1"/>
            </p:cNvSpPr>
            <p:nvPr/>
          </p:nvSpPr>
          <p:spPr bwMode="auto">
            <a:xfrm>
              <a:off x="3069" y="3196"/>
              <a:ext cx="1533" cy="212"/>
            </a:xfrm>
            <a:prstGeom prst="rect">
              <a:avLst/>
            </a:prstGeom>
            <a:noFill/>
            <a:ln w="9525">
              <a:noFill/>
              <a:miter lim="800000"/>
              <a:headEnd/>
              <a:tailEnd/>
            </a:ln>
          </p:spPr>
          <p:txBody>
            <a:bodyPr>
              <a:spAutoFit/>
            </a:bodyPr>
            <a:lstStyle/>
            <a:p>
              <a:pPr>
                <a:spcBef>
                  <a:spcPct val="50000"/>
                </a:spcBef>
              </a:pPr>
              <a:r>
                <a:rPr lang="en-GB"/>
                <a:t>Total Sales Revenue</a:t>
              </a:r>
            </a:p>
          </p:txBody>
        </p:sp>
        <p:sp>
          <p:nvSpPr>
            <p:cNvPr id="56330" name="Text Box 21"/>
            <p:cNvSpPr txBox="1">
              <a:spLocks noChangeArrowheads="1"/>
            </p:cNvSpPr>
            <p:nvPr/>
          </p:nvSpPr>
          <p:spPr bwMode="auto">
            <a:xfrm>
              <a:off x="928" y="3102"/>
              <a:ext cx="1896" cy="212"/>
            </a:xfrm>
            <a:prstGeom prst="rect">
              <a:avLst/>
            </a:prstGeom>
            <a:noFill/>
            <a:ln w="9525">
              <a:noFill/>
              <a:miter lim="800000"/>
              <a:headEnd/>
              <a:tailEnd/>
            </a:ln>
          </p:spPr>
          <p:txBody>
            <a:bodyPr>
              <a:spAutoFit/>
            </a:bodyPr>
            <a:lstStyle/>
            <a:p>
              <a:pPr>
                <a:spcBef>
                  <a:spcPct val="50000"/>
                </a:spcBef>
              </a:pPr>
              <a:r>
                <a:rPr lang="en-GB"/>
                <a:t>% Contribution Margin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2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2211">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211">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2211">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457200"/>
            <a:ext cx="8229600" cy="596900"/>
          </a:xfrm>
        </p:spPr>
        <p:txBody>
          <a:bodyPr/>
          <a:lstStyle/>
          <a:p>
            <a:pPr eaLnBrk="1" hangingPunct="1">
              <a:defRPr/>
            </a:pPr>
            <a:r>
              <a:rPr lang="en-GB" sz="3800" smtClean="0"/>
              <a:t>Contribution Margins</a:t>
            </a:r>
          </a:p>
        </p:txBody>
      </p:sp>
      <p:sp>
        <p:nvSpPr>
          <p:cNvPr id="226307" name="Rectangle 3"/>
          <p:cNvSpPr>
            <a:spLocks noGrp="1" noChangeArrowheads="1"/>
          </p:cNvSpPr>
          <p:nvPr>
            <p:ph type="body" idx="1"/>
          </p:nvPr>
        </p:nvSpPr>
        <p:spPr>
          <a:xfrm>
            <a:off x="457200" y="1352550"/>
            <a:ext cx="8229600" cy="3886200"/>
          </a:xfrm>
        </p:spPr>
        <p:txBody>
          <a:bodyPr/>
          <a:lstStyle/>
          <a:p>
            <a:pPr eaLnBrk="1" hangingPunct="1">
              <a:lnSpc>
                <a:spcPct val="80000"/>
              </a:lnSpc>
            </a:pPr>
            <a:r>
              <a:rPr lang="en-GB" sz="2800" smtClean="0"/>
              <a:t>A mature “product” development team should drive Contribution Margins of 80% or greater.</a:t>
            </a:r>
          </a:p>
          <a:p>
            <a:pPr eaLnBrk="1" hangingPunct="1">
              <a:lnSpc>
                <a:spcPct val="80000"/>
              </a:lnSpc>
            </a:pPr>
            <a:r>
              <a:rPr lang="en-GB" sz="2800" smtClean="0"/>
              <a:t>A mass market s/w product such as those from Microsoft, can have contribution margins of &gt;95%</a:t>
            </a:r>
          </a:p>
          <a:p>
            <a:pPr eaLnBrk="1" hangingPunct="1">
              <a:lnSpc>
                <a:spcPct val="80000"/>
              </a:lnSpc>
            </a:pPr>
            <a:r>
              <a:rPr lang="en-GB" sz="2800" smtClean="0"/>
              <a:t>Another useful metric for a business with a large software development component is average revenue per engineer: a figure of £300k p.a. or more is not an unrealistic target for a successful business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7813"/>
            <a:ext cx="8229600" cy="920750"/>
          </a:xfrm>
        </p:spPr>
        <p:txBody>
          <a:bodyPr/>
          <a:lstStyle/>
          <a:p>
            <a:pPr eaLnBrk="1" hangingPunct="1">
              <a:defRPr/>
            </a:pPr>
            <a:r>
              <a:rPr lang="en-GB" smtClean="0"/>
              <a:t>Product Valuation</a:t>
            </a:r>
          </a:p>
        </p:txBody>
      </p:sp>
      <p:sp>
        <p:nvSpPr>
          <p:cNvPr id="227331" name="Rectangle 3"/>
          <p:cNvSpPr>
            <a:spLocks noGrp="1" noChangeArrowheads="1"/>
          </p:cNvSpPr>
          <p:nvPr>
            <p:ph type="body" sz="half" idx="1"/>
          </p:nvPr>
        </p:nvSpPr>
        <p:spPr>
          <a:xfrm>
            <a:off x="388938" y="1020763"/>
            <a:ext cx="8308975" cy="3886200"/>
          </a:xfrm>
        </p:spPr>
        <p:txBody>
          <a:bodyPr/>
          <a:lstStyle/>
          <a:p>
            <a:pPr eaLnBrk="1" hangingPunct="1">
              <a:lnSpc>
                <a:spcPct val="80000"/>
              </a:lnSpc>
            </a:pPr>
            <a:r>
              <a:rPr lang="en-GB" sz="1800" smtClean="0"/>
              <a:t>The value of your product is the value of the nearest competitive alternative +/- the differentiation value of the features and characteristics (e.g. performance, quality) that it has or lacks wrt the alternative</a:t>
            </a:r>
          </a:p>
          <a:p>
            <a:pPr eaLnBrk="1" hangingPunct="1">
              <a:lnSpc>
                <a:spcPct val="80000"/>
              </a:lnSpc>
            </a:pPr>
            <a:r>
              <a:rPr lang="en-GB" sz="1800" smtClean="0"/>
              <a:t>You therefore need to know how much a customer needs or wants those features and that means understanding your customer and the market very well indeed. Some features are novel though – and a customer may not know they want them until they’ve seen them</a:t>
            </a:r>
          </a:p>
          <a:p>
            <a:pPr eaLnBrk="1" hangingPunct="1">
              <a:lnSpc>
                <a:spcPct val="80000"/>
              </a:lnSpc>
            </a:pPr>
            <a:r>
              <a:rPr lang="en-GB" sz="1800" smtClean="0"/>
              <a:t>When considering adding a feature you must understand both how that feature affects the value of the product, and how it will affect product sales</a:t>
            </a:r>
          </a:p>
          <a:p>
            <a:pPr eaLnBrk="1" hangingPunct="1">
              <a:lnSpc>
                <a:spcPct val="80000"/>
              </a:lnSpc>
            </a:pPr>
            <a:r>
              <a:rPr lang="en-GB" sz="1800" smtClean="0"/>
              <a:t>The “revenue horizon” must also be understood: over how long  a period of time will you consider revenue?</a:t>
            </a:r>
          </a:p>
        </p:txBody>
      </p:sp>
      <p:graphicFrame>
        <p:nvGraphicFramePr>
          <p:cNvPr id="227332" name="Object 4"/>
          <p:cNvGraphicFramePr>
            <a:graphicFrameLocks noChangeAspect="1"/>
          </p:cNvGraphicFramePr>
          <p:nvPr>
            <p:ph sz="half" idx="2"/>
          </p:nvPr>
        </p:nvGraphicFramePr>
        <p:xfrm>
          <a:off x="727075" y="3582988"/>
          <a:ext cx="4325938" cy="3275012"/>
        </p:xfrm>
        <a:graphic>
          <a:graphicData uri="http://schemas.openxmlformats.org/presentationml/2006/ole">
            <p:oleObj spid="_x0000_s2050" name="Chart" r:id="rId3" imgW="6429375" imgH="4867275" progId="Excel.Sheet.8">
              <p:embed/>
            </p:oleObj>
          </a:graphicData>
        </a:graphic>
      </p:graphicFrame>
      <p:sp>
        <p:nvSpPr>
          <p:cNvPr id="227334" name="Text Box 6"/>
          <p:cNvSpPr txBox="1">
            <a:spLocks noChangeArrowheads="1"/>
          </p:cNvSpPr>
          <p:nvPr/>
        </p:nvSpPr>
        <p:spPr bwMode="auto">
          <a:xfrm>
            <a:off x="5226050" y="3681413"/>
            <a:ext cx="3586163" cy="2903537"/>
          </a:xfrm>
          <a:prstGeom prst="rect">
            <a:avLst/>
          </a:prstGeom>
          <a:noFill/>
          <a:ln w="9525">
            <a:noFill/>
            <a:miter lim="800000"/>
            <a:headEnd/>
            <a:tailEnd/>
          </a:ln>
        </p:spPr>
        <p:txBody>
          <a:bodyPr>
            <a:spAutoFit/>
          </a:bodyPr>
          <a:lstStyle/>
          <a:p>
            <a:pPr>
              <a:spcBef>
                <a:spcPct val="50000"/>
              </a:spcBef>
              <a:buFontTx/>
              <a:buChar char="•"/>
            </a:pPr>
            <a:r>
              <a:rPr lang="en-GB"/>
              <a:t>Which of these three features is better “business”?</a:t>
            </a:r>
          </a:p>
          <a:p>
            <a:pPr>
              <a:spcBef>
                <a:spcPct val="50000"/>
              </a:spcBef>
              <a:buFontTx/>
              <a:buChar char="•"/>
            </a:pPr>
            <a:r>
              <a:rPr lang="en-GB"/>
              <a:t>Total revenue is the area under the curve.</a:t>
            </a:r>
          </a:p>
          <a:p>
            <a:pPr>
              <a:spcBef>
                <a:spcPct val="50000"/>
              </a:spcBef>
              <a:buFontTx/>
              <a:buChar char="•"/>
            </a:pPr>
            <a:r>
              <a:rPr lang="en-GB"/>
              <a:t>A &lt; B &lt; C but A is revenue right away and that can be worth more</a:t>
            </a:r>
          </a:p>
          <a:p>
            <a:pPr>
              <a:spcBef>
                <a:spcPct val="50000"/>
              </a:spcBef>
              <a:buFontTx/>
              <a:buChar char="•"/>
            </a:pPr>
            <a:r>
              <a:rPr lang="en-GB"/>
              <a:t>Aggressive pricing can change the shape of the curve and bring revenue forward but will reduce the total envelope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box(in)">
                                      <p:cBhvr>
                                        <p:cTn id="23" dur="500"/>
                                        <p:tgtEl>
                                          <p:spTgt spid="2273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7334"/>
                                        </p:tgtEl>
                                        <p:attrNameLst>
                                          <p:attrName>style.visibility</p:attrName>
                                        </p:attrNameLst>
                                      </p:cBhvr>
                                      <p:to>
                                        <p:strVal val="visible"/>
                                      </p:to>
                                    </p:set>
                                    <p:animEffect transition="in" filter="wipe(up)">
                                      <p:cBhvr>
                                        <p:cTn id="28" dur="10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OleChart spid="227332" grpId="0"/>
      <p:bldP spid="2273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12775" y="1976438"/>
            <a:ext cx="8280400" cy="1752600"/>
          </a:xfrm>
        </p:spPr>
        <p:txBody>
          <a:bodyPr/>
          <a:lstStyle/>
          <a:p>
            <a:pPr eaLnBrk="1" hangingPunct="1">
              <a:defRPr/>
            </a:pPr>
            <a:r>
              <a:rPr lang="en-GB" sz="4400" smtClean="0"/>
              <a:t>Positioning</a:t>
            </a:r>
          </a:p>
        </p:txBody>
      </p:sp>
      <p:sp>
        <p:nvSpPr>
          <p:cNvPr id="58371"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457200"/>
            <a:ext cx="8229600" cy="681038"/>
          </a:xfrm>
        </p:spPr>
        <p:txBody>
          <a:bodyPr/>
          <a:lstStyle/>
          <a:p>
            <a:pPr eaLnBrk="1" hangingPunct="1">
              <a:defRPr/>
            </a:pPr>
            <a:r>
              <a:rPr lang="en-GB" sz="3800" smtClean="0"/>
              <a:t>Positioning?</a:t>
            </a:r>
          </a:p>
        </p:txBody>
      </p:sp>
      <p:sp>
        <p:nvSpPr>
          <p:cNvPr id="249859" name="Rectangle 3"/>
          <p:cNvSpPr>
            <a:spLocks noGrp="1" noChangeArrowheads="1"/>
          </p:cNvSpPr>
          <p:nvPr>
            <p:ph type="body" idx="1"/>
          </p:nvPr>
        </p:nvSpPr>
        <p:spPr>
          <a:xfrm>
            <a:off x="449263" y="1298575"/>
            <a:ext cx="8229600" cy="5249863"/>
          </a:xfrm>
        </p:spPr>
        <p:txBody>
          <a:bodyPr/>
          <a:lstStyle/>
          <a:p>
            <a:pPr eaLnBrk="1" hangingPunct="1">
              <a:lnSpc>
                <a:spcPct val="80000"/>
              </a:lnSpc>
            </a:pPr>
            <a:r>
              <a:rPr lang="en-GB" sz="2400" dirty="0" smtClean="0"/>
              <a:t>Creating a picture in the customer’s mind of your product, service or business</a:t>
            </a:r>
          </a:p>
          <a:p>
            <a:pPr eaLnBrk="1" hangingPunct="1">
              <a:lnSpc>
                <a:spcPct val="80000"/>
              </a:lnSpc>
            </a:pPr>
            <a:r>
              <a:rPr lang="en-GB" sz="2400" dirty="0" smtClean="0"/>
              <a:t>Creating a sense of how your offering is different from, and superior to, the alternatives</a:t>
            </a:r>
          </a:p>
          <a:p>
            <a:pPr eaLnBrk="1" hangingPunct="1">
              <a:lnSpc>
                <a:spcPct val="80000"/>
              </a:lnSpc>
            </a:pPr>
            <a:r>
              <a:rPr lang="en-GB" sz="2400" dirty="0" smtClean="0"/>
              <a:t>Creating, or re-</a:t>
            </a:r>
            <a:r>
              <a:rPr lang="en-GB" sz="2400" dirty="0" err="1" smtClean="0"/>
              <a:t>inforcing</a:t>
            </a:r>
            <a:r>
              <a:rPr lang="en-GB" sz="2400" dirty="0" smtClean="0"/>
              <a:t>, a brand or product identity with positive connotations and “good feeling”</a:t>
            </a:r>
          </a:p>
          <a:p>
            <a:pPr eaLnBrk="1" hangingPunct="1">
              <a:lnSpc>
                <a:spcPct val="80000"/>
              </a:lnSpc>
            </a:pPr>
            <a:endParaRPr lang="en-GB" sz="2400" dirty="0" smtClean="0"/>
          </a:p>
          <a:p>
            <a:pPr eaLnBrk="1" hangingPunct="1">
              <a:lnSpc>
                <a:spcPct val="80000"/>
              </a:lnSpc>
            </a:pPr>
            <a:r>
              <a:rPr lang="en-GB" sz="2400" dirty="0" smtClean="0"/>
              <a:t>What problem are you solving for your customer?</a:t>
            </a:r>
          </a:p>
          <a:p>
            <a:pPr eaLnBrk="1" hangingPunct="1">
              <a:lnSpc>
                <a:spcPct val="80000"/>
              </a:lnSpc>
            </a:pPr>
            <a:r>
              <a:rPr lang="en-GB" sz="2400" dirty="0" smtClean="0"/>
              <a:t>Why is this problem important to address?</a:t>
            </a:r>
          </a:p>
          <a:p>
            <a:pPr eaLnBrk="1" hangingPunct="1">
              <a:lnSpc>
                <a:spcPct val="80000"/>
              </a:lnSpc>
            </a:pPr>
            <a:r>
              <a:rPr lang="en-GB" sz="2400" dirty="0" smtClean="0"/>
              <a:t>What is the nature of your solution?</a:t>
            </a:r>
          </a:p>
          <a:p>
            <a:pPr eaLnBrk="1" hangingPunct="1">
              <a:lnSpc>
                <a:spcPct val="80000"/>
              </a:lnSpc>
            </a:pPr>
            <a:r>
              <a:rPr lang="en-GB" sz="2400" dirty="0" smtClean="0"/>
              <a:t>Why is yours a better solution than anyone else’s?</a:t>
            </a:r>
          </a:p>
          <a:p>
            <a:pPr eaLnBrk="1" hangingPunct="1">
              <a:lnSpc>
                <a:spcPct val="80000"/>
              </a:lnSpc>
            </a:pPr>
            <a:r>
              <a:rPr lang="en-GB" sz="2400" dirty="0" smtClean="0"/>
              <a:t>Why should they trust you to deliver it?</a:t>
            </a:r>
          </a:p>
          <a:p>
            <a:pPr eaLnBrk="1" hangingPunct="1">
              <a:lnSpc>
                <a:spcPct val="80000"/>
              </a:lnSpc>
            </a:pPr>
            <a:r>
              <a:rPr lang="en-GB" sz="2400" dirty="0" smtClean="0"/>
              <a:t>The essence of this should be communicable in less than sixty seconds: the so called “elevator pitch”.  Everyone in the company should be able to deliver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98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98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98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98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457200"/>
            <a:ext cx="8229600" cy="704850"/>
          </a:xfrm>
        </p:spPr>
        <p:txBody>
          <a:bodyPr/>
          <a:lstStyle/>
          <a:p>
            <a:pPr eaLnBrk="1" hangingPunct="1">
              <a:defRPr/>
            </a:pPr>
            <a:r>
              <a:rPr lang="en-GB" sz="3800" smtClean="0"/>
              <a:t>Pitch Structure</a:t>
            </a:r>
          </a:p>
        </p:txBody>
      </p:sp>
      <p:sp>
        <p:nvSpPr>
          <p:cNvPr id="250883" name="Rectangle 3"/>
          <p:cNvSpPr>
            <a:spLocks noGrp="1" noChangeArrowheads="1"/>
          </p:cNvSpPr>
          <p:nvPr>
            <p:ph type="body" idx="1"/>
          </p:nvPr>
        </p:nvSpPr>
        <p:spPr>
          <a:xfrm>
            <a:off x="357188" y="1468438"/>
            <a:ext cx="8229600" cy="4846637"/>
          </a:xfrm>
        </p:spPr>
        <p:txBody>
          <a:bodyPr/>
          <a:lstStyle/>
          <a:p>
            <a:pPr eaLnBrk="1" hangingPunct="1">
              <a:lnSpc>
                <a:spcPct val="80000"/>
              </a:lnSpc>
              <a:buFont typeface="Wingdings" pitchFamily="2" charset="2"/>
              <a:buNone/>
            </a:pPr>
            <a:r>
              <a:rPr lang="en-GB" sz="2800" smtClean="0"/>
              <a:t>For </a:t>
            </a:r>
            <a:r>
              <a:rPr lang="en-GB" sz="2800" i="1" smtClean="0">
                <a:latin typeface="Arial Narrow" pitchFamily="34" charset="0"/>
              </a:rPr>
              <a:t>&lt;target customers&gt;</a:t>
            </a:r>
            <a:r>
              <a:rPr lang="en-GB" sz="2800" smtClean="0"/>
              <a:t> who are dissatisfied with </a:t>
            </a:r>
            <a:r>
              <a:rPr lang="en-GB" sz="2800" i="1" smtClean="0">
                <a:latin typeface="Arial Narrow" pitchFamily="34" charset="0"/>
              </a:rPr>
              <a:t>&lt;current alternative&gt;,&lt;our product&gt;</a:t>
            </a:r>
            <a:r>
              <a:rPr lang="en-GB" sz="2800" smtClean="0"/>
              <a:t> is a </a:t>
            </a:r>
            <a:r>
              <a:rPr lang="en-GB" sz="2800" i="1" smtClean="0">
                <a:latin typeface="Arial Narrow" pitchFamily="34" charset="0"/>
              </a:rPr>
              <a:t>&lt;new product category&gt;</a:t>
            </a:r>
            <a:r>
              <a:rPr lang="en-GB" sz="2800" smtClean="0"/>
              <a:t> that provides </a:t>
            </a:r>
            <a:r>
              <a:rPr lang="en-GB" sz="2800" i="1" smtClean="0">
                <a:latin typeface="Arial Narrow" pitchFamily="34" charset="0"/>
              </a:rPr>
              <a:t>&lt;key problem solving opportunity&gt;.</a:t>
            </a:r>
            <a:r>
              <a:rPr lang="en-GB" sz="2800" smtClean="0"/>
              <a:t> Unlike a </a:t>
            </a:r>
            <a:r>
              <a:rPr lang="en-GB" sz="2800" i="1" smtClean="0">
                <a:latin typeface="Arial Narrow" pitchFamily="34" charset="0"/>
              </a:rPr>
              <a:t>&lt;competitive substitute&gt;,</a:t>
            </a:r>
            <a:r>
              <a:rPr lang="en-GB" sz="2800" smtClean="0"/>
              <a:t> we have assembled </a:t>
            </a:r>
            <a:r>
              <a:rPr lang="en-GB" sz="2800" i="1" smtClean="0">
                <a:latin typeface="Arial Narrow" pitchFamily="34" charset="0"/>
              </a:rPr>
              <a:t>&lt;key whole product features&gt;.</a:t>
            </a:r>
            <a:r>
              <a:rPr lang="en-GB" sz="2800" smtClean="0"/>
              <a:t> </a:t>
            </a:r>
          </a:p>
          <a:p>
            <a:pPr eaLnBrk="1" hangingPunct="1">
              <a:lnSpc>
                <a:spcPct val="80000"/>
              </a:lnSpc>
              <a:buFont typeface="Wingdings" pitchFamily="2" charset="2"/>
              <a:buNone/>
            </a:pPr>
            <a:r>
              <a:rPr lang="en-GB" sz="2800" b="1" u="sng" smtClean="0"/>
              <a:t>Example - </a:t>
            </a:r>
            <a:r>
              <a:rPr lang="en-GB" sz="2800" b="1" u="sng" smtClean="0">
                <a:hlinkClick r:id="rId2"/>
                <a:hlinkMouseOver r:id="rId3" action="ppaction://hlinkfile"/>
              </a:rPr>
              <a:t>Palm Pilot</a:t>
            </a:r>
            <a:endParaRPr lang="en-GB" sz="2800" b="1" smtClean="0"/>
          </a:p>
          <a:p>
            <a:pPr eaLnBrk="1" hangingPunct="1">
              <a:lnSpc>
                <a:spcPct val="80000"/>
              </a:lnSpc>
            </a:pPr>
            <a:r>
              <a:rPr lang="en-GB" sz="2800" smtClean="0"/>
              <a:t>For </a:t>
            </a:r>
            <a:r>
              <a:rPr lang="en-GB" sz="2800" u="sng" smtClean="0"/>
              <a:t>travelling executives</a:t>
            </a:r>
            <a:r>
              <a:rPr lang="en-GB" sz="2800" smtClean="0"/>
              <a:t> who are dissatisfied with </a:t>
            </a:r>
            <a:r>
              <a:rPr lang="en-GB" sz="2800" u="sng" smtClean="0"/>
              <a:t>Franklin Planners</a:t>
            </a:r>
            <a:r>
              <a:rPr lang="en-GB" sz="2800" smtClean="0"/>
              <a:t>, the </a:t>
            </a:r>
            <a:r>
              <a:rPr lang="en-GB" sz="2800" u="sng" smtClean="0"/>
              <a:t>Palm Pilot</a:t>
            </a:r>
            <a:r>
              <a:rPr lang="en-GB" sz="2800" smtClean="0"/>
              <a:t> is a </a:t>
            </a:r>
            <a:r>
              <a:rPr lang="en-GB" sz="2800" u="sng" smtClean="0"/>
              <a:t>personal digital assistant</a:t>
            </a:r>
            <a:r>
              <a:rPr lang="en-GB" sz="2800" smtClean="0"/>
              <a:t> that provides </a:t>
            </a:r>
            <a:r>
              <a:rPr lang="en-GB" sz="2800" u="sng" smtClean="0"/>
              <a:t>rapid access to phone numbers and appointments</a:t>
            </a:r>
            <a:r>
              <a:rPr lang="en-GB" sz="2800" smtClean="0"/>
              <a:t>. Unlike the </a:t>
            </a:r>
            <a:r>
              <a:rPr lang="en-GB" sz="2800" u="sng" smtClean="0"/>
              <a:t>Sharp Wizard</a:t>
            </a:r>
            <a:r>
              <a:rPr lang="en-GB" sz="2800" smtClean="0"/>
              <a:t>, the Pilot can </a:t>
            </a:r>
            <a:r>
              <a:rPr lang="en-GB" sz="2800" u="sng" smtClean="0"/>
              <a:t>easily synchronize your data with your PC and fits in your shirt pocket</a:t>
            </a:r>
            <a:r>
              <a:rPr lang="en-GB" sz="2800" smtClean="0"/>
              <a:t>.</a:t>
            </a:r>
          </a:p>
          <a:p>
            <a:pPr eaLnBrk="1" hangingPunct="1">
              <a:lnSpc>
                <a:spcPct val="80000"/>
              </a:lnSpc>
            </a:pPr>
            <a:endParaRPr lang="en-GB" sz="2800" u="sng"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457200"/>
            <a:ext cx="8229600" cy="549275"/>
          </a:xfrm>
        </p:spPr>
        <p:txBody>
          <a:bodyPr/>
          <a:lstStyle/>
          <a:p>
            <a:pPr eaLnBrk="1" hangingPunct="1">
              <a:defRPr/>
            </a:pPr>
            <a:r>
              <a:rPr lang="en-GB" sz="3800" smtClean="0"/>
              <a:t>Alternative Pitch Template</a:t>
            </a:r>
          </a:p>
        </p:txBody>
      </p:sp>
      <p:pic>
        <p:nvPicPr>
          <p:cNvPr id="61443" name="Picture 4"/>
          <p:cNvPicPr>
            <a:picLocks noChangeAspect="1" noChangeArrowheads="1"/>
          </p:cNvPicPr>
          <p:nvPr/>
        </p:nvPicPr>
        <p:blipFill>
          <a:blip r:embed="rId2"/>
          <a:srcRect/>
          <a:stretch>
            <a:fillRect/>
          </a:stretch>
        </p:blipFill>
        <p:spPr bwMode="auto">
          <a:xfrm>
            <a:off x="2014538" y="1181100"/>
            <a:ext cx="4521200" cy="5676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457200"/>
            <a:ext cx="8229600" cy="914400"/>
          </a:xfrm>
        </p:spPr>
        <p:txBody>
          <a:bodyPr/>
          <a:lstStyle/>
          <a:p>
            <a:pPr eaLnBrk="1" hangingPunct="1">
              <a:defRPr/>
            </a:pPr>
            <a:r>
              <a:rPr lang="en-GB" smtClean="0"/>
              <a:t>Focus on Business benefits</a:t>
            </a:r>
          </a:p>
        </p:txBody>
      </p:sp>
      <p:sp>
        <p:nvSpPr>
          <p:cNvPr id="251907" name="Rectangle 3"/>
          <p:cNvSpPr>
            <a:spLocks noGrp="1" noChangeArrowheads="1"/>
          </p:cNvSpPr>
          <p:nvPr>
            <p:ph type="body" idx="1"/>
          </p:nvPr>
        </p:nvSpPr>
        <p:spPr>
          <a:xfrm>
            <a:off x="433388" y="1508125"/>
            <a:ext cx="8229600" cy="1925638"/>
          </a:xfrm>
        </p:spPr>
        <p:txBody>
          <a:bodyPr/>
          <a:lstStyle/>
          <a:p>
            <a:pPr eaLnBrk="1" hangingPunct="1"/>
            <a:r>
              <a:rPr lang="en-GB" smtClean="0"/>
              <a:t>Scalable</a:t>
            </a:r>
          </a:p>
          <a:p>
            <a:pPr eaLnBrk="1" hangingPunct="1"/>
            <a:r>
              <a:rPr lang="en-GB" smtClean="0"/>
              <a:t>Flexible</a:t>
            </a:r>
          </a:p>
          <a:p>
            <a:pPr eaLnBrk="1" hangingPunct="1"/>
            <a:r>
              <a:rPr lang="en-GB" smtClean="0"/>
              <a:t>Fault tolerant</a:t>
            </a:r>
          </a:p>
        </p:txBody>
      </p:sp>
      <p:sp>
        <p:nvSpPr>
          <p:cNvPr id="251909" name="Rectangle 5"/>
          <p:cNvSpPr>
            <a:spLocks noChangeArrowheads="1"/>
          </p:cNvSpPr>
          <p:nvPr/>
        </p:nvSpPr>
        <p:spPr bwMode="auto">
          <a:xfrm>
            <a:off x="446088" y="3730625"/>
            <a:ext cx="8229600" cy="1925638"/>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en-GB" sz="3200"/>
              <a:t>Increase your revenues</a:t>
            </a:r>
          </a:p>
          <a:p>
            <a:pPr marL="342900" indent="-342900">
              <a:spcBef>
                <a:spcPct val="20000"/>
              </a:spcBef>
              <a:buClr>
                <a:schemeClr val="bg2"/>
              </a:buClr>
              <a:buSzPct val="75000"/>
              <a:buFont typeface="Wingdings" pitchFamily="2" charset="2"/>
              <a:buChar char="n"/>
            </a:pPr>
            <a:r>
              <a:rPr lang="en-GB" sz="3200"/>
              <a:t>Reduce your risk exposure</a:t>
            </a:r>
          </a:p>
          <a:p>
            <a:pPr marL="342900" indent="-342900">
              <a:spcBef>
                <a:spcPct val="20000"/>
              </a:spcBef>
              <a:buClr>
                <a:schemeClr val="bg2"/>
              </a:buClr>
              <a:buSzPct val="75000"/>
              <a:buFont typeface="Wingdings" pitchFamily="2" charset="2"/>
              <a:buChar char="n"/>
            </a:pPr>
            <a:r>
              <a:rPr lang="en-GB" sz="3200"/>
              <a:t>Cut costs by 30%</a:t>
            </a:r>
          </a:p>
        </p:txBody>
      </p:sp>
      <p:sp>
        <p:nvSpPr>
          <p:cNvPr id="251910" name="Text Box 6"/>
          <p:cNvSpPr txBox="1">
            <a:spLocks noChangeArrowheads="1"/>
          </p:cNvSpPr>
          <p:nvPr/>
        </p:nvSpPr>
        <p:spPr bwMode="auto">
          <a:xfrm>
            <a:off x="2281238" y="460375"/>
            <a:ext cx="1636712" cy="3262313"/>
          </a:xfrm>
          <a:prstGeom prst="rect">
            <a:avLst/>
          </a:prstGeom>
          <a:noFill/>
          <a:ln w="9525">
            <a:noFill/>
            <a:miter lim="800000"/>
            <a:headEnd/>
            <a:tailEnd/>
          </a:ln>
        </p:spPr>
        <p:txBody>
          <a:bodyPr>
            <a:spAutoFit/>
          </a:bodyPr>
          <a:lstStyle/>
          <a:p>
            <a:r>
              <a:rPr lang="en-GB" sz="20800">
                <a:solidFill>
                  <a:srgbClr val="FF0000"/>
                </a:solidFill>
                <a:sym typeface="Wingdings" pitchFamily="2" charset="2"/>
              </a:rPr>
              <a:t></a:t>
            </a:r>
          </a:p>
        </p:txBody>
      </p:sp>
      <p:sp>
        <p:nvSpPr>
          <p:cNvPr id="251912" name="Text Box 8"/>
          <p:cNvSpPr txBox="1">
            <a:spLocks noChangeArrowheads="1"/>
          </p:cNvSpPr>
          <p:nvPr/>
        </p:nvSpPr>
        <p:spPr bwMode="auto">
          <a:xfrm>
            <a:off x="5535613" y="2962275"/>
            <a:ext cx="2125662" cy="3262313"/>
          </a:xfrm>
          <a:prstGeom prst="rect">
            <a:avLst/>
          </a:prstGeom>
          <a:noFill/>
          <a:ln w="9525">
            <a:noFill/>
            <a:miter lim="800000"/>
            <a:headEnd/>
            <a:tailEnd/>
          </a:ln>
        </p:spPr>
        <p:txBody>
          <a:bodyPr>
            <a:spAutoFit/>
          </a:bodyPr>
          <a:lstStyle/>
          <a:p>
            <a:r>
              <a:rPr lang="en-GB" sz="20800">
                <a:solidFill>
                  <a:srgbClr val="00FF00"/>
                </a:solidFill>
                <a:sym typeface="Wingdings" pitchFamily="2" charset="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p:bldP spid="251909" grpId="0"/>
      <p:bldP spid="251910" grpId="0"/>
      <p:bldP spid="2519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a:xfrm>
            <a:off x="390525" y="142875"/>
            <a:ext cx="8753475" cy="1036638"/>
          </a:xfrm>
        </p:spPr>
        <p:txBody>
          <a:bodyPr/>
          <a:lstStyle/>
          <a:p>
            <a:pPr eaLnBrk="1" hangingPunct="1">
              <a:defRPr/>
            </a:pPr>
            <a:r>
              <a:rPr lang="en-GB" smtClean="0"/>
              <a:t>Product Management</a:t>
            </a:r>
          </a:p>
        </p:txBody>
      </p:sp>
      <p:sp>
        <p:nvSpPr>
          <p:cNvPr id="3" name="Content Placeholder 2"/>
          <p:cNvSpPr>
            <a:spLocks noGrp="1"/>
          </p:cNvSpPr>
          <p:nvPr>
            <p:ph idx="4294967295"/>
          </p:nvPr>
        </p:nvSpPr>
        <p:spPr>
          <a:xfrm>
            <a:off x="284163" y="1036638"/>
            <a:ext cx="6811962" cy="5535612"/>
          </a:xfrm>
        </p:spPr>
        <p:txBody>
          <a:bodyPr/>
          <a:lstStyle/>
          <a:p>
            <a:pPr eaLnBrk="1" hangingPunct="1">
              <a:lnSpc>
                <a:spcPct val="90000"/>
              </a:lnSpc>
              <a:buFontTx/>
              <a:buChar char="•"/>
            </a:pPr>
            <a:r>
              <a:rPr lang="en-GB" sz="2400" smtClean="0"/>
              <a:t>Align product strategy with company strategy</a:t>
            </a:r>
            <a:endParaRPr lang="en-GB" sz="2000" smtClean="0"/>
          </a:p>
          <a:p>
            <a:pPr lvl="1" eaLnBrk="1" hangingPunct="1">
              <a:lnSpc>
                <a:spcPct val="90000"/>
              </a:lnSpc>
              <a:buFont typeface="Arial" charset="0"/>
              <a:buChar char="•"/>
            </a:pPr>
            <a:r>
              <a:rPr lang="en-GB" sz="2000" smtClean="0"/>
              <a:t>Who are our customers?</a:t>
            </a:r>
          </a:p>
          <a:p>
            <a:pPr lvl="1" eaLnBrk="1" hangingPunct="1">
              <a:lnSpc>
                <a:spcPct val="90000"/>
              </a:lnSpc>
              <a:buFont typeface="Arial" charset="0"/>
              <a:buChar char="•"/>
            </a:pPr>
            <a:r>
              <a:rPr lang="en-GB" sz="2000" smtClean="0"/>
              <a:t>What are their problems?</a:t>
            </a:r>
          </a:p>
          <a:p>
            <a:pPr lvl="1" eaLnBrk="1" hangingPunct="1">
              <a:lnSpc>
                <a:spcPct val="90000"/>
              </a:lnSpc>
              <a:buFont typeface="Arial" charset="0"/>
              <a:buChar char="•"/>
            </a:pPr>
            <a:r>
              <a:rPr lang="en-GB" sz="2000" smtClean="0"/>
              <a:t>Which ones will they trust us to solve?</a:t>
            </a:r>
          </a:p>
          <a:p>
            <a:pPr lvl="1" eaLnBrk="1" hangingPunct="1">
              <a:lnSpc>
                <a:spcPct val="90000"/>
              </a:lnSpc>
              <a:buFont typeface="Arial" charset="0"/>
              <a:buChar char="•"/>
            </a:pPr>
            <a:r>
              <a:rPr lang="en-GB" sz="2000" smtClean="0"/>
              <a:t>How will we solve them?</a:t>
            </a:r>
          </a:p>
          <a:p>
            <a:pPr lvl="1" eaLnBrk="1" hangingPunct="1">
              <a:lnSpc>
                <a:spcPct val="90000"/>
              </a:lnSpc>
              <a:buFont typeface="Arial" charset="0"/>
              <a:buChar char="•"/>
            </a:pPr>
            <a:r>
              <a:rPr lang="en-GB" sz="2000" smtClean="0"/>
              <a:t>Who will we partner with?</a:t>
            </a:r>
          </a:p>
          <a:p>
            <a:pPr eaLnBrk="1" hangingPunct="1">
              <a:lnSpc>
                <a:spcPct val="90000"/>
              </a:lnSpc>
              <a:buFontTx/>
              <a:buChar char="•"/>
            </a:pPr>
            <a:r>
              <a:rPr lang="en-GB" sz="2400" smtClean="0"/>
              <a:t>Manage Requirements</a:t>
            </a:r>
          </a:p>
          <a:p>
            <a:pPr lvl="1" eaLnBrk="1" hangingPunct="1">
              <a:lnSpc>
                <a:spcPct val="90000"/>
              </a:lnSpc>
              <a:buFont typeface="Arial" charset="0"/>
              <a:buChar char="•"/>
            </a:pPr>
            <a:r>
              <a:rPr lang="en-GB" sz="2000" smtClean="0"/>
              <a:t>Capture</a:t>
            </a:r>
          </a:p>
          <a:p>
            <a:pPr lvl="1" eaLnBrk="1" hangingPunct="1">
              <a:lnSpc>
                <a:spcPct val="90000"/>
              </a:lnSpc>
              <a:buFont typeface="Arial" charset="0"/>
              <a:buChar char="•"/>
            </a:pPr>
            <a:r>
              <a:rPr lang="en-GB" sz="2000" smtClean="0"/>
              <a:t>Analyse</a:t>
            </a:r>
          </a:p>
          <a:p>
            <a:pPr lvl="1" eaLnBrk="1" hangingPunct="1">
              <a:lnSpc>
                <a:spcPct val="90000"/>
              </a:lnSpc>
              <a:buFont typeface="Arial" charset="0"/>
              <a:buChar char="•"/>
            </a:pPr>
            <a:r>
              <a:rPr lang="en-GB" sz="2000" smtClean="0"/>
              <a:t>Value/Effort (Business Case)</a:t>
            </a:r>
          </a:p>
          <a:p>
            <a:pPr lvl="1" eaLnBrk="1" hangingPunct="1">
              <a:lnSpc>
                <a:spcPct val="90000"/>
              </a:lnSpc>
              <a:buFont typeface="Arial" charset="0"/>
              <a:buChar char="•"/>
            </a:pPr>
            <a:r>
              <a:rPr lang="en-GB" sz="2000" smtClean="0"/>
              <a:t>Prioritise (MoSCoW)</a:t>
            </a:r>
          </a:p>
          <a:p>
            <a:pPr lvl="1" eaLnBrk="1" hangingPunct="1">
              <a:lnSpc>
                <a:spcPct val="90000"/>
              </a:lnSpc>
              <a:buFont typeface="Arial" charset="0"/>
              <a:buChar char="•"/>
            </a:pPr>
            <a:r>
              <a:rPr lang="en-GB" sz="2000" smtClean="0"/>
              <a:t>Detailed definition</a:t>
            </a:r>
          </a:p>
          <a:p>
            <a:pPr lvl="1" eaLnBrk="1" hangingPunct="1">
              <a:lnSpc>
                <a:spcPct val="90000"/>
              </a:lnSpc>
              <a:buFont typeface="Arial" charset="0"/>
              <a:buChar char="•"/>
            </a:pPr>
            <a:r>
              <a:rPr lang="en-GB" sz="2000" smtClean="0"/>
              <a:t>Create collateral</a:t>
            </a:r>
          </a:p>
          <a:p>
            <a:pPr eaLnBrk="1" hangingPunct="1">
              <a:lnSpc>
                <a:spcPct val="90000"/>
              </a:lnSpc>
              <a:buFontTx/>
              <a:buChar char="•"/>
            </a:pPr>
            <a:r>
              <a:rPr lang="en-GB" sz="2400" smtClean="0"/>
              <a:t>Manage the life cycle</a:t>
            </a:r>
            <a:br>
              <a:rPr lang="en-GB" sz="2400" smtClean="0"/>
            </a:br>
            <a:endParaRPr lang="en-GB" sz="2400" smtClean="0"/>
          </a:p>
          <a:p>
            <a:pPr eaLnBrk="1" hangingPunct="1">
              <a:lnSpc>
                <a:spcPct val="90000"/>
              </a:lnSpc>
              <a:buFontTx/>
              <a:buChar char="•"/>
            </a:pPr>
            <a:endParaRPr lang="en-GB" sz="2400" smtClean="0"/>
          </a:p>
        </p:txBody>
      </p:sp>
      <p:grpSp>
        <p:nvGrpSpPr>
          <p:cNvPr id="10244" name="Group 10"/>
          <p:cNvGrpSpPr>
            <a:grpSpLocks/>
          </p:cNvGrpSpPr>
          <p:nvPr/>
        </p:nvGrpSpPr>
        <p:grpSpPr bwMode="auto">
          <a:xfrm>
            <a:off x="5548313" y="2357438"/>
            <a:ext cx="3467100" cy="4214812"/>
            <a:chOff x="176212" y="1417638"/>
            <a:chExt cx="3467095" cy="4214842"/>
          </a:xfrm>
        </p:grpSpPr>
        <p:sp>
          <p:nvSpPr>
            <p:cNvPr id="10246" name="Oval 3"/>
            <p:cNvSpPr>
              <a:spLocks noChangeArrowheads="1"/>
            </p:cNvSpPr>
            <p:nvPr/>
          </p:nvSpPr>
          <p:spPr bwMode="auto">
            <a:xfrm>
              <a:off x="1152501" y="2703522"/>
              <a:ext cx="1428760" cy="1285884"/>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Product</a:t>
              </a:r>
              <a:br>
                <a:rPr lang="en-GB" sz="1800"/>
              </a:br>
              <a:r>
                <a:rPr lang="en-GB" sz="1800"/>
                <a:t>Management</a:t>
              </a:r>
            </a:p>
          </p:txBody>
        </p:sp>
        <p:sp>
          <p:nvSpPr>
            <p:cNvPr id="10247" name="Oval 4"/>
            <p:cNvSpPr>
              <a:spLocks noChangeArrowheads="1"/>
            </p:cNvSpPr>
            <p:nvPr/>
          </p:nvSpPr>
          <p:spPr bwMode="auto">
            <a:xfrm>
              <a:off x="176212" y="1417638"/>
              <a:ext cx="1428760" cy="1285884"/>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Sales</a:t>
              </a:r>
            </a:p>
          </p:txBody>
        </p:sp>
        <p:sp>
          <p:nvSpPr>
            <p:cNvPr id="10248" name="Oval 5"/>
            <p:cNvSpPr>
              <a:spLocks noChangeArrowheads="1"/>
            </p:cNvSpPr>
            <p:nvPr/>
          </p:nvSpPr>
          <p:spPr bwMode="auto">
            <a:xfrm>
              <a:off x="2214547" y="1417638"/>
              <a:ext cx="1428760" cy="1285884"/>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Market</a:t>
              </a:r>
            </a:p>
          </p:txBody>
        </p:sp>
        <p:sp>
          <p:nvSpPr>
            <p:cNvPr id="10249" name="Oval 6"/>
            <p:cNvSpPr>
              <a:spLocks noChangeArrowheads="1"/>
            </p:cNvSpPr>
            <p:nvPr/>
          </p:nvSpPr>
          <p:spPr bwMode="auto">
            <a:xfrm>
              <a:off x="1152501" y="4346596"/>
              <a:ext cx="1428760" cy="1285884"/>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Engineering</a:t>
              </a:r>
            </a:p>
          </p:txBody>
        </p:sp>
        <p:sp>
          <p:nvSpPr>
            <p:cNvPr id="10250" name="Up-Down Arrow 7"/>
            <p:cNvSpPr>
              <a:spLocks noChangeArrowheads="1"/>
            </p:cNvSpPr>
            <p:nvPr/>
          </p:nvSpPr>
          <p:spPr bwMode="auto">
            <a:xfrm>
              <a:off x="1714481" y="3846530"/>
              <a:ext cx="357190" cy="642942"/>
            </a:xfrm>
            <a:prstGeom prst="upDownArrow">
              <a:avLst>
                <a:gd name="adj1" fmla="val 50000"/>
                <a:gd name="adj2" fmla="val 50000"/>
              </a:avLst>
            </a:prstGeom>
            <a:solidFill>
              <a:srgbClr val="92D050"/>
            </a:solidFill>
            <a:ln w="9525" algn="ctr">
              <a:solidFill>
                <a:schemeClr val="tx1"/>
              </a:solidFill>
              <a:round/>
              <a:headEnd/>
              <a:tailEnd/>
            </a:ln>
          </p:spPr>
          <p:txBody>
            <a:bodyPr wrap="none" anchor="ctr"/>
            <a:lstStyle/>
            <a:p>
              <a:endParaRPr lang="en-US" sz="1800"/>
            </a:p>
          </p:txBody>
        </p:sp>
        <p:sp>
          <p:nvSpPr>
            <p:cNvPr id="10251" name="Up-Down Arrow 8"/>
            <p:cNvSpPr>
              <a:spLocks noChangeArrowheads="1"/>
            </p:cNvSpPr>
            <p:nvPr/>
          </p:nvSpPr>
          <p:spPr bwMode="auto">
            <a:xfrm rot="2014947">
              <a:off x="2194897" y="2382049"/>
              <a:ext cx="357190" cy="642942"/>
            </a:xfrm>
            <a:prstGeom prst="upDownArrow">
              <a:avLst>
                <a:gd name="adj1" fmla="val 50000"/>
                <a:gd name="adj2" fmla="val 50000"/>
              </a:avLst>
            </a:prstGeom>
            <a:solidFill>
              <a:srgbClr val="92D050"/>
            </a:solidFill>
            <a:ln w="9525" algn="ctr">
              <a:solidFill>
                <a:schemeClr val="tx1"/>
              </a:solidFill>
              <a:round/>
              <a:headEnd/>
              <a:tailEnd/>
            </a:ln>
          </p:spPr>
          <p:txBody>
            <a:bodyPr wrap="none" anchor="ctr"/>
            <a:lstStyle/>
            <a:p>
              <a:endParaRPr lang="en-US" sz="1800"/>
            </a:p>
          </p:txBody>
        </p:sp>
        <p:sp>
          <p:nvSpPr>
            <p:cNvPr id="10252" name="Up-Down Arrow 9"/>
            <p:cNvSpPr>
              <a:spLocks noChangeArrowheads="1"/>
            </p:cNvSpPr>
            <p:nvPr/>
          </p:nvSpPr>
          <p:spPr bwMode="auto">
            <a:xfrm rot="-2413542">
              <a:off x="1300508" y="2382050"/>
              <a:ext cx="357190" cy="642942"/>
            </a:xfrm>
            <a:prstGeom prst="upDownArrow">
              <a:avLst>
                <a:gd name="adj1" fmla="val 50000"/>
                <a:gd name="adj2" fmla="val 50000"/>
              </a:avLst>
            </a:prstGeom>
            <a:solidFill>
              <a:srgbClr val="92D050"/>
            </a:solidFill>
            <a:ln w="9525" algn="ctr">
              <a:solidFill>
                <a:schemeClr val="tx1"/>
              </a:solidFill>
              <a:round/>
              <a:headEnd/>
              <a:tailEnd/>
            </a:ln>
          </p:spPr>
          <p:txBody>
            <a:bodyPr wrap="none" anchor="ctr"/>
            <a:lstStyle/>
            <a:p>
              <a:endParaRPr lang="en-US" sz="1800"/>
            </a:p>
          </p:txBody>
        </p:sp>
      </p:grpSp>
      <p:sp>
        <p:nvSpPr>
          <p:cNvPr id="12" name="TextBox 11"/>
          <p:cNvSpPr txBox="1">
            <a:spLocks noChangeArrowheads="1"/>
          </p:cNvSpPr>
          <p:nvPr/>
        </p:nvSpPr>
        <p:spPr bwMode="auto">
          <a:xfrm>
            <a:off x="4357688" y="1571625"/>
            <a:ext cx="3929062" cy="523875"/>
          </a:xfrm>
          <a:prstGeom prst="rect">
            <a:avLst/>
          </a:prstGeom>
          <a:noFill/>
          <a:ln w="9525">
            <a:noFill/>
            <a:miter lim="800000"/>
            <a:headEnd/>
            <a:tailEnd/>
          </a:ln>
        </p:spPr>
        <p:txBody>
          <a:bodyPr>
            <a:spAutoFit/>
          </a:bodyPr>
          <a:lstStyle/>
          <a:p>
            <a:r>
              <a:rPr lang="en-GB" sz="2800">
                <a:solidFill>
                  <a:srgbClr val="FF0000"/>
                </a:solidFill>
              </a:rPr>
              <a:t>Now and in the Future!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457200"/>
            <a:ext cx="8229600" cy="798513"/>
          </a:xfrm>
        </p:spPr>
        <p:txBody>
          <a:bodyPr/>
          <a:lstStyle/>
          <a:p>
            <a:pPr eaLnBrk="1" hangingPunct="1">
              <a:defRPr/>
            </a:pPr>
            <a:r>
              <a:rPr lang="en-GB" smtClean="0"/>
              <a:t>Know your buyer</a:t>
            </a:r>
          </a:p>
        </p:txBody>
      </p:sp>
      <p:sp>
        <p:nvSpPr>
          <p:cNvPr id="253955" name="Rectangle 3"/>
          <p:cNvSpPr>
            <a:spLocks noGrp="1" noChangeArrowheads="1"/>
          </p:cNvSpPr>
          <p:nvPr>
            <p:ph type="body" idx="1"/>
          </p:nvPr>
        </p:nvSpPr>
        <p:spPr>
          <a:xfrm>
            <a:off x="449263" y="1252538"/>
            <a:ext cx="8229600" cy="5008562"/>
          </a:xfrm>
        </p:spPr>
        <p:txBody>
          <a:bodyPr/>
          <a:lstStyle/>
          <a:p>
            <a:pPr eaLnBrk="1" hangingPunct="1">
              <a:lnSpc>
                <a:spcPct val="90000"/>
              </a:lnSpc>
              <a:buFont typeface="Wingdings" pitchFamily="2" charset="2"/>
              <a:buNone/>
            </a:pPr>
            <a:r>
              <a:rPr lang="en-GB" sz="2400" smtClean="0"/>
              <a:t>When you get past the high level pitch…</a:t>
            </a:r>
          </a:p>
          <a:p>
            <a:pPr eaLnBrk="1" hangingPunct="1">
              <a:lnSpc>
                <a:spcPct val="90000"/>
              </a:lnSpc>
              <a:buFont typeface="Wingdings" pitchFamily="2" charset="2"/>
              <a:buNone/>
            </a:pPr>
            <a:r>
              <a:rPr lang="en-GB" sz="2400" smtClean="0"/>
              <a:t>Talk in language your potential customer understands</a:t>
            </a:r>
          </a:p>
          <a:p>
            <a:pPr eaLnBrk="1" hangingPunct="1">
              <a:lnSpc>
                <a:spcPct val="90000"/>
              </a:lnSpc>
            </a:pPr>
            <a:r>
              <a:rPr lang="en-GB" sz="2400" smtClean="0"/>
              <a:t>Technical buyer – wants technical detail</a:t>
            </a:r>
          </a:p>
          <a:p>
            <a:pPr eaLnBrk="1" hangingPunct="1">
              <a:lnSpc>
                <a:spcPct val="90000"/>
              </a:lnSpc>
            </a:pPr>
            <a:r>
              <a:rPr lang="en-GB" sz="2400" smtClean="0"/>
              <a:t>Economic buyer – wants to know what the product will cost and how much it will save or earn</a:t>
            </a:r>
          </a:p>
          <a:p>
            <a:pPr eaLnBrk="1" hangingPunct="1">
              <a:lnSpc>
                <a:spcPct val="90000"/>
              </a:lnSpc>
            </a:pPr>
            <a:r>
              <a:rPr lang="en-GB" sz="2400" smtClean="0"/>
              <a:t>User buyer – wants to know how the product will improve their lives and how they would come to use it effectively</a:t>
            </a:r>
          </a:p>
          <a:p>
            <a:pPr eaLnBrk="1" hangingPunct="1">
              <a:lnSpc>
                <a:spcPct val="90000"/>
              </a:lnSpc>
            </a:pPr>
            <a:endParaRPr lang="en-GB" sz="2400" smtClean="0"/>
          </a:p>
          <a:p>
            <a:pPr eaLnBrk="1" hangingPunct="1">
              <a:lnSpc>
                <a:spcPct val="90000"/>
              </a:lnSpc>
            </a:pPr>
            <a:r>
              <a:rPr lang="en-GB" sz="2400" smtClean="0"/>
              <a:t>Beware of cultural differences: some cultures have a huge appetite for detail (e.g. Northern Europeans) whereas others will digest the detail outside the meeting and are more interested in the relationships (Southern Europeans)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descr="Large feature creep.gif"/>
          <p:cNvPicPr>
            <a:picLocks noChangeAspect="1"/>
          </p:cNvPicPr>
          <p:nvPr/>
        </p:nvPicPr>
        <p:blipFill>
          <a:blip r:embed="rId2"/>
          <a:srcRect/>
          <a:stretch>
            <a:fillRect/>
          </a:stretch>
        </p:blipFill>
        <p:spPr bwMode="auto">
          <a:xfrm>
            <a:off x="1263650" y="1025525"/>
            <a:ext cx="4400550" cy="5410200"/>
          </a:xfrm>
          <a:prstGeom prst="rect">
            <a:avLst/>
          </a:prstGeom>
          <a:noFill/>
          <a:ln w="9525">
            <a:noFill/>
            <a:miter lim="800000"/>
            <a:headEnd/>
            <a:tailEnd/>
          </a:ln>
        </p:spPr>
      </p:pic>
      <p:sp>
        <p:nvSpPr>
          <p:cNvPr id="9" name="TextBox 8"/>
          <p:cNvSpPr txBox="1"/>
          <p:nvPr/>
        </p:nvSpPr>
        <p:spPr>
          <a:xfrm>
            <a:off x="4749800" y="1471613"/>
            <a:ext cx="3348038" cy="769937"/>
          </a:xfrm>
          <a:prstGeom prst="rect">
            <a:avLst/>
          </a:prstGeom>
          <a:noFill/>
        </p:spPr>
        <p:txBody>
          <a:bodyPr>
            <a:spAutoFit/>
          </a:bodyPr>
          <a:lstStyle/>
          <a:p>
            <a:pPr>
              <a:defRPr/>
            </a:pPr>
            <a:r>
              <a:rPr lang="en-GB" sz="4400" dirty="0">
                <a:solidFill>
                  <a:schemeClr val="accent3">
                    <a:lumMod val="50000"/>
                  </a:schemeClr>
                </a:solidFill>
                <a:latin typeface="Georgia" pitchFamily="18" charset="0"/>
              </a:rPr>
              <a:t>Questions?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idx="4294967295"/>
          </p:nvPr>
        </p:nvSpPr>
        <p:spPr>
          <a:xfrm>
            <a:off x="390525" y="142875"/>
            <a:ext cx="8753475" cy="1036638"/>
          </a:xfrm>
        </p:spPr>
        <p:txBody>
          <a:bodyPr/>
          <a:lstStyle/>
          <a:p>
            <a:pPr eaLnBrk="1" hangingPunct="1">
              <a:defRPr/>
            </a:pPr>
            <a:r>
              <a:rPr lang="en-GB" smtClean="0"/>
              <a:t>Product Management Interfaces</a:t>
            </a:r>
          </a:p>
        </p:txBody>
      </p:sp>
      <p:sp>
        <p:nvSpPr>
          <p:cNvPr id="11267" name="Oval 3"/>
          <p:cNvSpPr>
            <a:spLocks noChangeArrowheads="1"/>
          </p:cNvSpPr>
          <p:nvPr/>
        </p:nvSpPr>
        <p:spPr bwMode="auto">
          <a:xfrm>
            <a:off x="3733800" y="2659063"/>
            <a:ext cx="1428750" cy="1285875"/>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Product</a:t>
            </a:r>
            <a:br>
              <a:rPr lang="en-GB" sz="1800"/>
            </a:br>
            <a:r>
              <a:rPr lang="en-GB" sz="1800"/>
              <a:t>Management</a:t>
            </a:r>
          </a:p>
        </p:txBody>
      </p:sp>
      <p:grpSp>
        <p:nvGrpSpPr>
          <p:cNvPr id="2" name="Group 30"/>
          <p:cNvGrpSpPr>
            <a:grpSpLocks/>
          </p:cNvGrpSpPr>
          <p:nvPr/>
        </p:nvGrpSpPr>
        <p:grpSpPr bwMode="auto">
          <a:xfrm>
            <a:off x="385763" y="1233488"/>
            <a:ext cx="3694112" cy="2044700"/>
            <a:chOff x="243" y="777"/>
            <a:chExt cx="2327" cy="1288"/>
          </a:xfrm>
        </p:grpSpPr>
        <p:sp>
          <p:nvSpPr>
            <p:cNvPr id="11285" name="Oval 4"/>
            <p:cNvSpPr>
              <a:spLocks noChangeArrowheads="1"/>
            </p:cNvSpPr>
            <p:nvPr/>
          </p:nvSpPr>
          <p:spPr bwMode="auto">
            <a:xfrm>
              <a:off x="243" y="777"/>
              <a:ext cx="2296" cy="1288"/>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Sales</a:t>
              </a:r>
            </a:p>
          </p:txBody>
        </p:sp>
        <p:sp>
          <p:nvSpPr>
            <p:cNvPr id="11286" name="Up-Down Arrow 9"/>
            <p:cNvSpPr>
              <a:spLocks noChangeArrowheads="1"/>
            </p:cNvSpPr>
            <p:nvPr/>
          </p:nvSpPr>
          <p:spPr bwMode="auto">
            <a:xfrm rot="-3181354">
              <a:off x="2255" y="1667"/>
              <a:ext cx="225" cy="405"/>
            </a:xfrm>
            <a:prstGeom prst="upDownArrow">
              <a:avLst>
                <a:gd name="adj1" fmla="val 50000"/>
                <a:gd name="adj2" fmla="val 50000"/>
              </a:avLst>
            </a:prstGeom>
            <a:solidFill>
              <a:srgbClr val="92D050"/>
            </a:solidFill>
            <a:ln w="9525" algn="ctr">
              <a:solidFill>
                <a:schemeClr val="tx1"/>
              </a:solidFill>
              <a:round/>
              <a:headEnd/>
              <a:tailEnd/>
            </a:ln>
          </p:spPr>
          <p:txBody>
            <a:bodyPr vert="eaVert" wrap="none" anchor="ctr"/>
            <a:lstStyle/>
            <a:p>
              <a:endParaRPr lang="en-US" sz="1800"/>
            </a:p>
          </p:txBody>
        </p:sp>
        <p:sp>
          <p:nvSpPr>
            <p:cNvPr id="11287" name="Oval 16"/>
            <p:cNvSpPr>
              <a:spLocks noChangeArrowheads="1"/>
            </p:cNvSpPr>
            <p:nvPr/>
          </p:nvSpPr>
          <p:spPr bwMode="auto">
            <a:xfrm>
              <a:off x="462" y="980"/>
              <a:ext cx="610" cy="474"/>
            </a:xfrm>
            <a:prstGeom prst="ellipse">
              <a:avLst/>
            </a:prstGeom>
            <a:solidFill>
              <a:schemeClr val="accent1"/>
            </a:solidFill>
            <a:ln w="9525">
              <a:solidFill>
                <a:schemeClr val="tx1"/>
              </a:solidFill>
              <a:round/>
              <a:headEnd/>
              <a:tailEnd/>
            </a:ln>
          </p:spPr>
          <p:txBody>
            <a:bodyPr wrap="none" anchor="ctr"/>
            <a:lstStyle/>
            <a:p>
              <a:pPr algn="ctr"/>
              <a:r>
                <a:rPr lang="en-GB"/>
                <a:t>Pre-Sales</a:t>
              </a:r>
            </a:p>
          </p:txBody>
        </p:sp>
        <p:sp>
          <p:nvSpPr>
            <p:cNvPr id="11288" name="Oval 19"/>
            <p:cNvSpPr>
              <a:spLocks noChangeArrowheads="1"/>
            </p:cNvSpPr>
            <p:nvPr/>
          </p:nvSpPr>
          <p:spPr bwMode="auto">
            <a:xfrm>
              <a:off x="775" y="1449"/>
              <a:ext cx="542" cy="474"/>
            </a:xfrm>
            <a:prstGeom prst="ellipse">
              <a:avLst/>
            </a:prstGeom>
            <a:solidFill>
              <a:schemeClr val="accent1"/>
            </a:solidFill>
            <a:ln w="9525">
              <a:solidFill>
                <a:schemeClr val="tx1"/>
              </a:solidFill>
              <a:round/>
              <a:headEnd/>
              <a:tailEnd/>
            </a:ln>
          </p:spPr>
          <p:txBody>
            <a:bodyPr wrap="none" anchor="ctr"/>
            <a:lstStyle/>
            <a:p>
              <a:pPr algn="ctr"/>
              <a:r>
                <a:rPr lang="en-GB"/>
                <a:t>Sales</a:t>
              </a:r>
            </a:p>
          </p:txBody>
        </p:sp>
        <p:sp>
          <p:nvSpPr>
            <p:cNvPr id="11289" name="Oval 20"/>
            <p:cNvSpPr>
              <a:spLocks noChangeArrowheads="1"/>
            </p:cNvSpPr>
            <p:nvPr/>
          </p:nvSpPr>
          <p:spPr bwMode="auto">
            <a:xfrm>
              <a:off x="1483" y="1421"/>
              <a:ext cx="630" cy="474"/>
            </a:xfrm>
            <a:prstGeom prst="ellipse">
              <a:avLst/>
            </a:prstGeom>
            <a:solidFill>
              <a:schemeClr val="accent1"/>
            </a:solidFill>
            <a:ln w="9525">
              <a:solidFill>
                <a:schemeClr val="tx1"/>
              </a:solidFill>
              <a:round/>
              <a:headEnd/>
              <a:tailEnd/>
            </a:ln>
          </p:spPr>
          <p:txBody>
            <a:bodyPr wrap="none" anchor="ctr"/>
            <a:lstStyle/>
            <a:p>
              <a:pPr algn="ctr"/>
              <a:r>
                <a:rPr lang="en-GB"/>
                <a:t>Marketing</a:t>
              </a:r>
            </a:p>
          </p:txBody>
        </p:sp>
        <p:sp>
          <p:nvSpPr>
            <p:cNvPr id="11290" name="Oval 21"/>
            <p:cNvSpPr>
              <a:spLocks noChangeArrowheads="1"/>
            </p:cNvSpPr>
            <p:nvPr/>
          </p:nvSpPr>
          <p:spPr bwMode="auto">
            <a:xfrm>
              <a:off x="1683" y="898"/>
              <a:ext cx="542" cy="474"/>
            </a:xfrm>
            <a:prstGeom prst="ellipse">
              <a:avLst/>
            </a:prstGeom>
            <a:solidFill>
              <a:schemeClr val="accent1"/>
            </a:solidFill>
            <a:ln w="9525">
              <a:solidFill>
                <a:schemeClr val="tx1"/>
              </a:solidFill>
              <a:round/>
              <a:headEnd/>
              <a:tailEnd/>
            </a:ln>
          </p:spPr>
          <p:txBody>
            <a:bodyPr wrap="none" anchor="ctr"/>
            <a:lstStyle/>
            <a:p>
              <a:pPr algn="ctr"/>
              <a:r>
                <a:rPr lang="en-GB"/>
                <a:t>Services</a:t>
              </a:r>
            </a:p>
          </p:txBody>
        </p:sp>
      </p:grpSp>
      <p:sp>
        <p:nvSpPr>
          <p:cNvPr id="11269" name="Oval 25"/>
          <p:cNvSpPr>
            <a:spLocks noChangeArrowheads="1"/>
          </p:cNvSpPr>
          <p:nvPr/>
        </p:nvSpPr>
        <p:spPr bwMode="auto">
          <a:xfrm>
            <a:off x="2933700" y="3290888"/>
            <a:ext cx="860425" cy="752475"/>
          </a:xfrm>
          <a:prstGeom prst="ellipse">
            <a:avLst/>
          </a:prstGeom>
          <a:solidFill>
            <a:schemeClr val="accent1"/>
          </a:solidFill>
          <a:ln w="9525">
            <a:solidFill>
              <a:schemeClr val="tx1"/>
            </a:solidFill>
            <a:round/>
            <a:headEnd/>
            <a:tailEnd/>
          </a:ln>
        </p:spPr>
        <p:txBody>
          <a:bodyPr wrap="none" anchor="ctr"/>
          <a:lstStyle/>
          <a:p>
            <a:pPr algn="ctr"/>
            <a:r>
              <a:rPr lang="en-GB"/>
              <a:t>Execs</a:t>
            </a:r>
          </a:p>
        </p:txBody>
      </p:sp>
      <p:grpSp>
        <p:nvGrpSpPr>
          <p:cNvPr id="3" name="Group 31"/>
          <p:cNvGrpSpPr>
            <a:grpSpLocks/>
          </p:cNvGrpSpPr>
          <p:nvPr/>
        </p:nvGrpSpPr>
        <p:grpSpPr bwMode="auto">
          <a:xfrm>
            <a:off x="2043113" y="3802063"/>
            <a:ext cx="4459287" cy="2847975"/>
            <a:chOff x="1287" y="2395"/>
            <a:chExt cx="2809" cy="1794"/>
          </a:xfrm>
        </p:grpSpPr>
        <p:sp>
          <p:nvSpPr>
            <p:cNvPr id="11280" name="Oval 6"/>
            <p:cNvSpPr>
              <a:spLocks noChangeArrowheads="1"/>
            </p:cNvSpPr>
            <p:nvPr/>
          </p:nvSpPr>
          <p:spPr bwMode="auto">
            <a:xfrm>
              <a:off x="1287" y="2661"/>
              <a:ext cx="2809" cy="1528"/>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Engineering</a:t>
              </a:r>
            </a:p>
          </p:txBody>
        </p:sp>
        <p:sp>
          <p:nvSpPr>
            <p:cNvPr id="11281" name="Up-Down Arrow 7"/>
            <p:cNvSpPr>
              <a:spLocks noChangeArrowheads="1"/>
            </p:cNvSpPr>
            <p:nvPr/>
          </p:nvSpPr>
          <p:spPr bwMode="auto">
            <a:xfrm>
              <a:off x="2706" y="2395"/>
              <a:ext cx="225" cy="405"/>
            </a:xfrm>
            <a:prstGeom prst="upDownArrow">
              <a:avLst>
                <a:gd name="adj1" fmla="val 50000"/>
                <a:gd name="adj2" fmla="val 50000"/>
              </a:avLst>
            </a:prstGeom>
            <a:solidFill>
              <a:srgbClr val="92D050"/>
            </a:solidFill>
            <a:ln w="9525" algn="ctr">
              <a:solidFill>
                <a:schemeClr val="tx1"/>
              </a:solidFill>
              <a:round/>
              <a:headEnd/>
              <a:tailEnd/>
            </a:ln>
          </p:spPr>
          <p:txBody>
            <a:bodyPr wrap="none" anchor="ctr"/>
            <a:lstStyle/>
            <a:p>
              <a:endParaRPr lang="en-US" sz="1800"/>
            </a:p>
          </p:txBody>
        </p:sp>
        <p:sp>
          <p:nvSpPr>
            <p:cNvPr id="11282" name="Oval 22"/>
            <p:cNvSpPr>
              <a:spLocks noChangeArrowheads="1"/>
            </p:cNvSpPr>
            <p:nvPr/>
          </p:nvSpPr>
          <p:spPr bwMode="auto">
            <a:xfrm>
              <a:off x="1517" y="3221"/>
              <a:ext cx="810" cy="474"/>
            </a:xfrm>
            <a:prstGeom prst="ellipse">
              <a:avLst/>
            </a:prstGeom>
            <a:solidFill>
              <a:schemeClr val="accent1"/>
            </a:solidFill>
            <a:ln w="9525">
              <a:solidFill>
                <a:schemeClr val="tx1"/>
              </a:solidFill>
              <a:round/>
              <a:headEnd/>
              <a:tailEnd/>
            </a:ln>
          </p:spPr>
          <p:txBody>
            <a:bodyPr wrap="none" anchor="ctr"/>
            <a:lstStyle/>
            <a:p>
              <a:pPr algn="ctr"/>
              <a:r>
                <a:rPr lang="en-GB"/>
                <a:t>Development</a:t>
              </a:r>
            </a:p>
          </p:txBody>
        </p:sp>
        <p:sp>
          <p:nvSpPr>
            <p:cNvPr id="11283" name="Oval 23"/>
            <p:cNvSpPr>
              <a:spLocks noChangeArrowheads="1"/>
            </p:cNvSpPr>
            <p:nvPr/>
          </p:nvSpPr>
          <p:spPr bwMode="auto">
            <a:xfrm>
              <a:off x="2455" y="3421"/>
              <a:ext cx="542" cy="474"/>
            </a:xfrm>
            <a:prstGeom prst="ellipse">
              <a:avLst/>
            </a:prstGeom>
            <a:solidFill>
              <a:schemeClr val="accent1"/>
            </a:solidFill>
            <a:ln w="9525">
              <a:solidFill>
                <a:schemeClr val="tx1"/>
              </a:solidFill>
              <a:round/>
              <a:headEnd/>
              <a:tailEnd/>
            </a:ln>
          </p:spPr>
          <p:txBody>
            <a:bodyPr wrap="none" anchor="ctr"/>
            <a:lstStyle/>
            <a:p>
              <a:pPr algn="ctr"/>
              <a:r>
                <a:rPr lang="en-GB"/>
                <a:t>QA</a:t>
              </a:r>
            </a:p>
          </p:txBody>
        </p:sp>
        <p:sp>
          <p:nvSpPr>
            <p:cNvPr id="11284" name="Oval 26"/>
            <p:cNvSpPr>
              <a:spLocks noChangeArrowheads="1"/>
            </p:cNvSpPr>
            <p:nvPr/>
          </p:nvSpPr>
          <p:spPr bwMode="auto">
            <a:xfrm>
              <a:off x="3162" y="3118"/>
              <a:ext cx="542" cy="474"/>
            </a:xfrm>
            <a:prstGeom prst="ellipse">
              <a:avLst/>
            </a:prstGeom>
            <a:solidFill>
              <a:schemeClr val="accent1"/>
            </a:solidFill>
            <a:ln w="9525">
              <a:solidFill>
                <a:schemeClr val="tx1"/>
              </a:solidFill>
              <a:round/>
              <a:headEnd/>
              <a:tailEnd/>
            </a:ln>
          </p:spPr>
          <p:txBody>
            <a:bodyPr wrap="none" anchor="ctr"/>
            <a:lstStyle/>
            <a:p>
              <a:pPr algn="ctr"/>
              <a:r>
                <a:rPr lang="en-GB"/>
                <a:t>Support</a:t>
              </a:r>
            </a:p>
          </p:txBody>
        </p:sp>
      </p:grpSp>
      <p:grpSp>
        <p:nvGrpSpPr>
          <p:cNvPr id="4" name="Group 32"/>
          <p:cNvGrpSpPr>
            <a:grpSpLocks/>
          </p:cNvGrpSpPr>
          <p:nvPr/>
        </p:nvGrpSpPr>
        <p:grpSpPr bwMode="auto">
          <a:xfrm>
            <a:off x="4875213" y="947738"/>
            <a:ext cx="4116387" cy="2749550"/>
            <a:chOff x="3071" y="597"/>
            <a:chExt cx="2593" cy="1732"/>
          </a:xfrm>
        </p:grpSpPr>
        <p:sp>
          <p:nvSpPr>
            <p:cNvPr id="11273" name="Oval 5"/>
            <p:cNvSpPr>
              <a:spLocks noChangeArrowheads="1"/>
            </p:cNvSpPr>
            <p:nvPr/>
          </p:nvSpPr>
          <p:spPr bwMode="auto">
            <a:xfrm>
              <a:off x="3163" y="597"/>
              <a:ext cx="2501" cy="1732"/>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Market</a:t>
              </a:r>
            </a:p>
          </p:txBody>
        </p:sp>
        <p:sp>
          <p:nvSpPr>
            <p:cNvPr id="11274" name="Up-Down Arrow 8"/>
            <p:cNvSpPr>
              <a:spLocks noChangeArrowheads="1"/>
            </p:cNvSpPr>
            <p:nvPr/>
          </p:nvSpPr>
          <p:spPr bwMode="auto">
            <a:xfrm rot="3202028">
              <a:off x="3161" y="1604"/>
              <a:ext cx="225" cy="405"/>
            </a:xfrm>
            <a:prstGeom prst="upDownArrow">
              <a:avLst>
                <a:gd name="adj1" fmla="val 50000"/>
                <a:gd name="adj2" fmla="val 50000"/>
              </a:avLst>
            </a:prstGeom>
            <a:solidFill>
              <a:srgbClr val="92D050"/>
            </a:solidFill>
            <a:ln w="9525" algn="ctr">
              <a:solidFill>
                <a:schemeClr val="tx1"/>
              </a:solidFill>
              <a:round/>
              <a:headEnd/>
              <a:tailEnd/>
            </a:ln>
          </p:spPr>
          <p:txBody>
            <a:bodyPr rot="10800000" vert="eaVert" wrap="none" anchor="ctr"/>
            <a:lstStyle/>
            <a:p>
              <a:endParaRPr lang="en-US" sz="1800"/>
            </a:p>
          </p:txBody>
        </p:sp>
        <p:sp>
          <p:nvSpPr>
            <p:cNvPr id="11275" name="Oval 13"/>
            <p:cNvSpPr>
              <a:spLocks noChangeArrowheads="1"/>
            </p:cNvSpPr>
            <p:nvPr/>
          </p:nvSpPr>
          <p:spPr bwMode="auto">
            <a:xfrm>
              <a:off x="3431" y="859"/>
              <a:ext cx="542" cy="474"/>
            </a:xfrm>
            <a:prstGeom prst="ellipse">
              <a:avLst/>
            </a:prstGeom>
            <a:solidFill>
              <a:schemeClr val="accent1"/>
            </a:solidFill>
            <a:ln w="9525">
              <a:solidFill>
                <a:schemeClr val="tx1"/>
              </a:solidFill>
              <a:round/>
              <a:headEnd/>
              <a:tailEnd/>
            </a:ln>
          </p:spPr>
          <p:txBody>
            <a:bodyPr wrap="none" anchor="ctr"/>
            <a:lstStyle/>
            <a:p>
              <a:pPr algn="ctr"/>
              <a:r>
                <a:rPr lang="en-GB"/>
                <a:t>Partners</a:t>
              </a:r>
            </a:p>
          </p:txBody>
        </p:sp>
        <p:sp>
          <p:nvSpPr>
            <p:cNvPr id="11276" name="Oval 14"/>
            <p:cNvSpPr>
              <a:spLocks noChangeArrowheads="1"/>
            </p:cNvSpPr>
            <p:nvPr/>
          </p:nvSpPr>
          <p:spPr bwMode="auto">
            <a:xfrm>
              <a:off x="3982" y="1137"/>
              <a:ext cx="786" cy="474"/>
            </a:xfrm>
            <a:prstGeom prst="ellipse">
              <a:avLst/>
            </a:prstGeom>
            <a:solidFill>
              <a:schemeClr val="accent1"/>
            </a:solidFill>
            <a:ln w="9525">
              <a:solidFill>
                <a:schemeClr val="tx1"/>
              </a:solidFill>
              <a:round/>
              <a:headEnd/>
              <a:tailEnd/>
            </a:ln>
          </p:spPr>
          <p:txBody>
            <a:bodyPr wrap="none" anchor="ctr"/>
            <a:lstStyle/>
            <a:p>
              <a:pPr algn="ctr"/>
              <a:r>
                <a:rPr lang="en-GB"/>
                <a:t>Competitors</a:t>
              </a:r>
            </a:p>
          </p:txBody>
        </p:sp>
        <p:sp>
          <p:nvSpPr>
            <p:cNvPr id="11277" name="Oval 15"/>
            <p:cNvSpPr>
              <a:spLocks noChangeArrowheads="1"/>
            </p:cNvSpPr>
            <p:nvPr/>
          </p:nvSpPr>
          <p:spPr bwMode="auto">
            <a:xfrm>
              <a:off x="3781" y="1648"/>
              <a:ext cx="542" cy="474"/>
            </a:xfrm>
            <a:prstGeom prst="ellipse">
              <a:avLst/>
            </a:prstGeom>
            <a:solidFill>
              <a:schemeClr val="accent1"/>
            </a:solidFill>
            <a:ln w="9525">
              <a:solidFill>
                <a:schemeClr val="tx1"/>
              </a:solidFill>
              <a:round/>
              <a:headEnd/>
              <a:tailEnd/>
            </a:ln>
          </p:spPr>
          <p:txBody>
            <a:bodyPr wrap="none" anchor="ctr"/>
            <a:lstStyle/>
            <a:p>
              <a:pPr algn="ctr"/>
              <a:r>
                <a:rPr lang="en-GB"/>
                <a:t>Analysts</a:t>
              </a:r>
            </a:p>
          </p:txBody>
        </p:sp>
        <p:sp>
          <p:nvSpPr>
            <p:cNvPr id="11278" name="Oval 24"/>
            <p:cNvSpPr>
              <a:spLocks noChangeArrowheads="1"/>
            </p:cNvSpPr>
            <p:nvPr/>
          </p:nvSpPr>
          <p:spPr bwMode="auto">
            <a:xfrm>
              <a:off x="4714" y="883"/>
              <a:ext cx="693" cy="474"/>
            </a:xfrm>
            <a:prstGeom prst="ellipse">
              <a:avLst/>
            </a:prstGeom>
            <a:solidFill>
              <a:schemeClr val="accent1"/>
            </a:solidFill>
            <a:ln w="9525">
              <a:solidFill>
                <a:schemeClr val="tx1"/>
              </a:solidFill>
              <a:round/>
              <a:headEnd/>
              <a:tailEnd/>
            </a:ln>
          </p:spPr>
          <p:txBody>
            <a:bodyPr wrap="none" anchor="ctr"/>
            <a:lstStyle/>
            <a:p>
              <a:pPr algn="ctr"/>
              <a:r>
                <a:rPr lang="en-GB"/>
                <a:t>Customers</a:t>
              </a:r>
            </a:p>
          </p:txBody>
        </p:sp>
        <p:sp>
          <p:nvSpPr>
            <p:cNvPr id="11279" name="Oval 27"/>
            <p:cNvSpPr>
              <a:spLocks noChangeArrowheads="1"/>
            </p:cNvSpPr>
            <p:nvPr/>
          </p:nvSpPr>
          <p:spPr bwMode="auto">
            <a:xfrm>
              <a:off x="4504" y="1571"/>
              <a:ext cx="605" cy="474"/>
            </a:xfrm>
            <a:prstGeom prst="ellipse">
              <a:avLst/>
            </a:prstGeom>
            <a:solidFill>
              <a:schemeClr val="accent1"/>
            </a:solidFill>
            <a:ln w="9525">
              <a:solidFill>
                <a:schemeClr val="tx1"/>
              </a:solidFill>
              <a:round/>
              <a:headEnd/>
              <a:tailEnd/>
            </a:ln>
          </p:spPr>
          <p:txBody>
            <a:bodyPr wrap="none" anchor="ctr"/>
            <a:lstStyle/>
            <a:p>
              <a:pPr algn="ctr"/>
              <a:r>
                <a:rPr lang="en-GB"/>
                <a:t>Prospects</a:t>
              </a:r>
            </a:p>
          </p:txBody>
        </p:sp>
      </p:grpSp>
      <p:sp>
        <p:nvSpPr>
          <p:cNvPr id="201757" name="WordArt 29"/>
          <p:cNvSpPr>
            <a:spLocks noChangeArrowheads="1" noChangeShapeType="1" noTextEdit="1"/>
          </p:cNvSpPr>
          <p:nvPr/>
        </p:nvSpPr>
        <p:spPr bwMode="auto">
          <a:xfrm>
            <a:off x="6145213" y="3933825"/>
            <a:ext cx="2716212" cy="538163"/>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Both Glue and Oil!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1757"/>
                                        </p:tgtEl>
                                        <p:attrNameLst>
                                          <p:attrName>style.visibility</p:attrName>
                                        </p:attrNameLst>
                                      </p:cBhvr>
                                      <p:to>
                                        <p:strVal val="visible"/>
                                      </p:to>
                                    </p:set>
                                    <p:animEffect transition="in" filter="wipe(up)">
                                      <p:cBhvr>
                                        <p:cTn id="22" dur="500"/>
                                        <p:tgtEl>
                                          <p:spTgt spid="20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idx="4294967295"/>
          </p:nvPr>
        </p:nvSpPr>
        <p:spPr>
          <a:xfrm>
            <a:off x="390525" y="142875"/>
            <a:ext cx="8753475" cy="1036638"/>
          </a:xfrm>
        </p:spPr>
        <p:txBody>
          <a:bodyPr/>
          <a:lstStyle/>
          <a:p>
            <a:pPr eaLnBrk="1" hangingPunct="1">
              <a:defRPr/>
            </a:pPr>
            <a:r>
              <a:rPr lang="en-GB" smtClean="0"/>
              <a:t>Product Management Interfaces</a:t>
            </a:r>
          </a:p>
        </p:txBody>
      </p:sp>
      <p:sp>
        <p:nvSpPr>
          <p:cNvPr id="12291" name="Oval 3"/>
          <p:cNvSpPr>
            <a:spLocks noChangeArrowheads="1"/>
          </p:cNvSpPr>
          <p:nvPr/>
        </p:nvSpPr>
        <p:spPr bwMode="auto">
          <a:xfrm>
            <a:off x="3733800" y="2659063"/>
            <a:ext cx="1428750" cy="1285875"/>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GB" sz="1800"/>
              <a:t>Product</a:t>
            </a:r>
            <a:br>
              <a:rPr lang="en-GB" sz="1800"/>
            </a:br>
            <a:r>
              <a:rPr lang="en-GB" sz="1800"/>
              <a:t>Management</a:t>
            </a:r>
          </a:p>
        </p:txBody>
      </p:sp>
      <p:sp>
        <p:nvSpPr>
          <p:cNvPr id="12292" name="Oval 4"/>
          <p:cNvSpPr>
            <a:spLocks noChangeArrowheads="1"/>
          </p:cNvSpPr>
          <p:nvPr/>
        </p:nvSpPr>
        <p:spPr bwMode="auto">
          <a:xfrm>
            <a:off x="385763" y="1233488"/>
            <a:ext cx="3644900" cy="2044700"/>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Sales</a:t>
            </a:r>
          </a:p>
        </p:txBody>
      </p:sp>
      <p:sp>
        <p:nvSpPr>
          <p:cNvPr id="12293" name="Oval 11"/>
          <p:cNvSpPr>
            <a:spLocks noChangeArrowheads="1"/>
          </p:cNvSpPr>
          <p:nvPr/>
        </p:nvSpPr>
        <p:spPr bwMode="auto">
          <a:xfrm>
            <a:off x="2933700" y="3290888"/>
            <a:ext cx="860425" cy="752475"/>
          </a:xfrm>
          <a:prstGeom prst="ellipse">
            <a:avLst/>
          </a:prstGeom>
          <a:solidFill>
            <a:schemeClr val="accent1"/>
          </a:solidFill>
          <a:ln w="9525">
            <a:solidFill>
              <a:schemeClr val="tx1"/>
            </a:solidFill>
            <a:round/>
            <a:headEnd/>
            <a:tailEnd/>
          </a:ln>
        </p:spPr>
        <p:txBody>
          <a:bodyPr wrap="none" anchor="ctr"/>
          <a:lstStyle/>
          <a:p>
            <a:pPr algn="ctr"/>
            <a:r>
              <a:rPr lang="en-GB"/>
              <a:t>Execs</a:t>
            </a:r>
          </a:p>
        </p:txBody>
      </p:sp>
      <p:sp>
        <p:nvSpPr>
          <p:cNvPr id="12294" name="Oval 6"/>
          <p:cNvSpPr>
            <a:spLocks noChangeArrowheads="1"/>
          </p:cNvSpPr>
          <p:nvPr/>
        </p:nvSpPr>
        <p:spPr bwMode="auto">
          <a:xfrm>
            <a:off x="2027238" y="4224338"/>
            <a:ext cx="4459287" cy="2425700"/>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Engineering</a:t>
            </a:r>
          </a:p>
        </p:txBody>
      </p:sp>
      <p:sp>
        <p:nvSpPr>
          <p:cNvPr id="12295" name="Up-Down Arrow 7"/>
          <p:cNvSpPr>
            <a:spLocks noChangeArrowheads="1"/>
          </p:cNvSpPr>
          <p:nvPr/>
        </p:nvSpPr>
        <p:spPr bwMode="auto">
          <a:xfrm>
            <a:off x="4295775" y="3802063"/>
            <a:ext cx="357188" cy="642937"/>
          </a:xfrm>
          <a:prstGeom prst="upDownArrow">
            <a:avLst>
              <a:gd name="adj1" fmla="val 50000"/>
              <a:gd name="adj2" fmla="val 50000"/>
            </a:avLst>
          </a:prstGeom>
          <a:solidFill>
            <a:srgbClr val="92D050"/>
          </a:solidFill>
          <a:ln w="9525" algn="ctr">
            <a:solidFill>
              <a:schemeClr val="tx1"/>
            </a:solidFill>
            <a:round/>
            <a:headEnd/>
            <a:tailEnd/>
          </a:ln>
        </p:spPr>
        <p:txBody>
          <a:bodyPr wrap="none" anchor="ctr"/>
          <a:lstStyle/>
          <a:p>
            <a:endParaRPr lang="en-US" sz="1800"/>
          </a:p>
        </p:txBody>
      </p:sp>
      <p:sp>
        <p:nvSpPr>
          <p:cNvPr id="12296" name="Oval 5"/>
          <p:cNvSpPr>
            <a:spLocks noChangeArrowheads="1"/>
          </p:cNvSpPr>
          <p:nvPr/>
        </p:nvSpPr>
        <p:spPr bwMode="auto">
          <a:xfrm>
            <a:off x="5021263" y="947738"/>
            <a:ext cx="3970337" cy="2749550"/>
          </a:xfrm>
          <a:prstGeom prst="ellipse">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lstStyle/>
          <a:p>
            <a:pPr algn="ctr"/>
            <a:r>
              <a:rPr lang="en-GB" sz="1800"/>
              <a:t>Market</a:t>
            </a:r>
          </a:p>
        </p:txBody>
      </p:sp>
      <p:sp>
        <p:nvSpPr>
          <p:cNvPr id="12297" name="Up-Down Arrow 8"/>
          <p:cNvSpPr>
            <a:spLocks noChangeArrowheads="1"/>
          </p:cNvSpPr>
          <p:nvPr/>
        </p:nvSpPr>
        <p:spPr bwMode="auto">
          <a:xfrm rot="3202028">
            <a:off x="5018088" y="2546350"/>
            <a:ext cx="357188" cy="642937"/>
          </a:xfrm>
          <a:prstGeom prst="upDownArrow">
            <a:avLst>
              <a:gd name="adj1" fmla="val 50000"/>
              <a:gd name="adj2" fmla="val 50000"/>
            </a:avLst>
          </a:prstGeom>
          <a:solidFill>
            <a:srgbClr val="92D050"/>
          </a:solidFill>
          <a:ln w="9525" algn="ctr">
            <a:solidFill>
              <a:schemeClr val="tx1"/>
            </a:solidFill>
            <a:round/>
            <a:headEnd/>
            <a:tailEnd/>
          </a:ln>
        </p:spPr>
        <p:txBody>
          <a:bodyPr rot="10800000" vert="eaVert" wrap="none" anchor="ctr"/>
          <a:lstStyle/>
          <a:p>
            <a:endParaRPr lang="en-US" sz="1800"/>
          </a:p>
        </p:txBody>
      </p:sp>
      <p:grpSp>
        <p:nvGrpSpPr>
          <p:cNvPr id="2" name="Group 40"/>
          <p:cNvGrpSpPr>
            <a:grpSpLocks/>
          </p:cNvGrpSpPr>
          <p:nvPr/>
        </p:nvGrpSpPr>
        <p:grpSpPr bwMode="auto">
          <a:xfrm>
            <a:off x="1565275" y="3530600"/>
            <a:ext cx="1587500" cy="942975"/>
            <a:chOff x="986" y="2224"/>
            <a:chExt cx="1000" cy="594"/>
          </a:xfrm>
        </p:grpSpPr>
        <p:sp>
          <p:nvSpPr>
            <p:cNvPr id="12314" name="AutoShape 30"/>
            <p:cNvSpPr>
              <a:spLocks noChangeArrowheads="1"/>
            </p:cNvSpPr>
            <p:nvPr/>
          </p:nvSpPr>
          <p:spPr bwMode="auto">
            <a:xfrm>
              <a:off x="986" y="2224"/>
              <a:ext cx="513" cy="488"/>
            </a:xfrm>
            <a:prstGeom prst="flowChartDocument">
              <a:avLst/>
            </a:prstGeom>
            <a:solidFill>
              <a:srgbClr val="FFFF66"/>
            </a:solidFill>
            <a:ln w="9525">
              <a:solidFill>
                <a:schemeClr val="tx1"/>
              </a:solidFill>
              <a:miter lim="800000"/>
              <a:headEnd/>
              <a:tailEnd/>
            </a:ln>
          </p:spPr>
          <p:txBody>
            <a:bodyPr wrap="none" anchor="ctr"/>
            <a:lstStyle/>
            <a:p>
              <a:pPr algn="ctr"/>
              <a:r>
                <a:rPr lang="en-GB"/>
                <a:t>Product</a:t>
              </a:r>
              <a:br>
                <a:rPr lang="en-GB"/>
              </a:br>
              <a:r>
                <a:rPr lang="en-GB"/>
                <a:t>Strategy</a:t>
              </a:r>
            </a:p>
          </p:txBody>
        </p:sp>
        <p:sp>
          <p:nvSpPr>
            <p:cNvPr id="12315" name="AutoShape 31"/>
            <p:cNvSpPr>
              <a:spLocks noChangeArrowheads="1"/>
            </p:cNvSpPr>
            <p:nvPr/>
          </p:nvSpPr>
          <p:spPr bwMode="auto">
            <a:xfrm>
              <a:off x="1473" y="2369"/>
              <a:ext cx="513" cy="449"/>
            </a:xfrm>
            <a:prstGeom prst="flowChartDocument">
              <a:avLst/>
            </a:prstGeom>
            <a:solidFill>
              <a:srgbClr val="FFFF66"/>
            </a:solidFill>
            <a:ln w="9525">
              <a:solidFill>
                <a:schemeClr val="tx1"/>
              </a:solidFill>
              <a:miter lim="800000"/>
              <a:headEnd/>
              <a:tailEnd/>
            </a:ln>
          </p:spPr>
          <p:txBody>
            <a:bodyPr wrap="none" anchor="ctr"/>
            <a:lstStyle/>
            <a:p>
              <a:pPr algn="ctr"/>
              <a:r>
                <a:rPr lang="en-GB"/>
                <a:t>Business</a:t>
              </a:r>
              <a:br>
                <a:rPr lang="en-GB"/>
              </a:br>
              <a:r>
                <a:rPr lang="en-GB"/>
                <a:t>Cases</a:t>
              </a:r>
            </a:p>
          </p:txBody>
        </p:sp>
      </p:grpSp>
      <p:sp>
        <p:nvSpPr>
          <p:cNvPr id="12299" name="Up-Down Arrow 9"/>
          <p:cNvSpPr>
            <a:spLocks noChangeArrowheads="1"/>
          </p:cNvSpPr>
          <p:nvPr/>
        </p:nvSpPr>
        <p:spPr bwMode="auto">
          <a:xfrm rot="-3181354">
            <a:off x="3579813" y="2646363"/>
            <a:ext cx="357187" cy="642937"/>
          </a:xfrm>
          <a:prstGeom prst="upDownArrow">
            <a:avLst>
              <a:gd name="adj1" fmla="val 50000"/>
              <a:gd name="adj2" fmla="val 50000"/>
            </a:avLst>
          </a:prstGeom>
          <a:solidFill>
            <a:srgbClr val="92D050"/>
          </a:solidFill>
          <a:ln w="9525" algn="ctr">
            <a:solidFill>
              <a:schemeClr val="tx1"/>
            </a:solidFill>
            <a:round/>
            <a:headEnd/>
            <a:tailEnd/>
          </a:ln>
        </p:spPr>
        <p:txBody>
          <a:bodyPr vert="eaVert" wrap="none" anchor="ctr"/>
          <a:lstStyle/>
          <a:p>
            <a:endParaRPr lang="en-US" sz="1800"/>
          </a:p>
        </p:txBody>
      </p:sp>
      <p:grpSp>
        <p:nvGrpSpPr>
          <p:cNvPr id="3" name="Group 44"/>
          <p:cNvGrpSpPr>
            <a:grpSpLocks/>
          </p:cNvGrpSpPr>
          <p:nvPr/>
        </p:nvGrpSpPr>
        <p:grpSpPr bwMode="auto">
          <a:xfrm>
            <a:off x="603250" y="1941513"/>
            <a:ext cx="3154363" cy="1177925"/>
            <a:chOff x="380" y="1223"/>
            <a:chExt cx="1987" cy="742"/>
          </a:xfrm>
        </p:grpSpPr>
        <p:sp>
          <p:nvSpPr>
            <p:cNvPr id="12311" name="AutoShape 32"/>
            <p:cNvSpPr>
              <a:spLocks noChangeArrowheads="1"/>
            </p:cNvSpPr>
            <p:nvPr/>
          </p:nvSpPr>
          <p:spPr bwMode="auto">
            <a:xfrm>
              <a:off x="966" y="1223"/>
              <a:ext cx="777" cy="742"/>
            </a:xfrm>
            <a:prstGeom prst="flowChartDocument">
              <a:avLst/>
            </a:prstGeom>
            <a:solidFill>
              <a:srgbClr val="FFFF66"/>
            </a:solidFill>
            <a:ln w="9525">
              <a:solidFill>
                <a:schemeClr val="tx1"/>
              </a:solidFill>
              <a:miter lim="800000"/>
              <a:headEnd/>
              <a:tailEnd/>
            </a:ln>
          </p:spPr>
          <p:txBody>
            <a:bodyPr wrap="none" anchor="ctr"/>
            <a:lstStyle/>
            <a:p>
              <a:pPr algn="ctr"/>
              <a:r>
                <a:rPr lang="en-GB"/>
                <a:t>Market</a:t>
              </a:r>
              <a:br>
                <a:rPr lang="en-GB"/>
              </a:br>
              <a:r>
                <a:rPr lang="en-GB"/>
                <a:t>Requirements</a:t>
              </a:r>
              <a:br>
                <a:rPr lang="en-GB"/>
              </a:br>
              <a:r>
                <a:rPr lang="en-GB"/>
                <a:t>Definitions</a:t>
              </a:r>
            </a:p>
            <a:p>
              <a:pPr algn="ctr"/>
              <a:r>
                <a:rPr lang="en-GB"/>
                <a:t>(MRD)</a:t>
              </a:r>
            </a:p>
          </p:txBody>
        </p:sp>
        <p:sp>
          <p:nvSpPr>
            <p:cNvPr id="12312" name="AutoShape 34"/>
            <p:cNvSpPr>
              <a:spLocks noChangeArrowheads="1"/>
            </p:cNvSpPr>
            <p:nvPr/>
          </p:nvSpPr>
          <p:spPr bwMode="auto">
            <a:xfrm>
              <a:off x="380" y="1243"/>
              <a:ext cx="513" cy="410"/>
            </a:xfrm>
            <a:prstGeom prst="flowChartDocument">
              <a:avLst/>
            </a:prstGeom>
            <a:solidFill>
              <a:srgbClr val="FFFF66"/>
            </a:solidFill>
            <a:ln w="9525">
              <a:solidFill>
                <a:schemeClr val="tx1"/>
              </a:solidFill>
              <a:miter lim="800000"/>
              <a:headEnd/>
              <a:tailEnd/>
            </a:ln>
          </p:spPr>
          <p:txBody>
            <a:bodyPr wrap="none" anchor="ctr"/>
            <a:lstStyle/>
            <a:p>
              <a:pPr algn="ctr"/>
              <a:r>
                <a:rPr lang="en-GB"/>
                <a:t>Training</a:t>
              </a:r>
            </a:p>
          </p:txBody>
        </p:sp>
        <p:sp>
          <p:nvSpPr>
            <p:cNvPr id="12313" name="AutoShape 35"/>
            <p:cNvSpPr>
              <a:spLocks noChangeArrowheads="1"/>
            </p:cNvSpPr>
            <p:nvPr/>
          </p:nvSpPr>
          <p:spPr bwMode="auto">
            <a:xfrm>
              <a:off x="1786" y="1232"/>
              <a:ext cx="581" cy="406"/>
            </a:xfrm>
            <a:prstGeom prst="flowChartDocument">
              <a:avLst/>
            </a:prstGeom>
            <a:solidFill>
              <a:srgbClr val="FFFF66"/>
            </a:solidFill>
            <a:ln w="9525">
              <a:solidFill>
                <a:schemeClr val="tx1"/>
              </a:solidFill>
              <a:miter lim="800000"/>
              <a:headEnd/>
              <a:tailEnd/>
            </a:ln>
          </p:spPr>
          <p:txBody>
            <a:bodyPr wrap="none" anchor="ctr"/>
            <a:lstStyle/>
            <a:p>
              <a:pPr algn="ctr"/>
              <a:r>
                <a:rPr lang="en-GB"/>
                <a:t>Collateral</a:t>
              </a:r>
            </a:p>
          </p:txBody>
        </p:sp>
      </p:grpSp>
      <p:grpSp>
        <p:nvGrpSpPr>
          <p:cNvPr id="4" name="Group 42"/>
          <p:cNvGrpSpPr>
            <a:grpSpLocks/>
          </p:cNvGrpSpPr>
          <p:nvPr/>
        </p:nvGrpSpPr>
        <p:grpSpPr bwMode="auto">
          <a:xfrm>
            <a:off x="3060700" y="4994275"/>
            <a:ext cx="2424113" cy="1243013"/>
            <a:chOff x="1928" y="3146"/>
            <a:chExt cx="1527" cy="783"/>
          </a:xfrm>
        </p:grpSpPr>
        <p:sp>
          <p:nvSpPr>
            <p:cNvPr id="12309" name="AutoShape 27"/>
            <p:cNvSpPr>
              <a:spLocks noChangeArrowheads="1"/>
            </p:cNvSpPr>
            <p:nvPr/>
          </p:nvSpPr>
          <p:spPr bwMode="auto">
            <a:xfrm>
              <a:off x="1928" y="3148"/>
              <a:ext cx="781" cy="781"/>
            </a:xfrm>
            <a:prstGeom prst="flowChartDocument">
              <a:avLst/>
            </a:prstGeom>
            <a:solidFill>
              <a:srgbClr val="FFFF66"/>
            </a:solidFill>
            <a:ln w="9525">
              <a:solidFill>
                <a:schemeClr val="tx1"/>
              </a:solidFill>
              <a:miter lim="800000"/>
              <a:headEnd/>
              <a:tailEnd/>
            </a:ln>
          </p:spPr>
          <p:txBody>
            <a:bodyPr wrap="none" anchor="ctr"/>
            <a:lstStyle/>
            <a:p>
              <a:pPr algn="ctr"/>
              <a:r>
                <a:rPr lang="en-GB"/>
                <a:t>Product</a:t>
              </a:r>
              <a:br>
                <a:rPr lang="en-GB"/>
              </a:br>
              <a:r>
                <a:rPr lang="en-GB"/>
                <a:t>Requirement </a:t>
              </a:r>
            </a:p>
            <a:p>
              <a:pPr algn="ctr"/>
              <a:r>
                <a:rPr lang="en-GB"/>
                <a:t>Definitions</a:t>
              </a:r>
            </a:p>
            <a:p>
              <a:pPr algn="ctr"/>
              <a:r>
                <a:rPr lang="en-GB"/>
                <a:t>(PRD)</a:t>
              </a:r>
            </a:p>
          </p:txBody>
        </p:sp>
        <p:sp>
          <p:nvSpPr>
            <p:cNvPr id="12310" name="AutoShape 38"/>
            <p:cNvSpPr>
              <a:spLocks noChangeArrowheads="1"/>
            </p:cNvSpPr>
            <p:nvPr/>
          </p:nvSpPr>
          <p:spPr bwMode="auto">
            <a:xfrm>
              <a:off x="2835" y="3146"/>
              <a:ext cx="620" cy="551"/>
            </a:xfrm>
            <a:prstGeom prst="flowChartDocument">
              <a:avLst/>
            </a:prstGeom>
            <a:solidFill>
              <a:srgbClr val="FFFF66"/>
            </a:solidFill>
            <a:ln w="9525">
              <a:solidFill>
                <a:schemeClr val="tx1"/>
              </a:solidFill>
              <a:miter lim="800000"/>
              <a:headEnd/>
              <a:tailEnd/>
            </a:ln>
          </p:spPr>
          <p:txBody>
            <a:bodyPr wrap="none" anchor="ctr"/>
            <a:lstStyle/>
            <a:p>
              <a:pPr algn="ctr"/>
              <a:r>
                <a:rPr lang="en-GB"/>
                <a:t>Roadmap</a:t>
              </a:r>
            </a:p>
          </p:txBody>
        </p:sp>
      </p:grpSp>
      <p:grpSp>
        <p:nvGrpSpPr>
          <p:cNvPr id="5" name="Group 41"/>
          <p:cNvGrpSpPr>
            <a:grpSpLocks/>
          </p:cNvGrpSpPr>
          <p:nvPr/>
        </p:nvGrpSpPr>
        <p:grpSpPr bwMode="auto">
          <a:xfrm>
            <a:off x="5399088" y="1554163"/>
            <a:ext cx="3230562" cy="1830387"/>
            <a:chOff x="3401" y="979"/>
            <a:chExt cx="2035" cy="1153"/>
          </a:xfrm>
        </p:grpSpPr>
        <p:sp>
          <p:nvSpPr>
            <p:cNvPr id="12303" name="AutoShape 28"/>
            <p:cNvSpPr>
              <a:spLocks noChangeArrowheads="1"/>
            </p:cNvSpPr>
            <p:nvPr/>
          </p:nvSpPr>
          <p:spPr bwMode="auto">
            <a:xfrm>
              <a:off x="3401" y="1032"/>
              <a:ext cx="557" cy="591"/>
            </a:xfrm>
            <a:prstGeom prst="flowChartDocument">
              <a:avLst/>
            </a:prstGeom>
            <a:solidFill>
              <a:srgbClr val="FFFF66"/>
            </a:solidFill>
            <a:ln w="9525">
              <a:solidFill>
                <a:schemeClr val="tx1"/>
              </a:solidFill>
              <a:miter lim="800000"/>
              <a:headEnd/>
              <a:tailEnd/>
            </a:ln>
          </p:spPr>
          <p:txBody>
            <a:bodyPr wrap="none" anchor="ctr"/>
            <a:lstStyle/>
            <a:p>
              <a:pPr algn="ctr"/>
              <a:r>
                <a:rPr lang="en-GB"/>
                <a:t>White</a:t>
              </a:r>
              <a:br>
                <a:rPr lang="en-GB"/>
              </a:br>
              <a:r>
                <a:rPr lang="en-GB"/>
                <a:t>Papers</a:t>
              </a:r>
            </a:p>
          </p:txBody>
        </p:sp>
        <p:sp>
          <p:nvSpPr>
            <p:cNvPr id="12304" name="AutoShape 29"/>
            <p:cNvSpPr>
              <a:spLocks noChangeArrowheads="1"/>
            </p:cNvSpPr>
            <p:nvPr/>
          </p:nvSpPr>
          <p:spPr bwMode="auto">
            <a:xfrm>
              <a:off x="3616" y="1643"/>
              <a:ext cx="590" cy="434"/>
            </a:xfrm>
            <a:prstGeom prst="flowChartDocument">
              <a:avLst/>
            </a:prstGeom>
            <a:solidFill>
              <a:srgbClr val="FFFF66"/>
            </a:solidFill>
            <a:ln w="9525">
              <a:solidFill>
                <a:schemeClr val="tx1"/>
              </a:solidFill>
              <a:miter lim="800000"/>
              <a:headEnd/>
              <a:tailEnd/>
            </a:ln>
          </p:spPr>
          <p:txBody>
            <a:bodyPr wrap="none" anchor="ctr"/>
            <a:lstStyle/>
            <a:p>
              <a:pPr algn="ctr"/>
              <a:r>
                <a:rPr lang="en-GB"/>
                <a:t>Roadmap</a:t>
              </a:r>
            </a:p>
          </p:txBody>
        </p:sp>
        <p:sp>
          <p:nvSpPr>
            <p:cNvPr id="12305" name="AutoShape 33"/>
            <p:cNvSpPr>
              <a:spLocks noChangeArrowheads="1"/>
            </p:cNvSpPr>
            <p:nvPr/>
          </p:nvSpPr>
          <p:spPr bwMode="auto">
            <a:xfrm>
              <a:off x="4081" y="1058"/>
              <a:ext cx="698" cy="542"/>
            </a:xfrm>
            <a:prstGeom prst="flowChartDocument">
              <a:avLst/>
            </a:prstGeom>
            <a:solidFill>
              <a:srgbClr val="FFFF66"/>
            </a:solidFill>
            <a:ln w="9525">
              <a:solidFill>
                <a:schemeClr val="tx1"/>
              </a:solidFill>
              <a:miter lim="800000"/>
              <a:headEnd/>
              <a:tailEnd/>
            </a:ln>
          </p:spPr>
          <p:txBody>
            <a:bodyPr wrap="none" anchor="ctr"/>
            <a:lstStyle/>
            <a:p>
              <a:pPr algn="ctr"/>
              <a:r>
                <a:rPr lang="en-GB"/>
                <a:t>Competitive</a:t>
              </a:r>
              <a:br>
                <a:rPr lang="en-GB"/>
              </a:br>
              <a:r>
                <a:rPr lang="en-GB"/>
                <a:t>Analysis</a:t>
              </a:r>
            </a:p>
          </p:txBody>
        </p:sp>
        <p:sp>
          <p:nvSpPr>
            <p:cNvPr id="12306" name="AutoShape 36"/>
            <p:cNvSpPr>
              <a:spLocks noChangeArrowheads="1"/>
            </p:cNvSpPr>
            <p:nvPr/>
          </p:nvSpPr>
          <p:spPr bwMode="auto">
            <a:xfrm>
              <a:off x="4280" y="1751"/>
              <a:ext cx="513" cy="381"/>
            </a:xfrm>
            <a:prstGeom prst="flowChartDocument">
              <a:avLst/>
            </a:prstGeom>
            <a:solidFill>
              <a:srgbClr val="FFFF66"/>
            </a:solidFill>
            <a:ln w="9525">
              <a:solidFill>
                <a:schemeClr val="tx1"/>
              </a:solidFill>
              <a:miter lim="800000"/>
              <a:headEnd/>
              <a:tailEnd/>
            </a:ln>
          </p:spPr>
          <p:txBody>
            <a:bodyPr wrap="none" anchor="ctr"/>
            <a:lstStyle/>
            <a:p>
              <a:pPr algn="ctr"/>
              <a:r>
                <a:rPr lang="en-GB"/>
                <a:t>Presos</a:t>
              </a:r>
              <a:br>
                <a:rPr lang="en-GB"/>
              </a:br>
              <a:r>
                <a:rPr lang="en-GB"/>
                <a:t>Demos</a:t>
              </a:r>
            </a:p>
          </p:txBody>
        </p:sp>
        <p:sp>
          <p:nvSpPr>
            <p:cNvPr id="12307" name="AutoShape 37"/>
            <p:cNvSpPr>
              <a:spLocks noChangeArrowheads="1"/>
            </p:cNvSpPr>
            <p:nvPr/>
          </p:nvSpPr>
          <p:spPr bwMode="auto">
            <a:xfrm>
              <a:off x="4876" y="979"/>
              <a:ext cx="513" cy="537"/>
            </a:xfrm>
            <a:prstGeom prst="flowChartDocument">
              <a:avLst/>
            </a:prstGeom>
            <a:solidFill>
              <a:srgbClr val="FFFF66"/>
            </a:solidFill>
            <a:ln w="9525">
              <a:solidFill>
                <a:schemeClr val="tx1"/>
              </a:solidFill>
              <a:miter lim="800000"/>
              <a:headEnd/>
              <a:tailEnd/>
            </a:ln>
          </p:spPr>
          <p:txBody>
            <a:bodyPr wrap="none" anchor="ctr"/>
            <a:lstStyle/>
            <a:p>
              <a:pPr algn="ctr"/>
              <a:r>
                <a:rPr lang="en-GB"/>
                <a:t>Feature</a:t>
              </a:r>
              <a:br>
                <a:rPr lang="en-GB"/>
              </a:br>
              <a:r>
                <a:rPr lang="en-GB"/>
                <a:t>Specs</a:t>
              </a:r>
            </a:p>
          </p:txBody>
        </p:sp>
        <p:sp>
          <p:nvSpPr>
            <p:cNvPr id="12308" name="AutoShape 39"/>
            <p:cNvSpPr>
              <a:spLocks noChangeArrowheads="1"/>
            </p:cNvSpPr>
            <p:nvPr/>
          </p:nvSpPr>
          <p:spPr bwMode="auto">
            <a:xfrm>
              <a:off x="4855" y="1578"/>
              <a:ext cx="581" cy="406"/>
            </a:xfrm>
            <a:prstGeom prst="flowChartDocument">
              <a:avLst/>
            </a:prstGeom>
            <a:solidFill>
              <a:srgbClr val="FFFF66"/>
            </a:solidFill>
            <a:ln w="9525">
              <a:solidFill>
                <a:schemeClr val="tx1"/>
              </a:solidFill>
              <a:miter lim="800000"/>
              <a:headEnd/>
              <a:tailEnd/>
            </a:ln>
          </p:spPr>
          <p:txBody>
            <a:bodyPr wrap="none" anchor="ctr"/>
            <a:lstStyle/>
            <a:p>
              <a:pPr algn="ctr"/>
              <a:r>
                <a:rPr lang="en-GB"/>
                <a:t>Collateral</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457200"/>
            <a:ext cx="8229600" cy="712788"/>
          </a:xfrm>
        </p:spPr>
        <p:txBody>
          <a:bodyPr/>
          <a:lstStyle/>
          <a:p>
            <a:pPr eaLnBrk="1" hangingPunct="1">
              <a:defRPr/>
            </a:pPr>
            <a:r>
              <a:rPr lang="en-GB" sz="3800" smtClean="0"/>
              <a:t>Key elements of Role</a:t>
            </a:r>
          </a:p>
        </p:txBody>
      </p:sp>
      <p:sp>
        <p:nvSpPr>
          <p:cNvPr id="13315" name="Rectangle 3"/>
          <p:cNvSpPr>
            <a:spLocks noGrp="1" noChangeArrowheads="1"/>
          </p:cNvSpPr>
          <p:nvPr>
            <p:ph type="body" idx="1"/>
          </p:nvPr>
        </p:nvSpPr>
        <p:spPr>
          <a:xfrm>
            <a:off x="327025" y="1346200"/>
            <a:ext cx="8345488" cy="4972050"/>
          </a:xfrm>
        </p:spPr>
        <p:txBody>
          <a:bodyPr/>
          <a:lstStyle/>
          <a:p>
            <a:pPr eaLnBrk="1" hangingPunct="1"/>
            <a:r>
              <a:rPr lang="en-GB" sz="2800" smtClean="0"/>
              <a:t>Understand the market</a:t>
            </a:r>
          </a:p>
          <a:p>
            <a:pPr eaLnBrk="1" hangingPunct="1"/>
            <a:r>
              <a:rPr lang="en-GB" sz="2800" smtClean="0"/>
              <a:t>Identify requirements (customer &amp; market)</a:t>
            </a:r>
          </a:p>
          <a:p>
            <a:pPr eaLnBrk="1" hangingPunct="1"/>
            <a:r>
              <a:rPr lang="en-GB" sz="2800" smtClean="0"/>
              <a:t>Manage Product Lifecycle</a:t>
            </a:r>
          </a:p>
          <a:p>
            <a:pPr eaLnBrk="1" hangingPunct="1"/>
            <a:r>
              <a:rPr lang="en-GB" sz="2800" smtClean="0"/>
              <a:t>Developing Positioning, Packaging &amp; Pricing</a:t>
            </a:r>
          </a:p>
          <a:p>
            <a:pPr eaLnBrk="1" hangingPunct="1"/>
            <a:r>
              <a:rPr lang="en-GB" sz="2800" smtClean="0"/>
              <a:t>Collaborate with Marketing on “go to market” strategy</a:t>
            </a:r>
          </a:p>
          <a:p>
            <a:pPr eaLnBrk="1" hangingPunct="1"/>
            <a:r>
              <a:rPr lang="en-GB" sz="2800" smtClean="0"/>
              <a:t>Support Sales engagements</a:t>
            </a:r>
          </a:p>
          <a:p>
            <a:pPr eaLnBrk="1" hangingPunct="1"/>
            <a:r>
              <a:rPr lang="en-GB" sz="2800" smtClean="0"/>
              <a:t>Engage with customers and provide feedback loop</a:t>
            </a:r>
          </a:p>
          <a:p>
            <a:pPr eaLnBrk="1" hangingPunct="1"/>
            <a:endParaRPr lang="en-GB" sz="280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28664</TotalTime>
  <Words>4922</Words>
  <Application>Microsoft PowerPoint</Application>
  <PresentationFormat>On-screen Show (4:3)</PresentationFormat>
  <Paragraphs>1363</Paragraphs>
  <Slides>61</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Pixel</vt:lpstr>
      <vt:lpstr>Chart</vt:lpstr>
      <vt:lpstr>Product Management: Building the right thing</vt:lpstr>
      <vt:lpstr>Why do Technology Vendors fail?</vt:lpstr>
      <vt:lpstr>A product organisation comprises… </vt:lpstr>
      <vt:lpstr>Without something to align them</vt:lpstr>
      <vt:lpstr>Two fundamental challenges</vt:lpstr>
      <vt:lpstr>Product Management</vt:lpstr>
      <vt:lpstr>Product Management Interfaces</vt:lpstr>
      <vt:lpstr>Product Management Interfaces</vt:lpstr>
      <vt:lpstr>Key elements of Role</vt:lpstr>
      <vt:lpstr>Scope of Product Management</vt:lpstr>
      <vt:lpstr>Product Management Skills &amp; Behaviour</vt:lpstr>
      <vt:lpstr>Making the right investment</vt:lpstr>
      <vt:lpstr>Strategy Radar</vt:lpstr>
      <vt:lpstr>SWOT </vt:lpstr>
      <vt:lpstr>Differentiation for higher market share</vt:lpstr>
      <vt:lpstr>Product Strategy</vt:lpstr>
      <vt:lpstr>Successful Products</vt:lpstr>
      <vt:lpstr>Competitive Intelligence</vt:lpstr>
      <vt:lpstr>Competitive Analysis #1</vt:lpstr>
      <vt:lpstr>Competitive Analysis #2</vt:lpstr>
      <vt:lpstr>Competitive Analysis 3</vt:lpstr>
      <vt:lpstr>Sources of Requirements</vt:lpstr>
      <vt:lpstr>Feature Request Analysis</vt:lpstr>
      <vt:lpstr>Scope/Delivery Modelling</vt:lpstr>
      <vt:lpstr>Use MoSCoW Requirements Management</vt:lpstr>
      <vt:lpstr>Option A: Investment Balance</vt:lpstr>
      <vt:lpstr>Option B: Investment Balance</vt:lpstr>
      <vt:lpstr>Placing bets</vt:lpstr>
      <vt:lpstr>Things to watch out for…</vt:lpstr>
      <vt:lpstr>Aligning the Business</vt:lpstr>
      <vt:lpstr>The Waterfall looks like this:</vt:lpstr>
      <vt:lpstr>Spirals or Trains</vt:lpstr>
      <vt:lpstr>Product Release Framework</vt:lpstr>
      <vt:lpstr>Overview</vt:lpstr>
      <vt:lpstr>Project Phases</vt:lpstr>
      <vt:lpstr>Functional Groups</vt:lpstr>
      <vt:lpstr>Tasks and Deliverables</vt:lpstr>
      <vt:lpstr>Overview</vt:lpstr>
      <vt:lpstr>Slide 39</vt:lpstr>
      <vt:lpstr>Disclaimer</vt:lpstr>
      <vt:lpstr>Feature Status Definitions</vt:lpstr>
      <vt:lpstr>Feature-Creep Roadmap 2008</vt:lpstr>
      <vt:lpstr>Irregular or Cyclical Planning</vt:lpstr>
      <vt:lpstr>Product Lifecycle example</vt:lpstr>
      <vt:lpstr>Release Train Example</vt:lpstr>
      <vt:lpstr>Ground Rules</vt:lpstr>
      <vt:lpstr>Setting the Price</vt:lpstr>
      <vt:lpstr>Pricing context</vt:lpstr>
      <vt:lpstr>Differentiation</vt:lpstr>
      <vt:lpstr>Things are worth what people are willing to pay for them</vt:lpstr>
      <vt:lpstr>Price elasticity</vt:lpstr>
      <vt:lpstr>Cost, Price and Contribution Margin</vt:lpstr>
      <vt:lpstr>Contribution Margins</vt:lpstr>
      <vt:lpstr>Product Valuation</vt:lpstr>
      <vt:lpstr>Positioning</vt:lpstr>
      <vt:lpstr>Positioning?</vt:lpstr>
      <vt:lpstr>Pitch Structure</vt:lpstr>
      <vt:lpstr>Alternative Pitch Template</vt:lpstr>
      <vt:lpstr>Focus on Business benefits</vt:lpstr>
      <vt:lpstr>Know your buyer</vt:lpstr>
      <vt:lpstr>Slide 61</vt:lpstr>
    </vt:vector>
  </TitlesOfParts>
  <Company>Meridio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Management Description</dc:title>
  <dc:subject/>
  <dc:creator>Feature Creep</dc:creator>
  <cp:lastModifiedBy>Paul Moorhead</cp:lastModifiedBy>
  <cp:revision>803</cp:revision>
  <dcterms:created xsi:type="dcterms:W3CDTF">2003-06-27T14:23:44Z</dcterms:created>
  <dcterms:modified xsi:type="dcterms:W3CDTF">2008-09-15T16:12:20Z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sed">
    <vt:lpwstr>false</vt:lpwstr>
  </property>
  <property fmtid="{D5CDD505-2E9C-101B-9397-08002B2CF9AE}" pid="3" name="Important Comments">
    <vt:lpwstr>Please use this as a Meridio Corporate Overview in any presentation that you are making.  You can mix and match this with any other presentation.</vt:lpwstr>
  </property>
  <property fmtid="{D5CDD505-2E9C-101B-9397-08002B2CF9AE}" pid="4" name="KIssue">
    <vt:lpwstr>0/1</vt:lpwstr>
  </property>
  <property fmtid="{D5CDD505-2E9C-101B-9397-08002B2CF9AE}" pid="5" name="KStatus">
    <vt:lpwstr>Definitive</vt:lpwstr>
  </property>
  <property fmtid="{D5CDD505-2E9C-101B-9397-08002B2CF9AE}" pid="6" name="KSecurity">
    <vt:lpwstr>Company Confidential</vt:lpwstr>
  </property>
  <property fmtid="{D5CDD505-2E9C-101B-9397-08002B2CF9AE}" pid="7" name="KAuthor">
    <vt:lpwstr>John Bellegarde</vt:lpwstr>
  </property>
  <property fmtid="{D5CDD505-2E9C-101B-9397-08002B2CF9AE}" pid="8" name="KDate">
    <vt:lpwstr>dd/mm/yyyy</vt:lpwstr>
  </property>
  <property fmtid="{D5CDD505-2E9C-101B-9397-08002B2CF9AE}" pid="9" name="KReference">
    <vt:lpwstr/>
  </property>
  <property fmtid="{D5CDD505-2E9C-101B-9397-08002B2CF9AE}" pid="10" name="KAuthorisedBy">
    <vt:lpwstr/>
  </property>
  <property fmtid="{D5CDD505-2E9C-101B-9397-08002B2CF9AE}" pid="11" name="KProject">
    <vt:lpwstr/>
  </property>
  <property fmtid="{D5CDD505-2E9C-101B-9397-08002B2CF9AE}" pid="12" name="Review Of">
    <vt:lpwstr/>
  </property>
  <property fmtid="{D5CDD505-2E9C-101B-9397-08002B2CF9AE}" pid="13" name="MeridioUrl">
    <vt:lpwstr/>
  </property>
</Properties>
</file>